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4"/>
  </p:sldMasterIdLst>
  <p:notesMasterIdLst>
    <p:notesMasterId r:id="rId38"/>
  </p:notesMasterIdLst>
  <p:sldIdLst>
    <p:sldId id="285" r:id="rId5"/>
    <p:sldId id="382" r:id="rId6"/>
    <p:sldId id="369" r:id="rId7"/>
    <p:sldId id="292" r:id="rId8"/>
    <p:sldId id="383" r:id="rId9"/>
    <p:sldId id="384" r:id="rId10"/>
    <p:sldId id="370" r:id="rId11"/>
    <p:sldId id="294" r:id="rId12"/>
    <p:sldId id="396" r:id="rId13"/>
    <p:sldId id="398" r:id="rId14"/>
    <p:sldId id="397" r:id="rId15"/>
    <p:sldId id="385" r:id="rId16"/>
    <p:sldId id="326" r:id="rId17"/>
    <p:sldId id="358" r:id="rId18"/>
    <p:sldId id="355" r:id="rId19"/>
    <p:sldId id="395" r:id="rId20"/>
    <p:sldId id="356" r:id="rId21"/>
    <p:sldId id="327" r:id="rId22"/>
    <p:sldId id="322" r:id="rId23"/>
    <p:sldId id="404" r:id="rId24"/>
    <p:sldId id="403" r:id="rId25"/>
    <p:sldId id="312" r:id="rId26"/>
    <p:sldId id="387" r:id="rId27"/>
    <p:sldId id="346" r:id="rId28"/>
    <p:sldId id="388" r:id="rId29"/>
    <p:sldId id="401" r:id="rId30"/>
    <p:sldId id="399" r:id="rId31"/>
    <p:sldId id="338" r:id="rId32"/>
    <p:sldId id="402" r:id="rId33"/>
    <p:sldId id="390" r:id="rId34"/>
    <p:sldId id="393" r:id="rId35"/>
    <p:sldId id="394" r:id="rId36"/>
    <p:sldId id="392" r:id="rId3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4">
          <p15:clr>
            <a:srgbClr val="A4A3A4"/>
          </p15:clr>
        </p15:guide>
        <p15:guide id="2" orient="horz" pos="2898">
          <p15:clr>
            <a:srgbClr val="A4A3A4"/>
          </p15:clr>
        </p15:guide>
        <p15:guide id="3" orient="horz" pos="2412">
          <p15:clr>
            <a:srgbClr val="A4A3A4"/>
          </p15:clr>
        </p15:guide>
        <p15:guide id="4" orient="horz" pos="3196">
          <p15:clr>
            <a:srgbClr val="A4A3A4"/>
          </p15:clr>
        </p15:guide>
        <p15:guide id="5" orient="horz" pos="1350">
          <p15:clr>
            <a:srgbClr val="A4A3A4"/>
          </p15:clr>
        </p15:guide>
        <p15:guide id="6" orient="horz" pos="1378">
          <p15:clr>
            <a:srgbClr val="A4A3A4"/>
          </p15:clr>
        </p15:guide>
        <p15:guide id="7" orient="horz" pos="2078">
          <p15:clr>
            <a:srgbClr val="A4A3A4"/>
          </p15:clr>
        </p15:guide>
        <p15:guide id="8" orient="horz" pos="125">
          <p15:clr>
            <a:srgbClr val="A4A3A4"/>
          </p15:clr>
        </p15:guide>
        <p15:guide id="9" orient="horz" pos="2106">
          <p15:clr>
            <a:srgbClr val="A4A3A4"/>
          </p15:clr>
        </p15:guide>
        <p15:guide id="10" orient="horz" pos="2859">
          <p15:clr>
            <a:srgbClr val="A4A3A4"/>
          </p15:clr>
        </p15:guide>
        <p15:guide id="11" pos="960">
          <p15:clr>
            <a:srgbClr val="A4A3A4"/>
          </p15:clr>
        </p15:guide>
        <p15:guide id="12" pos="1755">
          <p15:clr>
            <a:srgbClr val="A4A3A4"/>
          </p15:clr>
        </p15:guide>
        <p15:guide id="13" pos="2883">
          <p15:clr>
            <a:srgbClr val="A4A3A4"/>
          </p15:clr>
        </p15:guide>
        <p15:guide id="14" pos="2519">
          <p15:clr>
            <a:srgbClr val="A4A3A4"/>
          </p15:clr>
        </p15:guide>
        <p15:guide id="15" pos="4790">
          <p15:clr>
            <a:srgbClr val="A4A3A4"/>
          </p15:clr>
        </p15:guide>
        <p15:guide id="16" pos="2487">
          <p15:clr>
            <a:srgbClr val="A4A3A4"/>
          </p15:clr>
        </p15:guide>
        <p15:guide id="17" pos="1722">
          <p15:clr>
            <a:srgbClr val="A4A3A4"/>
          </p15:clr>
        </p15:guide>
        <p15:guide id="18" pos="987">
          <p15:clr>
            <a:srgbClr val="A4A3A4"/>
          </p15:clr>
        </p15:guide>
        <p15:guide id="19" pos="4818">
          <p15:clr>
            <a:srgbClr val="A4A3A4"/>
          </p15:clr>
        </p15:guide>
        <p15:guide id="20" pos="3257">
          <p15:clr>
            <a:srgbClr val="A4A3A4"/>
          </p15:clr>
        </p15:guide>
        <p15:guide id="21">
          <p15:clr>
            <a:srgbClr val="A4A3A4"/>
          </p15:clr>
        </p15:guide>
        <p15:guide id="22" pos="3285">
          <p15:clr>
            <a:srgbClr val="A4A3A4"/>
          </p15:clr>
        </p15:guide>
        <p15:guide id="23" pos="4022">
          <p15:clr>
            <a:srgbClr val="A4A3A4"/>
          </p15:clr>
        </p15:guide>
        <p15:guide id="24" pos="4053">
          <p15:clr>
            <a:srgbClr val="A4A3A4"/>
          </p15:clr>
        </p15:guide>
        <p15:guide id="25" pos="5544">
          <p15:clr>
            <a:srgbClr val="A4A3A4"/>
          </p15:clr>
        </p15:guide>
        <p15:guide id="26" pos="220">
          <p15:clr>
            <a:srgbClr val="A4A3A4"/>
          </p15:clr>
        </p15:guide>
        <p15:guide id="27" pos="348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talano, Alec" initials="" lastIdx="23" clrIdx="0"/>
  <p:cmAuthor id="1" name="Alec Catalano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14042"/>
    <a:srgbClr val="F2F4F4"/>
    <a:srgbClr val="0E2735"/>
    <a:srgbClr val="595A5D"/>
    <a:srgbClr val="DCDCDC"/>
    <a:srgbClr val="4F81BD"/>
    <a:srgbClr val="0C9B2E"/>
    <a:srgbClr val="FFFAD0"/>
    <a:srgbClr val="FFF8AE"/>
    <a:srgbClr val="FCB6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00" autoAdjust="0"/>
    <p:restoredTop sz="94830" autoAdjust="0"/>
  </p:normalViewPr>
  <p:slideViewPr>
    <p:cSldViewPr snapToGrid="0" showGuides="1">
      <p:cViewPr varScale="1">
        <p:scale>
          <a:sx n="162" d="100"/>
          <a:sy n="162" d="100"/>
        </p:scale>
        <p:origin x="328" y="176"/>
      </p:cViewPr>
      <p:guideLst>
        <p:guide orient="horz" pos="644"/>
        <p:guide orient="horz" pos="2898"/>
        <p:guide orient="horz" pos="2412"/>
        <p:guide orient="horz" pos="3196"/>
        <p:guide orient="horz" pos="1350"/>
        <p:guide orient="horz" pos="1378"/>
        <p:guide orient="horz" pos="2078"/>
        <p:guide orient="horz" pos="125"/>
        <p:guide orient="horz" pos="2106"/>
        <p:guide orient="horz" pos="2859"/>
        <p:guide pos="960"/>
        <p:guide pos="1755"/>
        <p:guide pos="2883"/>
        <p:guide pos="2519"/>
        <p:guide pos="4790"/>
        <p:guide pos="2487"/>
        <p:guide pos="1722"/>
        <p:guide pos="987"/>
        <p:guide pos="4818"/>
        <p:guide pos="3257"/>
        <p:guide/>
        <p:guide pos="3285"/>
        <p:guide pos="4022"/>
        <p:guide pos="4053"/>
        <p:guide pos="5544"/>
        <p:guide pos="220"/>
        <p:guide pos="34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commentAuthors" Target="commentAuthor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mazon Ember Regular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mazon Ember Regular" charset="0"/>
              </a:defRPr>
            </a:lvl1pPr>
          </a:lstStyle>
          <a:p>
            <a:fld id="{0B25AC41-3BEC-9247-8322-91B80C013F2D}" type="datetimeFigureOut">
              <a:rPr lang="en-US" smtClean="0"/>
              <a:pPr/>
              <a:t>8/29/25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mazon Ember Regular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mazon Ember Regular" charset="0"/>
              </a:defRPr>
            </a:lvl1pPr>
          </a:lstStyle>
          <a:p>
            <a:fld id="{69C3F2ED-74C5-7D4F-8560-0CC253E9A4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536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b="0" i="0" kern="1200">
        <a:solidFill>
          <a:schemeClr val="tx1"/>
        </a:solidFill>
        <a:latin typeface="Amazon Ember Regular" charset="0"/>
        <a:ea typeface="+mn-ea"/>
        <a:cs typeface="+mn-cs"/>
      </a:defRPr>
    </a:lvl1pPr>
    <a:lvl2pPr marL="457200" algn="l" defTabSz="457200" rtl="0" eaLnBrk="1" latinLnBrk="0" hangingPunct="1">
      <a:defRPr sz="1200" b="0" i="0" kern="1200">
        <a:solidFill>
          <a:schemeClr val="tx1"/>
        </a:solidFill>
        <a:latin typeface="Amazon Ember Regular" charset="0"/>
        <a:ea typeface="+mn-ea"/>
        <a:cs typeface="+mn-cs"/>
      </a:defRPr>
    </a:lvl2pPr>
    <a:lvl3pPr marL="914400" algn="l" defTabSz="457200" rtl="0" eaLnBrk="1" latinLnBrk="0" hangingPunct="1">
      <a:defRPr sz="1200" b="0" i="0" kern="1200">
        <a:solidFill>
          <a:schemeClr val="tx1"/>
        </a:solidFill>
        <a:latin typeface="Amazon Ember Regular" charset="0"/>
        <a:ea typeface="+mn-ea"/>
        <a:cs typeface="+mn-cs"/>
      </a:defRPr>
    </a:lvl3pPr>
    <a:lvl4pPr marL="1371600" algn="l" defTabSz="457200" rtl="0" eaLnBrk="1" latinLnBrk="0" hangingPunct="1">
      <a:defRPr sz="1200" b="0" i="0" kern="1200">
        <a:solidFill>
          <a:schemeClr val="tx1"/>
        </a:solidFill>
        <a:latin typeface="Amazon Ember Regular" charset="0"/>
        <a:ea typeface="+mn-ea"/>
        <a:cs typeface="+mn-cs"/>
      </a:defRPr>
    </a:lvl4pPr>
    <a:lvl5pPr marL="1828800" algn="l" defTabSz="457200" rtl="0" eaLnBrk="1" latinLnBrk="0" hangingPunct="1">
      <a:defRPr sz="1200" b="0" i="0" kern="1200">
        <a:solidFill>
          <a:schemeClr val="tx1"/>
        </a:solidFill>
        <a:latin typeface="Amazon Ember Regular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F1340F2-306D-C649-A2E3-D1F8994795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170"/>
            <a:ext cx="9144000" cy="51406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43" y="437056"/>
            <a:ext cx="848312" cy="50898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9366972-4B8E-EE4B-89C6-34A143B2201C}"/>
              </a:ext>
            </a:extLst>
          </p:cNvPr>
          <p:cNvSpPr txBox="1"/>
          <p:nvPr userDrawn="1"/>
        </p:nvSpPr>
        <p:spPr>
          <a:xfrm>
            <a:off x="487899" y="4802438"/>
            <a:ext cx="4447181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>
                <a:solidFill>
                  <a:schemeClr val="bg1">
                    <a:lumMod val="50000"/>
                  </a:schemeClr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rPr>
              <a:t>© 2023, Amazon Web Services, Inc. or its Affiliates.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1D3521FC-C508-104E-80D8-E2DD945D254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7504" y="3718972"/>
            <a:ext cx="3683000" cy="6228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 baseline="0"/>
            </a:lvl1pPr>
          </a:lstStyle>
          <a:p>
            <a:pPr lvl="0"/>
            <a:r>
              <a:rPr lang="en-US" dirty="0"/>
              <a:t>Click to edit Presenter, Team</a:t>
            </a:r>
          </a:p>
          <a:p>
            <a:pPr lvl="0"/>
            <a:r>
              <a:rPr lang="en-US" dirty="0"/>
              <a:t>Date, location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A4C63CE-724C-A547-9CD4-8B4632C3CC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7504" y="1908228"/>
            <a:ext cx="7324988" cy="74453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4000" b="1" baseline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E11D19E0-362B-324D-B73A-FB792D5DD4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7504" y="2658575"/>
            <a:ext cx="6041582" cy="7695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Social handle</a:t>
            </a:r>
          </a:p>
        </p:txBody>
      </p:sp>
    </p:spTree>
    <p:extLst>
      <p:ext uri="{BB962C8B-B14F-4D97-AF65-F5344CB8AC3E}">
        <p14:creationId xmlns:p14="http://schemas.microsoft.com/office/powerpoint/2010/main" val="2005314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ullet 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789" y="114936"/>
            <a:ext cx="8205304" cy="545741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6C5D45-2516-944B-852E-9416AD2871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6550" y="1064419"/>
            <a:ext cx="3989143" cy="318101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0680DD99-A52C-8C44-9396-106AF36BB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52950" y="1064419"/>
            <a:ext cx="3989143" cy="318101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6506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789" y="114936"/>
            <a:ext cx="8205304" cy="545741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58B8829-AB11-E54F-AFFF-11D6AD397DE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51830" y="1065214"/>
            <a:ext cx="3955596" cy="318021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863CB81-2BA0-0B4C-95B7-83DDBF55229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6550" y="1065213"/>
            <a:ext cx="3973513" cy="3179762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tx1"/>
                </a:solidFill>
                <a:latin typeface="Amazon Ember Light" panose="020B0403020204020204" pitchFamily="34" charset="0"/>
                <a:ea typeface="Amazon Ember Light" panose="020B0403020204020204" pitchFamily="34" charset="0"/>
                <a:cs typeface="Amazon Ember Light" panose="020B0403020204020204" pitchFamily="34" charset="0"/>
              </a:defRPr>
            </a:lvl1pPr>
          </a:lstStyle>
          <a:p>
            <a:r>
              <a:rPr lang="en-US" sz="1200" b="1" dirty="0"/>
              <a:t>Lorem ipsum dolor sit </a:t>
            </a:r>
            <a:r>
              <a:rPr lang="en-US" sz="1200" b="1" dirty="0" err="1"/>
              <a:t>amet</a:t>
            </a:r>
            <a:r>
              <a:rPr lang="en-US" sz="1200" b="1" dirty="0"/>
              <a:t>, </a:t>
            </a:r>
            <a:r>
              <a:rPr lang="en-US" sz="1200" b="1" dirty="0" err="1"/>
              <a:t>consectetuer</a:t>
            </a:r>
            <a:r>
              <a:rPr lang="en-US" sz="1200" b="1" dirty="0"/>
              <a:t> </a:t>
            </a:r>
            <a:r>
              <a:rPr lang="en-US" sz="1200" b="1" dirty="0" err="1"/>
              <a:t>adipiscing</a:t>
            </a:r>
            <a:r>
              <a:rPr lang="en-US" sz="1200" b="1" dirty="0"/>
              <a:t> </a:t>
            </a:r>
            <a:r>
              <a:rPr lang="en-US" sz="1200" b="1" dirty="0" err="1"/>
              <a:t>elit</a:t>
            </a:r>
            <a:r>
              <a:rPr lang="en-US" sz="1200" b="1" dirty="0"/>
              <a:t>, </a:t>
            </a:r>
            <a:r>
              <a:rPr lang="en-US" sz="1200" b="1" dirty="0" err="1"/>
              <a:t>sed</a:t>
            </a:r>
            <a:r>
              <a:rPr lang="en-US" sz="1200" b="1" dirty="0"/>
              <a:t> </a:t>
            </a:r>
            <a:r>
              <a:rPr lang="en-US" sz="1200" b="1" dirty="0" err="1"/>
              <a:t>diam</a:t>
            </a:r>
            <a:r>
              <a:rPr lang="en-US" sz="1200" b="1" dirty="0"/>
              <a:t> </a:t>
            </a:r>
            <a:r>
              <a:rPr lang="en-US" sz="1200" b="1" dirty="0" err="1"/>
              <a:t>nonummy</a:t>
            </a:r>
            <a:r>
              <a:rPr lang="en-US" sz="1200" b="1" dirty="0"/>
              <a:t> </a:t>
            </a:r>
            <a:r>
              <a:rPr lang="en-US" sz="1200" b="1" dirty="0" err="1"/>
              <a:t>nibh</a:t>
            </a:r>
            <a:r>
              <a:rPr lang="en-US" sz="1200" b="1" dirty="0"/>
              <a:t> </a:t>
            </a:r>
            <a:r>
              <a:rPr lang="en-US" sz="1200" b="1" dirty="0" err="1"/>
              <a:t>euismod</a:t>
            </a:r>
            <a:r>
              <a:rPr lang="en-US" sz="1200" b="1" dirty="0"/>
              <a:t> </a:t>
            </a:r>
            <a:r>
              <a:rPr lang="en-US" sz="1200" b="1" dirty="0" err="1"/>
              <a:t>tincidunt</a:t>
            </a:r>
            <a:r>
              <a:rPr lang="en-US" sz="1200" b="1" dirty="0"/>
              <a:t> </a:t>
            </a:r>
            <a:r>
              <a:rPr lang="en-US" sz="1200" b="1" dirty="0" err="1"/>
              <a:t>ut</a:t>
            </a:r>
            <a:r>
              <a:rPr lang="en-US" sz="1200" b="1" dirty="0"/>
              <a:t> </a:t>
            </a:r>
            <a:r>
              <a:rPr lang="en-US" sz="1200" b="1" dirty="0" err="1"/>
              <a:t>laoreet</a:t>
            </a:r>
            <a:r>
              <a:rPr lang="en-US" sz="1200" b="1" dirty="0"/>
              <a:t> dolore magna </a:t>
            </a:r>
            <a:r>
              <a:rPr lang="en-US" sz="1200" b="1" dirty="0" err="1"/>
              <a:t>aliquam</a:t>
            </a:r>
            <a:r>
              <a:rPr lang="en-US" sz="1200" b="1" dirty="0"/>
              <a:t> </a:t>
            </a:r>
            <a:r>
              <a:rPr lang="en-US" sz="1200" b="1" dirty="0" err="1"/>
              <a:t>erat</a:t>
            </a:r>
            <a:r>
              <a:rPr lang="en-US" sz="1200" b="1" dirty="0"/>
              <a:t> </a:t>
            </a:r>
            <a:r>
              <a:rPr lang="en-US" sz="1200" b="1" dirty="0" err="1"/>
              <a:t>volutpat</a:t>
            </a:r>
            <a:r>
              <a:rPr lang="en-US" sz="1200" b="1" dirty="0"/>
              <a:t>. </a:t>
            </a:r>
          </a:p>
          <a:p>
            <a:endParaRPr lang="en-US" sz="1200" b="1" dirty="0"/>
          </a:p>
          <a:p>
            <a:r>
              <a:rPr lang="en-US" sz="1200" b="1" dirty="0"/>
              <a:t>Lorem ipsum dolor sit </a:t>
            </a:r>
            <a:r>
              <a:rPr lang="en-US" sz="1200" b="1" dirty="0" err="1"/>
              <a:t>amet</a:t>
            </a:r>
            <a:r>
              <a:rPr lang="en-US" sz="1200" b="1" dirty="0"/>
              <a:t>, </a:t>
            </a:r>
            <a:r>
              <a:rPr lang="en-US" sz="1200" b="1" dirty="0" err="1"/>
              <a:t>consectetuer</a:t>
            </a:r>
            <a:r>
              <a:rPr lang="en-US" sz="1200" b="1" dirty="0"/>
              <a:t> </a:t>
            </a:r>
            <a:r>
              <a:rPr lang="en-US" sz="1200" b="1" dirty="0" err="1"/>
              <a:t>adipiscing</a:t>
            </a:r>
            <a:r>
              <a:rPr lang="en-US" sz="1200" b="1" dirty="0"/>
              <a:t> </a:t>
            </a:r>
            <a:r>
              <a:rPr lang="en-US" sz="1200" b="1" dirty="0" err="1"/>
              <a:t>elit</a:t>
            </a:r>
            <a:r>
              <a:rPr lang="en-US" sz="1200" b="1" dirty="0"/>
              <a:t>, </a:t>
            </a:r>
            <a:r>
              <a:rPr lang="en-US" sz="1200" b="1" dirty="0" err="1"/>
              <a:t>sed</a:t>
            </a:r>
            <a:r>
              <a:rPr lang="en-US" sz="1200" b="1" dirty="0"/>
              <a:t> </a:t>
            </a:r>
            <a:r>
              <a:rPr lang="en-US" sz="1200" b="1" dirty="0" err="1"/>
              <a:t>diam</a:t>
            </a:r>
            <a:r>
              <a:rPr lang="en-US" sz="1200" b="1" dirty="0"/>
              <a:t> </a:t>
            </a:r>
            <a:r>
              <a:rPr lang="en-US" sz="1200" b="1" dirty="0" err="1"/>
              <a:t>nonummy</a:t>
            </a:r>
            <a:r>
              <a:rPr lang="en-US" sz="1200" b="1" dirty="0"/>
              <a:t> </a:t>
            </a:r>
            <a:r>
              <a:rPr lang="en-US" sz="1200" b="1" dirty="0" err="1"/>
              <a:t>nibh</a:t>
            </a:r>
            <a:r>
              <a:rPr lang="en-US" sz="1200" b="1" dirty="0"/>
              <a:t> </a:t>
            </a:r>
            <a:r>
              <a:rPr lang="en-US" sz="1200" b="1" dirty="0" err="1"/>
              <a:t>euismod</a:t>
            </a:r>
            <a:r>
              <a:rPr lang="en-US" sz="1200" b="1" dirty="0"/>
              <a:t> </a:t>
            </a:r>
            <a:r>
              <a:rPr lang="en-US" sz="1200" b="1" dirty="0" err="1"/>
              <a:t>tincidunt</a:t>
            </a:r>
            <a:r>
              <a:rPr lang="en-US" sz="1200" b="1" dirty="0"/>
              <a:t> </a:t>
            </a:r>
            <a:r>
              <a:rPr lang="en-US" sz="1200" b="1" dirty="0" err="1"/>
              <a:t>ut</a:t>
            </a:r>
            <a:r>
              <a:rPr lang="en-US" sz="1200" b="1" dirty="0"/>
              <a:t> </a:t>
            </a:r>
            <a:r>
              <a:rPr lang="en-US" sz="1200" b="1" dirty="0" err="1"/>
              <a:t>laoreet</a:t>
            </a:r>
            <a:r>
              <a:rPr lang="en-US" sz="1200" b="1" dirty="0"/>
              <a:t> dolore magna </a:t>
            </a:r>
            <a:r>
              <a:rPr lang="en-US" sz="1200" b="1" dirty="0" err="1"/>
              <a:t>aliquam</a:t>
            </a:r>
            <a:r>
              <a:rPr lang="en-US" sz="1200" b="1" dirty="0"/>
              <a:t> </a:t>
            </a:r>
            <a:r>
              <a:rPr lang="en-US" sz="1200" b="1" dirty="0" err="1"/>
              <a:t>erat</a:t>
            </a:r>
            <a:r>
              <a:rPr lang="en-US" sz="1200" b="1" dirty="0"/>
              <a:t> </a:t>
            </a:r>
            <a:r>
              <a:rPr lang="en-US" sz="1200" b="1" dirty="0" err="1"/>
              <a:t>volutpat</a:t>
            </a:r>
            <a:r>
              <a:rPr lang="en-US" sz="1200" b="1" dirty="0"/>
              <a:t>. </a:t>
            </a:r>
          </a:p>
          <a:p>
            <a:endParaRPr lang="en-US" sz="1200" b="1" dirty="0"/>
          </a:p>
          <a:p>
            <a:r>
              <a:rPr lang="en-US" sz="1200" b="1" dirty="0"/>
              <a:t>Lorem ipsum dolor sit </a:t>
            </a:r>
            <a:r>
              <a:rPr lang="en-US" sz="1200" b="1" dirty="0" err="1"/>
              <a:t>amet</a:t>
            </a:r>
            <a:r>
              <a:rPr lang="en-US" sz="1200" b="1" dirty="0"/>
              <a:t>, </a:t>
            </a:r>
            <a:r>
              <a:rPr lang="en-US" sz="1200" b="1" dirty="0" err="1"/>
              <a:t>consectetuer</a:t>
            </a:r>
            <a:r>
              <a:rPr lang="en-US" sz="1200" b="1" dirty="0"/>
              <a:t> </a:t>
            </a:r>
            <a:r>
              <a:rPr lang="en-US" sz="1200" b="1" dirty="0" err="1"/>
              <a:t>adipiscing</a:t>
            </a:r>
            <a:r>
              <a:rPr lang="en-US" sz="1200" b="1" dirty="0"/>
              <a:t> </a:t>
            </a:r>
            <a:r>
              <a:rPr lang="en-US" sz="1200" b="1" dirty="0" err="1"/>
              <a:t>elit</a:t>
            </a:r>
            <a:r>
              <a:rPr lang="en-US" sz="1200" b="1" dirty="0"/>
              <a:t>, </a:t>
            </a:r>
            <a:r>
              <a:rPr lang="en-US" sz="1200" b="1" dirty="0" err="1"/>
              <a:t>sed</a:t>
            </a:r>
            <a:r>
              <a:rPr lang="en-US" sz="1200" b="1" dirty="0"/>
              <a:t> </a:t>
            </a:r>
            <a:r>
              <a:rPr lang="en-US" sz="1200" b="1" dirty="0" err="1"/>
              <a:t>diam</a:t>
            </a:r>
            <a:r>
              <a:rPr lang="en-US" sz="1200" b="1" dirty="0"/>
              <a:t> </a:t>
            </a:r>
            <a:r>
              <a:rPr lang="en-US" sz="1200" b="1" dirty="0" err="1"/>
              <a:t>nonummy</a:t>
            </a:r>
            <a:r>
              <a:rPr lang="en-US" sz="1200" b="1" dirty="0"/>
              <a:t> </a:t>
            </a:r>
            <a:r>
              <a:rPr lang="en-US" sz="1200" b="1" dirty="0" err="1"/>
              <a:t>nibh</a:t>
            </a:r>
            <a:r>
              <a:rPr lang="en-US" sz="1200" b="1" dirty="0"/>
              <a:t> </a:t>
            </a:r>
            <a:r>
              <a:rPr lang="en-US" sz="1200" b="1" dirty="0" err="1"/>
              <a:t>euismod</a:t>
            </a:r>
            <a:r>
              <a:rPr lang="en-US" sz="1200" b="1" dirty="0"/>
              <a:t> </a:t>
            </a:r>
            <a:r>
              <a:rPr lang="en-US" sz="1200" b="1" dirty="0" err="1"/>
              <a:t>tincidunt</a:t>
            </a:r>
            <a:r>
              <a:rPr lang="en-US" sz="1200" b="1" dirty="0"/>
              <a:t> </a:t>
            </a:r>
            <a:r>
              <a:rPr lang="en-US" sz="1200" b="1" dirty="0" err="1"/>
              <a:t>ut</a:t>
            </a:r>
            <a:r>
              <a:rPr lang="en-US" sz="1200" b="1" dirty="0"/>
              <a:t> </a:t>
            </a:r>
            <a:r>
              <a:rPr lang="en-US" sz="1200" b="1" dirty="0" err="1"/>
              <a:t>laoreet</a:t>
            </a:r>
            <a:r>
              <a:rPr lang="en-US" sz="1200" b="1" dirty="0"/>
              <a:t> dolore magna </a:t>
            </a:r>
            <a:r>
              <a:rPr lang="en-US" sz="1200" b="1" dirty="0" err="1"/>
              <a:t>aliquam</a:t>
            </a:r>
            <a:r>
              <a:rPr lang="en-US" sz="1200" b="1" dirty="0"/>
              <a:t> </a:t>
            </a:r>
            <a:r>
              <a:rPr lang="en-US" sz="1200" b="1" dirty="0" err="1"/>
              <a:t>erat</a:t>
            </a:r>
            <a:r>
              <a:rPr lang="en-US" sz="1200" b="1" dirty="0"/>
              <a:t> </a:t>
            </a:r>
            <a:r>
              <a:rPr lang="en-US" sz="1200" b="1" dirty="0" err="1"/>
              <a:t>volutpat</a:t>
            </a:r>
            <a:r>
              <a:rPr lang="en-US" sz="1200" b="1" dirty="0"/>
              <a:t>. </a:t>
            </a:r>
          </a:p>
          <a:p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537760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(coll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789" y="114936"/>
            <a:ext cx="8205304" cy="545741"/>
          </a:xfrm>
        </p:spPr>
        <p:txBody>
          <a:bodyPr/>
          <a:lstStyle>
            <a:lvl1pPr>
              <a:defRPr>
                <a:solidFill>
                  <a:srgbClr val="41404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D7E420A9-CC61-744A-929F-ECC58314AE6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6550" y="1119541"/>
            <a:ext cx="2836863" cy="31428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7C5ED34-8610-AF44-B5D4-DCA3634E5CF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61585" y="1119541"/>
            <a:ext cx="2836863" cy="31428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C8997369-9E26-AA4F-86C5-89CE9789BE0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417650" y="1119541"/>
            <a:ext cx="2001515" cy="167893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CE0D1CBE-2F23-DA4E-AF93-871DC6AE9A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417650" y="3079376"/>
            <a:ext cx="2001515" cy="118306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68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(2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8820B8C-5E97-A44A-A9BF-CA38F1A95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89" y="114936"/>
            <a:ext cx="8205304" cy="545741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0EF31DAE-CCCE-2B46-940F-8A65659D0A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6550" y="1119541"/>
            <a:ext cx="5077279" cy="31428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92F0690-6524-DB42-8F3D-7A53E8A2CD9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61585" y="1119541"/>
            <a:ext cx="2836863" cy="31428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837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(cente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789" y="114936"/>
            <a:ext cx="8205304" cy="545741"/>
          </a:xfrm>
        </p:spPr>
        <p:txBody>
          <a:bodyPr>
            <a:normAutofit/>
          </a:bodyPr>
          <a:lstStyle>
            <a:lvl1pPr>
              <a:defRPr sz="2800">
                <a:solidFill>
                  <a:srgbClr val="41404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3853F10-9B0B-734F-B4E4-C98A7D09B3B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6550" y="1119541"/>
            <a:ext cx="8205543" cy="333634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19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(full ble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174B360-4DA4-6744-ACFC-7DB49D4F8E7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4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36789" y="114936"/>
            <a:ext cx="8205304" cy="545741"/>
          </a:xfrm>
        </p:spPr>
        <p:txBody>
          <a:bodyPr>
            <a:normAutofit/>
          </a:bodyPr>
          <a:lstStyle>
            <a:lvl1pPr>
              <a:defRPr sz="2800">
                <a:solidFill>
                  <a:srgbClr val="41404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01287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logo customer w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789" y="114936"/>
            <a:ext cx="8205304" cy="54574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961C43B1-F027-8D4C-A357-C0443C9527D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91671" y="1564012"/>
            <a:ext cx="1268118" cy="94884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1CAF2086-B0F7-3A42-9B32-5E8E98210D7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05186" y="1564012"/>
            <a:ext cx="1268118" cy="94884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FCEC5B2A-BC35-2443-A09C-60F189DA99A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18701" y="1564012"/>
            <a:ext cx="1268118" cy="94884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1140B1AE-19F8-B643-9F51-AF879A784B4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932217" y="1564012"/>
            <a:ext cx="1268118" cy="94884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11A4F132-9F85-FB40-8DAB-CAFBC0A8682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91671" y="2935611"/>
            <a:ext cx="1268118" cy="94884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1C0CB52A-AAFF-3443-A1B6-90061B63DFE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705186" y="2935611"/>
            <a:ext cx="1268118" cy="94884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DF7C7411-4353-2C46-88BB-81BA2B34FAE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818701" y="2935611"/>
            <a:ext cx="1268118" cy="94884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BB39C439-B178-3B44-9A9B-CA908F41669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932217" y="2935611"/>
            <a:ext cx="1268118" cy="94884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8263965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789" y="114936"/>
            <a:ext cx="8205304" cy="5451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able Placeholder 3">
            <a:extLst>
              <a:ext uri="{FF2B5EF4-FFF2-40B4-BE49-F238E27FC236}">
                <a16:creationId xmlns:a16="http://schemas.microsoft.com/office/drawing/2014/main" id="{2B2A2CF2-1B4F-AF47-A850-CCC66A8E1A3E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336788" y="1154113"/>
            <a:ext cx="8205549" cy="31273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5056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789" y="114936"/>
            <a:ext cx="8205304" cy="5451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Chart Placeholder 5">
            <a:extLst>
              <a:ext uri="{FF2B5EF4-FFF2-40B4-BE49-F238E27FC236}">
                <a16:creationId xmlns:a16="http://schemas.microsoft.com/office/drawing/2014/main" id="{591D1356-479B-2E4F-BA4E-AADD8155B389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36550" y="1058863"/>
            <a:ext cx="8205788" cy="3403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930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789" y="114936"/>
            <a:ext cx="8205304" cy="5451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17EE4A2A-D6A7-7149-9A3A-3B08D098FD9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36550" y="1058863"/>
            <a:ext cx="8205788" cy="3403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69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789" y="114936"/>
            <a:ext cx="8205304" cy="545741"/>
          </a:xfrm>
        </p:spPr>
        <p:txBody>
          <a:bodyPr/>
          <a:lstStyle>
            <a:lvl1pPr>
              <a:defRPr>
                <a:solidFill>
                  <a:srgbClr val="41404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592" y="1009332"/>
            <a:ext cx="8205304" cy="3553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rgbClr val="414042"/>
                </a:solidFill>
              </a:defRPr>
            </a:lvl1pPr>
            <a:lvl2pPr marL="742950" indent="-285750">
              <a:buFont typeface="Arial"/>
              <a:buChar char="•"/>
              <a:defRPr>
                <a:solidFill>
                  <a:srgbClr val="414042"/>
                </a:solidFill>
              </a:defRPr>
            </a:lvl2pPr>
            <a:lvl3pPr marL="1143000" indent="-228600">
              <a:buFont typeface="Arial"/>
              <a:buChar char="•"/>
              <a:defRPr>
                <a:solidFill>
                  <a:srgbClr val="414042"/>
                </a:solidFill>
              </a:defRPr>
            </a:lvl3pPr>
            <a:lvl4pPr>
              <a:defRPr>
                <a:solidFill>
                  <a:srgbClr val="414042"/>
                </a:solidFill>
              </a:defRPr>
            </a:lvl4pPr>
            <a:lvl5pPr>
              <a:defRPr>
                <a:solidFill>
                  <a:srgbClr val="41404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84590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n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9EC97-1214-BB41-B092-F0493495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89" y="114936"/>
            <a:ext cx="8205304" cy="5451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E30F2D6E-10E2-6847-814E-E8B531A99EF9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36550" y="1058863"/>
            <a:ext cx="8205788" cy="3403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472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&amp;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2822713" y="-284259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7436224" y="61049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C0CD439-66AA-B54A-8E95-37CD120E6E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170"/>
            <a:ext cx="9144000" cy="514065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E417CEB-D5D2-0349-8B6C-412136DD4781}"/>
              </a:ext>
            </a:extLst>
          </p:cNvPr>
          <p:cNvSpPr txBox="1"/>
          <p:nvPr userDrawn="1"/>
        </p:nvSpPr>
        <p:spPr>
          <a:xfrm>
            <a:off x="487899" y="4802438"/>
            <a:ext cx="4447181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>
                <a:solidFill>
                  <a:schemeClr val="bg1">
                    <a:lumMod val="50000"/>
                  </a:schemeClr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rPr>
              <a:t>© 2023, Amazon Web Services, Inc. or its Affiliates.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0C39D3BE-5184-D545-A327-AE99FFA3A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647" y="1618393"/>
            <a:ext cx="6662921" cy="704387"/>
          </a:xfrm>
        </p:spPr>
        <p:txBody>
          <a:bodyPr anchor="ctr" anchorCtr="0">
            <a:no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F38406E-8093-114A-80F6-C8D7BE2CCE6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8522" y="2322780"/>
            <a:ext cx="3987800" cy="4953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F86BE37E-764E-C74F-8FC4-1742D6FC0A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1647" y="3718972"/>
            <a:ext cx="3683000" cy="6228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 baseline="0"/>
            </a:lvl1pPr>
          </a:lstStyle>
          <a:p>
            <a:pPr lvl="0"/>
            <a:r>
              <a:rPr lang="en-US" dirty="0"/>
              <a:t>Click to edit Presenter, Team</a:t>
            </a:r>
          </a:p>
          <a:p>
            <a:pPr lvl="0"/>
            <a:r>
              <a:rPr lang="en-US" dirty="0"/>
              <a:t>Date, location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6EFE7-EC84-CD47-9909-3F9E29016A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791" y="4706911"/>
            <a:ext cx="440655" cy="26439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763354F-D815-CB42-ABA6-4877489489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170"/>
            <a:ext cx="9144000" cy="514065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5961D4C6-43F6-D04A-9AB5-31F7980DE8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0702" y="1550831"/>
            <a:ext cx="7772400" cy="1021556"/>
          </a:xfrm>
        </p:spPr>
        <p:txBody>
          <a:bodyPr anchor="ctr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509E35A8-0BD0-3943-81AF-27AD5871D5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7899" y="2572387"/>
            <a:ext cx="3683000" cy="4333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B030730-23FD-084C-B180-980A8DAAB74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791" y="4706911"/>
            <a:ext cx="440655" cy="264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837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+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C282B30-6A38-FD49-90BA-B0F355F402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0263" r="16244"/>
          <a:stretch/>
        </p:blipFill>
        <p:spPr>
          <a:xfrm>
            <a:off x="0" y="0"/>
            <a:ext cx="914400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394" y="1969202"/>
            <a:ext cx="7772400" cy="930105"/>
          </a:xfrm>
        </p:spPr>
        <p:txBody>
          <a:bodyPr anchor="ctr">
            <a:noAutofit/>
          </a:bodyPr>
          <a:lstStyle>
            <a:lvl1pPr algn="l">
              <a:defRPr sz="4000" b="1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9C2E74A-1C76-BA45-B688-EBC1722762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6875" y="2970213"/>
            <a:ext cx="5137150" cy="489424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A3DE56E-F6B8-0543-817A-DCBF6129803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438" y="4706911"/>
            <a:ext cx="443363" cy="26506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86A16C5-0127-F443-821D-7AC0F088CDAC}"/>
              </a:ext>
            </a:extLst>
          </p:cNvPr>
          <p:cNvSpPr txBox="1"/>
          <p:nvPr userDrawn="1"/>
        </p:nvSpPr>
        <p:spPr>
          <a:xfrm>
            <a:off x="487899" y="4802438"/>
            <a:ext cx="4447181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>
                <a:solidFill>
                  <a:schemeClr val="bg1">
                    <a:lumMod val="50000"/>
                  </a:schemeClr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rPr>
              <a:t>© 2023 Amazon Web Services, Inc. or its Affiliates.</a:t>
            </a:r>
          </a:p>
        </p:txBody>
      </p:sp>
    </p:spTree>
    <p:extLst>
      <p:ext uri="{BB962C8B-B14F-4D97-AF65-F5344CB8AC3E}">
        <p14:creationId xmlns:p14="http://schemas.microsoft.com/office/powerpoint/2010/main" val="139606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7B736881-1F48-B949-8D20-7CB2DA6D04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0263" r="16244"/>
          <a:stretch/>
        </p:blipFill>
        <p:spPr>
          <a:xfrm>
            <a:off x="0" y="0"/>
            <a:ext cx="9144001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394" y="1969202"/>
            <a:ext cx="7772400" cy="930105"/>
          </a:xfrm>
        </p:spPr>
        <p:txBody>
          <a:bodyPr anchor="ctr">
            <a:noAutofit/>
          </a:bodyPr>
          <a:lstStyle>
            <a:lvl1pPr algn="l">
              <a:defRPr sz="4000" b="1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A3DE56E-F6B8-0543-817A-DCBF6129803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438" y="4706911"/>
            <a:ext cx="443363" cy="26506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86A16C5-0127-F443-821D-7AC0F088CDAC}"/>
              </a:ext>
            </a:extLst>
          </p:cNvPr>
          <p:cNvSpPr txBox="1"/>
          <p:nvPr userDrawn="1"/>
        </p:nvSpPr>
        <p:spPr>
          <a:xfrm>
            <a:off x="487899" y="4802438"/>
            <a:ext cx="4447181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>
                <a:solidFill>
                  <a:schemeClr val="bg1">
                    <a:lumMod val="50000"/>
                  </a:schemeClr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rPr>
              <a:t>© 2023, Amazon Web Services, Inc. or its Affiliates.</a:t>
            </a:r>
          </a:p>
        </p:txBody>
      </p:sp>
    </p:spTree>
    <p:extLst>
      <p:ext uri="{BB962C8B-B14F-4D97-AF65-F5344CB8AC3E}">
        <p14:creationId xmlns:p14="http://schemas.microsoft.com/office/powerpoint/2010/main" val="2782431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4AB26A5B-DA33-954D-A132-24039ECE7FA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6348" r="20161"/>
          <a:stretch/>
        </p:blipFill>
        <p:spPr>
          <a:xfrm>
            <a:off x="1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394" y="1969202"/>
            <a:ext cx="7772400" cy="930105"/>
          </a:xfrm>
        </p:spPr>
        <p:txBody>
          <a:bodyPr anchor="ctr">
            <a:noAutofit/>
          </a:bodyPr>
          <a:lstStyle>
            <a:lvl1pPr algn="l">
              <a:defRPr sz="4000" b="1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A3DE56E-F6B8-0543-817A-DCBF6129803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438" y="4706911"/>
            <a:ext cx="443363" cy="26506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86A16C5-0127-F443-821D-7AC0F088CDAC}"/>
              </a:ext>
            </a:extLst>
          </p:cNvPr>
          <p:cNvSpPr txBox="1"/>
          <p:nvPr userDrawn="1"/>
        </p:nvSpPr>
        <p:spPr>
          <a:xfrm>
            <a:off x="487899" y="4802438"/>
            <a:ext cx="4447181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>
                <a:solidFill>
                  <a:schemeClr val="bg1">
                    <a:lumMod val="50000"/>
                  </a:schemeClr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rPr>
              <a:t>© 2023, Amazon Web Services, Inc. or its Affiliates.</a:t>
            </a:r>
          </a:p>
        </p:txBody>
      </p:sp>
    </p:spTree>
    <p:extLst>
      <p:ext uri="{BB962C8B-B14F-4D97-AF65-F5344CB8AC3E}">
        <p14:creationId xmlns:p14="http://schemas.microsoft.com/office/powerpoint/2010/main" val="157161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D578A1A-F7C9-A04C-B07A-ABEA4A42C4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6508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394" y="1969202"/>
            <a:ext cx="7772400" cy="930105"/>
          </a:xfrm>
        </p:spPr>
        <p:txBody>
          <a:bodyPr anchor="ctr">
            <a:noAutofit/>
          </a:bodyPr>
          <a:lstStyle>
            <a:lvl1pPr algn="l">
              <a:defRPr sz="4000" b="1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A3DE56E-F6B8-0543-817A-DCBF6129803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438" y="4706911"/>
            <a:ext cx="443363" cy="26506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86A16C5-0127-F443-821D-7AC0F088CDAC}"/>
              </a:ext>
            </a:extLst>
          </p:cNvPr>
          <p:cNvSpPr txBox="1"/>
          <p:nvPr userDrawn="1"/>
        </p:nvSpPr>
        <p:spPr>
          <a:xfrm>
            <a:off x="487899" y="4802438"/>
            <a:ext cx="4447181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>
                <a:solidFill>
                  <a:schemeClr val="bg1">
                    <a:lumMod val="50000"/>
                  </a:schemeClr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rPr>
              <a:t>© 2023, Amazon Web Services, Inc. or its Affiliates.</a:t>
            </a:r>
          </a:p>
        </p:txBody>
      </p:sp>
    </p:spTree>
    <p:extLst>
      <p:ext uri="{BB962C8B-B14F-4D97-AF65-F5344CB8AC3E}">
        <p14:creationId xmlns:p14="http://schemas.microsoft.com/office/powerpoint/2010/main" val="1642662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BEC77D13-6EFB-8F42-BB27-91F957615B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3063" r="13445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2822713" y="-284259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7436224" y="61049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9207326-B28E-A84E-B683-0ED64933D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394" y="1969202"/>
            <a:ext cx="7772400" cy="930105"/>
          </a:xfrm>
        </p:spPr>
        <p:txBody>
          <a:bodyPr anchor="ctr">
            <a:noAutofit/>
          </a:bodyPr>
          <a:lstStyle>
            <a:lvl1pPr algn="l">
              <a:defRPr sz="4000" b="1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E1240B-0AF0-A544-8B13-4F6CE8C491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438" y="4706911"/>
            <a:ext cx="443363" cy="26506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CCA9E18-FE88-8249-ABA3-AF097E5373F8}"/>
              </a:ext>
            </a:extLst>
          </p:cNvPr>
          <p:cNvSpPr txBox="1"/>
          <p:nvPr userDrawn="1"/>
        </p:nvSpPr>
        <p:spPr>
          <a:xfrm>
            <a:off x="487899" y="4802438"/>
            <a:ext cx="4447181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>
                <a:solidFill>
                  <a:schemeClr val="bg1">
                    <a:lumMod val="50000"/>
                  </a:schemeClr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rPr>
              <a:t>© 2023, Amazon Web Services, Inc. or its Affiliates.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-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BD9223EA-9961-BD43-9F4A-F879101FB69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5044" r="11463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2822713" y="-284259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7436224" y="61049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5BE5736-B18C-C44C-8013-17CDACE3A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394" y="1969202"/>
            <a:ext cx="7772400" cy="930105"/>
          </a:xfrm>
        </p:spPr>
        <p:txBody>
          <a:bodyPr anchor="ctr">
            <a:noAutofit/>
          </a:bodyPr>
          <a:lstStyle>
            <a:lvl1pPr algn="l">
              <a:defRPr sz="4000" b="1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D771130-A3F1-D24E-A5F9-FD45DA62A9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438" y="4706911"/>
            <a:ext cx="443363" cy="26506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1C23887-3318-1041-8574-2E814A03D6D4}"/>
              </a:ext>
            </a:extLst>
          </p:cNvPr>
          <p:cNvSpPr txBox="1"/>
          <p:nvPr userDrawn="1"/>
        </p:nvSpPr>
        <p:spPr>
          <a:xfrm>
            <a:off x="487899" y="4802438"/>
            <a:ext cx="4447181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>
                <a:solidFill>
                  <a:schemeClr val="bg1">
                    <a:lumMod val="50000"/>
                  </a:schemeClr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rPr>
              <a:t>© 2023, Amazon Web Services, Inc. or its Affiliates.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789" y="114936"/>
            <a:ext cx="8205304" cy="545741"/>
          </a:xfrm>
        </p:spPr>
        <p:txBody>
          <a:bodyPr/>
          <a:lstStyle>
            <a:lvl1pPr>
              <a:defRPr>
                <a:solidFill>
                  <a:srgbClr val="41404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592" y="1009332"/>
            <a:ext cx="8205304" cy="3553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rgbClr val="414042"/>
                </a:solidFill>
              </a:defRPr>
            </a:lvl1pPr>
            <a:lvl2pPr marL="742950" indent="-285750">
              <a:buFont typeface="Arial"/>
              <a:buChar char="•"/>
              <a:defRPr>
                <a:solidFill>
                  <a:srgbClr val="414042"/>
                </a:solidFill>
              </a:defRPr>
            </a:lvl2pPr>
            <a:lvl3pPr marL="1143000" indent="-228600">
              <a:buFont typeface="Arial"/>
              <a:buChar char="•"/>
              <a:defRPr>
                <a:solidFill>
                  <a:srgbClr val="414042"/>
                </a:solidFill>
              </a:defRPr>
            </a:lvl3pPr>
            <a:lvl4pPr>
              <a:defRPr>
                <a:solidFill>
                  <a:srgbClr val="414042"/>
                </a:solidFill>
              </a:defRPr>
            </a:lvl4pPr>
            <a:lvl5pPr>
              <a:defRPr>
                <a:solidFill>
                  <a:srgbClr val="41404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4495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6789" y="114936"/>
            <a:ext cx="8205304" cy="8572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0592" y="1009332"/>
            <a:ext cx="8205304" cy="35539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C457E-9284-A34F-8F63-B4649C3DE34B}"/>
              </a:ext>
            </a:extLst>
          </p:cNvPr>
          <p:cNvSpPr txBox="1"/>
          <p:nvPr userDrawn="1"/>
        </p:nvSpPr>
        <p:spPr>
          <a:xfrm>
            <a:off x="487899" y="4802438"/>
            <a:ext cx="4447181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>
                <a:solidFill>
                  <a:schemeClr val="bg1">
                    <a:lumMod val="50000"/>
                  </a:schemeClr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rPr>
              <a:t>© 2023, Amazon Web Services, Inc. or its Affiliates.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DC48F240-FCCE-85C7-8B99-FAEEF22334D4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7438724" y="4761060"/>
            <a:ext cx="1316069" cy="21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1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96" r:id="rId3"/>
    <p:sldLayoutId id="2147483697" r:id="rId4"/>
    <p:sldLayoutId id="2147483700" r:id="rId5"/>
    <p:sldLayoutId id="2147483701" r:id="rId6"/>
    <p:sldLayoutId id="2147483694" r:id="rId7"/>
    <p:sldLayoutId id="2147483695" r:id="rId8"/>
    <p:sldLayoutId id="2147483702" r:id="rId9"/>
    <p:sldLayoutId id="2147483703" r:id="rId10"/>
    <p:sldLayoutId id="2147483704" r:id="rId11"/>
    <p:sldLayoutId id="2147483692" r:id="rId12"/>
    <p:sldLayoutId id="2147483677" r:id="rId13"/>
    <p:sldLayoutId id="2147483678" r:id="rId14"/>
    <p:sldLayoutId id="2147483679" r:id="rId15"/>
    <p:sldLayoutId id="2147483689" r:id="rId16"/>
    <p:sldLayoutId id="2147483690" r:id="rId17"/>
    <p:sldLayoutId id="2147483691" r:id="rId18"/>
    <p:sldLayoutId id="2147483680" r:id="rId19"/>
    <p:sldLayoutId id="2147483682" r:id="rId20"/>
    <p:sldLayoutId id="2147483693" r:id="rId21"/>
    <p:sldLayoutId id="2147483687" r:id="rId22"/>
  </p:sldLayoutIdLst>
  <p:txStyles>
    <p:titleStyle>
      <a:lvl1pPr algn="l" defTabSz="457200" rtl="0" eaLnBrk="1" latinLnBrk="0" hangingPunct="1">
        <a:spcBef>
          <a:spcPct val="0"/>
        </a:spcBef>
        <a:buNone/>
        <a:defRPr sz="2400" b="1" i="0" kern="1200">
          <a:solidFill>
            <a:srgbClr val="0E2735"/>
          </a:solidFill>
          <a:latin typeface="Amazon Ember Regular" charset="0"/>
          <a:ea typeface="+mj-ea"/>
          <a:cs typeface="Amazon Ember Regular" charset="0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1800" b="0" i="0" kern="1200">
          <a:solidFill>
            <a:srgbClr val="414042"/>
          </a:solidFill>
          <a:latin typeface="Amazon Ember Regular" charset="0"/>
          <a:ea typeface="+mn-ea"/>
          <a:cs typeface="Amazon Ember Regular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1800" b="0" i="0" kern="1200">
          <a:solidFill>
            <a:srgbClr val="414042"/>
          </a:solidFill>
          <a:latin typeface="Amazon Ember Regular" charset="0"/>
          <a:ea typeface="+mn-ea"/>
          <a:cs typeface="Amazon Ember Regular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b="0" i="0" kern="1200">
          <a:solidFill>
            <a:srgbClr val="414042"/>
          </a:solidFill>
          <a:latin typeface="Amazon Ember Regular" charset="0"/>
          <a:ea typeface="+mn-ea"/>
          <a:cs typeface="Amazon Ember Regular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400" b="0" i="0" kern="1200">
          <a:solidFill>
            <a:srgbClr val="414042"/>
          </a:solidFill>
          <a:latin typeface="Amazon Ember Regular" charset="0"/>
          <a:ea typeface="+mn-ea"/>
          <a:cs typeface="Amazon Ember Regular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b="0" i="0" kern="1200">
          <a:solidFill>
            <a:srgbClr val="414042"/>
          </a:solidFill>
          <a:latin typeface="Amazon Ember Regular" charset="0"/>
          <a:ea typeface="+mn-ea"/>
          <a:cs typeface="Amazon Ember Regular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6CCF0C0F-1A6B-1645-B60E-BB747DA69B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739" y="3510957"/>
            <a:ext cx="3683000" cy="942801"/>
          </a:xfrm>
        </p:spPr>
        <p:txBody>
          <a:bodyPr>
            <a:normAutofit fontScale="70000" lnSpcReduction="20000"/>
          </a:bodyPr>
          <a:lstStyle/>
          <a:p>
            <a:r>
              <a:rPr lang="en-US" sz="2600" dirty="0"/>
              <a:t>K. Rustan M. Leino (he/him)</a:t>
            </a:r>
            <a:br>
              <a:rPr lang="en-US" sz="2600" dirty="0"/>
            </a:br>
            <a:br>
              <a:rPr lang="en-US" dirty="0"/>
            </a:br>
            <a:r>
              <a:rPr lang="en-US" dirty="0"/>
              <a:t>Sr Principal Applied Scientist</a:t>
            </a:r>
          </a:p>
          <a:p>
            <a:r>
              <a:rPr lang="en-US" dirty="0"/>
              <a:t>Amazon Web Services</a:t>
            </a:r>
            <a:br>
              <a:rPr lang="en-US" dirty="0"/>
            </a:br>
            <a:endParaRPr lang="en-US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568B5A0-D2B1-5D4A-B081-43D17C38ED0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4738" y="1133322"/>
            <a:ext cx="8499037" cy="744537"/>
          </a:xfrm>
        </p:spPr>
        <p:txBody>
          <a:bodyPr/>
          <a:lstStyle/>
          <a:p>
            <a:r>
              <a:rPr lang="en-US" dirty="0"/>
              <a:t>Industrial experience with a verification-aware programming language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E5E68B6-02F0-0741-B884-275FB189C1EB}"/>
              </a:ext>
            </a:extLst>
          </p:cNvPr>
          <p:cNvSpPr txBox="1">
            <a:spLocks/>
          </p:cNvSpPr>
          <p:nvPr/>
        </p:nvSpPr>
        <p:spPr>
          <a:xfrm>
            <a:off x="7541708" y="4688237"/>
            <a:ext cx="1362067" cy="3952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1800" b="0" i="0" kern="1200">
                <a:solidFill>
                  <a:srgbClr val="414042"/>
                </a:solidFill>
                <a:latin typeface="Amazon Ember Regular" charset="0"/>
                <a:ea typeface="+mn-ea"/>
                <a:cs typeface="Amazon Ember Regular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i="0" kern="1200">
                <a:solidFill>
                  <a:srgbClr val="414042"/>
                </a:solidFill>
                <a:latin typeface="Amazon Ember Regular" charset="0"/>
                <a:ea typeface="+mn-ea"/>
                <a:cs typeface="Amazon Ember Regular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b="0" i="0" kern="1200">
                <a:solidFill>
                  <a:srgbClr val="414042"/>
                </a:solidFill>
                <a:latin typeface="Amazon Ember Regular" charset="0"/>
                <a:ea typeface="+mn-ea"/>
                <a:cs typeface="Amazon Ember Regular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414042"/>
                </a:solidFill>
                <a:latin typeface="Amazon Ember Regular" charset="0"/>
                <a:ea typeface="+mn-ea"/>
                <a:cs typeface="Amazon Ember Regular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200" b="0" i="0" kern="1200">
                <a:solidFill>
                  <a:srgbClr val="414042"/>
                </a:solidFill>
                <a:latin typeface="Amazon Ember Regular" charset="0"/>
                <a:ea typeface="+mn-ea"/>
                <a:cs typeface="Amazon Ember Regular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 err="1"/>
              <a:t>iFM</a:t>
            </a:r>
            <a:r>
              <a:rPr lang="en-US" sz="800" dirty="0"/>
              <a:t> 2023</a:t>
            </a:r>
            <a:br>
              <a:rPr lang="en-US" sz="800" dirty="0"/>
            </a:br>
            <a:r>
              <a:rPr lang="en-US" sz="800" dirty="0"/>
              <a:t>Leiden, NL</a:t>
            </a:r>
            <a:br>
              <a:rPr lang="en-US" sz="800" dirty="0"/>
            </a:br>
            <a:r>
              <a:rPr lang="en-US" sz="800" dirty="0"/>
              <a:t>14 Nov 2023</a:t>
            </a:r>
          </a:p>
        </p:txBody>
      </p:sp>
    </p:spTree>
    <p:extLst>
      <p:ext uri="{BB962C8B-B14F-4D97-AF65-F5344CB8AC3E}">
        <p14:creationId xmlns:p14="http://schemas.microsoft.com/office/powerpoint/2010/main" val="3303444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7BB0E-678C-F70E-F817-CD761E833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Dafny design: program expressions, specification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8319A-C83C-E20F-9B3A-B5F8CBC79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are the same</a:t>
            </a:r>
          </a:p>
          <a:p>
            <a:r>
              <a:rPr lang="en-US" dirty="0"/>
              <a:t>	Same syntax</a:t>
            </a:r>
          </a:p>
          <a:p>
            <a:r>
              <a:rPr lang="en-US" dirty="0"/>
              <a:t>	Same semantics</a:t>
            </a:r>
          </a:p>
          <a:p>
            <a:endParaRPr lang="en-US" dirty="0"/>
          </a:p>
          <a:p>
            <a:r>
              <a:rPr lang="en-US" dirty="0"/>
              <a:t>Not all expressions are evaluated at run time</a:t>
            </a:r>
            <a:br>
              <a:rPr lang="en-US" dirty="0"/>
            </a:br>
            <a:r>
              <a:rPr lang="en-US" dirty="0"/>
              <a:t>	Ghost declarations</a:t>
            </a:r>
            <a:br>
              <a:rPr lang="en-US" dirty="0"/>
            </a:br>
            <a:r>
              <a:rPr lang="en-US" dirty="0"/>
              <a:t>	Specifications are always checked statically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A0281D-69AF-10A9-BA75-3856F5575D44}"/>
              </a:ext>
            </a:extLst>
          </p:cNvPr>
          <p:cNvSpPr txBox="1"/>
          <p:nvPr/>
        </p:nvSpPr>
        <p:spPr>
          <a:xfrm>
            <a:off x="393291" y="3687097"/>
            <a:ext cx="39132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var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d := x + y + 1;</a:t>
            </a:r>
          </a:p>
          <a:p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ghost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var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g := d + x;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035E66-1035-9667-B9DD-043AC0CC0508}"/>
              </a:ext>
            </a:extLst>
          </p:cNvPr>
          <p:cNvSpPr txBox="1"/>
          <p:nvPr/>
        </p:nvSpPr>
        <p:spPr>
          <a:xfrm>
            <a:off x="4306530" y="3687097"/>
            <a:ext cx="47612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ghost</a:t>
            </a:r>
            <a:r>
              <a:rPr lang="en-US" sz="1400" dirty="0">
                <a:solidFill>
                  <a:srgbClr val="AF00DB"/>
                </a:solidFill>
                <a:latin typeface="Menlo" panose="020B0609030804020204" pitchFamily="49" charset="0"/>
                <a:cs typeface="Amazon Ember Regular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function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IsBalanced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(t: Tree): </a:t>
            </a:r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bool</a:t>
            </a:r>
          </a:p>
        </p:txBody>
      </p:sp>
    </p:spTree>
    <p:extLst>
      <p:ext uri="{BB962C8B-B14F-4D97-AF65-F5344CB8AC3E}">
        <p14:creationId xmlns:p14="http://schemas.microsoft.com/office/powerpoint/2010/main" val="159539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0A242-725F-1A41-9328-FCEEB3D17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Dafny design: expressions vs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A6174-5B18-EA42-9103-722FDD7C0C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8425" y="1064419"/>
            <a:ext cx="4092575" cy="3181010"/>
          </a:xfrm>
        </p:spPr>
        <p:txBody>
          <a:bodyPr/>
          <a:lstStyle/>
          <a:p>
            <a:r>
              <a:rPr lang="en-US" dirty="0"/>
              <a:t>Expressions</a:t>
            </a:r>
            <a:br>
              <a:rPr lang="en-US" dirty="0"/>
            </a:br>
            <a:r>
              <a:rPr lang="en-US" dirty="0"/>
              <a:t>	deterministic</a:t>
            </a:r>
            <a:br>
              <a:rPr lang="en-US" dirty="0"/>
            </a:br>
            <a:r>
              <a:rPr lang="en-US" dirty="0"/>
              <a:t>	do not modify the program state</a:t>
            </a:r>
            <a:br>
              <a:rPr lang="en-US" dirty="0"/>
            </a:br>
            <a:r>
              <a:rPr lang="en-US" dirty="0"/>
              <a:t>	terminate</a:t>
            </a:r>
          </a:p>
          <a:p>
            <a:endParaRPr lang="en-US" dirty="0"/>
          </a:p>
          <a:p>
            <a:r>
              <a:rPr lang="en-US" dirty="0"/>
              <a:t>Functions</a:t>
            </a:r>
            <a:br>
              <a:rPr lang="en-US" dirty="0"/>
            </a:br>
            <a:r>
              <a:rPr lang="en-US" dirty="0"/>
              <a:t>	body is expression</a:t>
            </a:r>
            <a:br>
              <a:rPr lang="en-US" dirty="0"/>
            </a:br>
            <a:r>
              <a:rPr lang="en-US" dirty="0"/>
              <a:t>	behave like in mathematics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4D8343-2E9D-C4BD-6C12-FF56641FDA8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71950" y="1064419"/>
            <a:ext cx="5086350" cy="3181010"/>
          </a:xfrm>
        </p:spPr>
        <p:txBody>
          <a:bodyPr/>
          <a:lstStyle/>
          <a:p>
            <a:r>
              <a:rPr lang="en-US" dirty="0"/>
              <a:t>Statements</a:t>
            </a:r>
            <a:br>
              <a:rPr lang="en-US" dirty="0"/>
            </a:br>
            <a:r>
              <a:rPr lang="en-US" dirty="0"/>
              <a:t>	can be nondeterministic</a:t>
            </a:r>
            <a:br>
              <a:rPr lang="en-US" dirty="0"/>
            </a:br>
            <a:r>
              <a:rPr lang="en-US" dirty="0"/>
              <a:t>	can modify the state</a:t>
            </a:r>
            <a:br>
              <a:rPr lang="en-US" dirty="0"/>
            </a:br>
            <a:r>
              <a:rPr lang="en-US" dirty="0"/>
              <a:t>	can be specified to allow non-termination</a:t>
            </a:r>
          </a:p>
          <a:p>
            <a:endParaRPr lang="en-US" dirty="0"/>
          </a:p>
          <a:p>
            <a:r>
              <a:rPr lang="en-US" dirty="0"/>
              <a:t>Methods</a:t>
            </a:r>
            <a:br>
              <a:rPr lang="en-US" dirty="0"/>
            </a:br>
            <a:r>
              <a:rPr lang="en-US" dirty="0"/>
              <a:t>	body is statement list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A99297-5882-4A41-87FD-8A5A6658272D}"/>
              </a:ext>
            </a:extLst>
          </p:cNvPr>
          <p:cNvSpPr txBox="1"/>
          <p:nvPr/>
        </p:nvSpPr>
        <p:spPr>
          <a:xfrm>
            <a:off x="178568" y="3768375"/>
            <a:ext cx="39132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function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Increase(x: </a:t>
            </a:r>
            <a:r>
              <a:rPr lang="en-US" sz="1400" dirty="0" err="1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nat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): </a:t>
            </a:r>
            <a:r>
              <a:rPr lang="en-US" sz="1400" dirty="0" err="1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nat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{</a:t>
            </a:r>
          </a:p>
          <a:p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var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d := x + x;</a:t>
            </a:r>
          </a:p>
          <a:p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 d + 1</a:t>
            </a:r>
          </a:p>
          <a:p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63D6DF-1248-4147-A274-8393A8BBC27A}"/>
              </a:ext>
            </a:extLst>
          </p:cNvPr>
          <p:cNvSpPr txBox="1"/>
          <p:nvPr/>
        </p:nvSpPr>
        <p:spPr>
          <a:xfrm>
            <a:off x="4171950" y="3768374"/>
            <a:ext cx="49259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method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Increase(x: </a:t>
            </a:r>
            <a:r>
              <a:rPr lang="en-US" sz="1400" dirty="0" err="1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nat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) </a:t>
            </a:r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returns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(r: </a:t>
            </a:r>
            <a:r>
              <a:rPr lang="en-US" sz="1400" dirty="0" err="1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nat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) {</a:t>
            </a:r>
          </a:p>
          <a:p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var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d := x + x;</a:t>
            </a:r>
          </a:p>
          <a:p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d + 1;</a:t>
            </a:r>
          </a:p>
          <a:p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6925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99FC5-103C-7055-2C9F-EDA1A1D4E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89" y="114936"/>
            <a:ext cx="8607186" cy="545741"/>
          </a:xfrm>
        </p:spPr>
        <p:txBody>
          <a:bodyPr/>
          <a:lstStyle/>
          <a:p>
            <a:r>
              <a:rPr lang="en-US" dirty="0"/>
              <a:t>Dafny design:  importance that keywords convey right meaning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8828D-5B52-C2FC-4613-162A7F772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592" y="999807"/>
            <a:ext cx="8205304" cy="3553926"/>
          </a:xfrm>
        </p:spPr>
        <p:txBody>
          <a:bodyPr/>
          <a:lstStyle/>
          <a:p>
            <a:r>
              <a:rPr lang="en-US" dirty="0"/>
              <a:t>Example:  Want statement that is</a:t>
            </a:r>
            <a:br>
              <a:rPr lang="en-US" dirty="0"/>
            </a:br>
            <a:r>
              <a:rPr lang="en-US" dirty="0"/>
              <a:t>	checked at run time (like </a:t>
            </a:r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</a:rPr>
              <a:t>assume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</a:rPr>
              <a:t> E;</a:t>
            </a:r>
            <a:r>
              <a:rPr lang="en-US" dirty="0"/>
              <a:t> in some languages)</a:t>
            </a:r>
            <a:br>
              <a:rPr lang="en-US" dirty="0"/>
            </a:br>
            <a:r>
              <a:rPr lang="en-US" dirty="0"/>
              <a:t>	assumed by verifier to hold (like </a:t>
            </a:r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</a:rPr>
              <a:t>assume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</a:rPr>
              <a:t> E;</a:t>
            </a:r>
            <a:r>
              <a:rPr lang="en-US" dirty="0"/>
              <a:t>)</a:t>
            </a:r>
            <a:endParaRPr lang="en-US" dirty="0">
              <a:solidFill>
                <a:srgbClr val="0000FF"/>
              </a:solidFill>
              <a:latin typeface="Menlo" panose="020B0609030804020204" pitchFamily="49" charset="0"/>
            </a:endParaRPr>
          </a:p>
          <a:p>
            <a:endParaRPr lang="en-US" dirty="0">
              <a:solidFill>
                <a:srgbClr val="0000FF"/>
              </a:solidFill>
              <a:latin typeface="Menlo" panose="020B06090308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Menlo" panose="020B0609030804020204" pitchFamily="49" charset="0"/>
              </a:rPr>
              <a:t>	expect </a:t>
            </a:r>
            <a:r>
              <a:rPr lang="en-US" sz="1800" dirty="0">
                <a:solidFill>
                  <a:srgbClr val="000000"/>
                </a:solidFill>
                <a:latin typeface="Menlo" panose="020B0609030804020204" pitchFamily="49" charset="0"/>
              </a:rPr>
              <a:t>E;</a:t>
            </a:r>
            <a:endParaRPr lang="en-US" dirty="0">
              <a:solidFill>
                <a:srgbClr val="0000FF"/>
              </a:solidFill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143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CB68E-122C-D043-892B-D7EF3B3FA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Keywords for Compiled vs. Ghost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85094EB-3097-B94E-BB13-EEDE8A1ADE2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1313" y="1009650"/>
          <a:ext cx="82041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4733">
                  <a:extLst>
                    <a:ext uri="{9D8B030D-6E8A-4147-A177-3AD203B41FA5}">
                      <a16:colId xmlns:a16="http://schemas.microsoft.com/office/drawing/2014/main" val="3360573555"/>
                    </a:ext>
                  </a:extLst>
                </a:gridCol>
                <a:gridCol w="2734733">
                  <a:extLst>
                    <a:ext uri="{9D8B030D-6E8A-4147-A177-3AD203B41FA5}">
                      <a16:colId xmlns:a16="http://schemas.microsoft.com/office/drawing/2014/main" val="2274170969"/>
                    </a:ext>
                  </a:extLst>
                </a:gridCol>
                <a:gridCol w="2734733">
                  <a:extLst>
                    <a:ext uri="{9D8B030D-6E8A-4147-A177-3AD203B41FA5}">
                      <a16:colId xmlns:a16="http://schemas.microsoft.com/office/drawing/2014/main" val="6070969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Compiled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Ghost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7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var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i="0" kern="1200" dirty="0">
                        <a:solidFill>
                          <a:srgbClr val="0000FF"/>
                        </a:solidFill>
                        <a:latin typeface="Menlo" panose="020B0609030804020204" pitchFamily="49" charset="0"/>
                        <a:ea typeface="+mn-ea"/>
                        <a:cs typeface="Amazon Ember Regular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736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i="0" kern="1200" dirty="0">
                        <a:solidFill>
                          <a:srgbClr val="AF00DB"/>
                        </a:solidFill>
                        <a:latin typeface="Menlo" panose="020B0609030804020204" pitchFamily="49" charset="0"/>
                        <a:ea typeface="+mn-ea"/>
                        <a:cs typeface="Amazon Ember Regular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576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i="0" kern="1200" dirty="0">
                        <a:solidFill>
                          <a:srgbClr val="AF00DB"/>
                        </a:solidFill>
                        <a:latin typeface="Menlo" panose="020B0609030804020204" pitchFamily="49" charset="0"/>
                        <a:ea typeface="+mn-ea"/>
                        <a:cs typeface="Amazon Ember Regular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609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9055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CB68E-122C-D043-892B-D7EF3B3FA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Keywords for Compiled vs. Ghost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85094EB-3097-B94E-BB13-EEDE8A1ADE2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1313" y="1009650"/>
          <a:ext cx="82041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4733">
                  <a:extLst>
                    <a:ext uri="{9D8B030D-6E8A-4147-A177-3AD203B41FA5}">
                      <a16:colId xmlns:a16="http://schemas.microsoft.com/office/drawing/2014/main" val="3360573555"/>
                    </a:ext>
                  </a:extLst>
                </a:gridCol>
                <a:gridCol w="2734733">
                  <a:extLst>
                    <a:ext uri="{9D8B030D-6E8A-4147-A177-3AD203B41FA5}">
                      <a16:colId xmlns:a16="http://schemas.microsoft.com/office/drawing/2014/main" val="2274170969"/>
                    </a:ext>
                  </a:extLst>
                </a:gridCol>
                <a:gridCol w="2734733">
                  <a:extLst>
                    <a:ext uri="{9D8B030D-6E8A-4147-A177-3AD203B41FA5}">
                      <a16:colId xmlns:a16="http://schemas.microsoft.com/office/drawing/2014/main" val="6070969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Compiled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Ghost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7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var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ghost</a:t>
                      </a:r>
                      <a:r>
                        <a:rPr lang="en-US" dirty="0"/>
                        <a:t> </a:t>
                      </a:r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var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736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i="0" kern="1200" dirty="0">
                        <a:solidFill>
                          <a:srgbClr val="AF00DB"/>
                        </a:solidFill>
                        <a:latin typeface="Menlo" panose="020B0609030804020204" pitchFamily="49" charset="0"/>
                        <a:ea typeface="+mn-ea"/>
                        <a:cs typeface="Amazon Ember Regular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576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i="0" kern="1200" dirty="0">
                        <a:solidFill>
                          <a:srgbClr val="AF00DB"/>
                        </a:solidFill>
                        <a:latin typeface="Menlo" panose="020B0609030804020204" pitchFamily="49" charset="0"/>
                        <a:ea typeface="+mn-ea"/>
                        <a:cs typeface="Amazon Ember Regular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609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7445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CB68E-122C-D043-892B-D7EF3B3FA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Keywords for Compiled vs. Ghost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85094EB-3097-B94E-BB13-EEDE8A1ADE2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1313" y="1009650"/>
          <a:ext cx="82041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4733">
                  <a:extLst>
                    <a:ext uri="{9D8B030D-6E8A-4147-A177-3AD203B41FA5}">
                      <a16:colId xmlns:a16="http://schemas.microsoft.com/office/drawing/2014/main" val="3360573555"/>
                    </a:ext>
                  </a:extLst>
                </a:gridCol>
                <a:gridCol w="2734733">
                  <a:extLst>
                    <a:ext uri="{9D8B030D-6E8A-4147-A177-3AD203B41FA5}">
                      <a16:colId xmlns:a16="http://schemas.microsoft.com/office/drawing/2014/main" val="2274170969"/>
                    </a:ext>
                  </a:extLst>
                </a:gridCol>
                <a:gridCol w="2734733">
                  <a:extLst>
                    <a:ext uri="{9D8B030D-6E8A-4147-A177-3AD203B41FA5}">
                      <a16:colId xmlns:a16="http://schemas.microsoft.com/office/drawing/2014/main" val="6070969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Compiled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Ghost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7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var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ghost</a:t>
                      </a:r>
                      <a:r>
                        <a:rPr lang="en-US" dirty="0"/>
                        <a:t> </a:t>
                      </a:r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var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736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ghost</a:t>
                      </a:r>
                      <a:r>
                        <a:rPr lang="en-US" dirty="0"/>
                        <a:t> </a:t>
                      </a:r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function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576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i="0" kern="1200" dirty="0">
                        <a:solidFill>
                          <a:srgbClr val="AF00DB"/>
                        </a:solidFill>
                        <a:latin typeface="Menlo" panose="020B0609030804020204" pitchFamily="49" charset="0"/>
                        <a:ea typeface="+mn-ea"/>
                        <a:cs typeface="Amazon Ember Regular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609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17248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CB68E-122C-D043-892B-D7EF3B3FA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Keywords for Compiled vs. Ghost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85094EB-3097-B94E-BB13-EEDE8A1ADE2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1313" y="1009650"/>
          <a:ext cx="82041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4733">
                  <a:extLst>
                    <a:ext uri="{9D8B030D-6E8A-4147-A177-3AD203B41FA5}">
                      <a16:colId xmlns:a16="http://schemas.microsoft.com/office/drawing/2014/main" val="3360573555"/>
                    </a:ext>
                  </a:extLst>
                </a:gridCol>
                <a:gridCol w="2734733">
                  <a:extLst>
                    <a:ext uri="{9D8B030D-6E8A-4147-A177-3AD203B41FA5}">
                      <a16:colId xmlns:a16="http://schemas.microsoft.com/office/drawing/2014/main" val="2274170969"/>
                    </a:ext>
                  </a:extLst>
                </a:gridCol>
                <a:gridCol w="2734733">
                  <a:extLst>
                    <a:ext uri="{9D8B030D-6E8A-4147-A177-3AD203B41FA5}">
                      <a16:colId xmlns:a16="http://schemas.microsoft.com/office/drawing/2014/main" val="6070969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Compiled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Ghost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7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var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ghost</a:t>
                      </a:r>
                      <a:r>
                        <a:rPr lang="en-US" dirty="0"/>
                        <a:t> </a:t>
                      </a:r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var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736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ghost</a:t>
                      </a:r>
                      <a:r>
                        <a:rPr lang="en-US" dirty="0"/>
                        <a:t> </a:t>
                      </a:r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function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576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ghost</a:t>
                      </a:r>
                      <a:r>
                        <a:rPr lang="en-US" sz="1800" b="0" i="0" kern="1200" dirty="0">
                          <a:solidFill>
                            <a:srgbClr val="AF00DB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 </a:t>
                      </a:r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method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609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98619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CB68E-122C-D043-892B-D7EF3B3FA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Keywords for Compiled vs. Ghost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85094EB-3097-B94E-BB13-EEDE8A1ADE2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1313" y="1009650"/>
          <a:ext cx="8204199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4733">
                  <a:extLst>
                    <a:ext uri="{9D8B030D-6E8A-4147-A177-3AD203B41FA5}">
                      <a16:colId xmlns:a16="http://schemas.microsoft.com/office/drawing/2014/main" val="3360573555"/>
                    </a:ext>
                  </a:extLst>
                </a:gridCol>
                <a:gridCol w="2734733">
                  <a:extLst>
                    <a:ext uri="{9D8B030D-6E8A-4147-A177-3AD203B41FA5}">
                      <a16:colId xmlns:a16="http://schemas.microsoft.com/office/drawing/2014/main" val="2274170969"/>
                    </a:ext>
                  </a:extLst>
                </a:gridCol>
                <a:gridCol w="2734733">
                  <a:extLst>
                    <a:ext uri="{9D8B030D-6E8A-4147-A177-3AD203B41FA5}">
                      <a16:colId xmlns:a16="http://schemas.microsoft.com/office/drawing/2014/main" val="6070969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Compiled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Ghost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7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var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ghost</a:t>
                      </a:r>
                      <a:r>
                        <a:rPr lang="en-US" dirty="0"/>
                        <a:t> </a:t>
                      </a:r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var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736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ghost</a:t>
                      </a:r>
                      <a:r>
                        <a:rPr lang="en-US" dirty="0"/>
                        <a:t> </a:t>
                      </a:r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function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576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strike="sngStrike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ghost</a:t>
                      </a:r>
                      <a:r>
                        <a:rPr lang="en-US" sz="1800" b="0" i="0" strike="sngStrike" kern="1200" dirty="0">
                          <a:solidFill>
                            <a:srgbClr val="AF00DB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 </a:t>
                      </a:r>
                      <a:r>
                        <a:rPr lang="en-US" sz="1800" b="0" i="0" strike="sngStrike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method</a:t>
                      </a:r>
                      <a:br>
                        <a:rPr lang="en-US" sz="1800" b="0" i="0" strike="sngStrike" kern="1200" dirty="0">
                          <a:solidFill>
                            <a:srgbClr val="AF00DB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</a:br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lemma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609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6503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CB68E-122C-D043-892B-D7EF3B3FA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Keywords for Compiled vs. Ghost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85094EB-3097-B94E-BB13-EEDE8A1ADE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2829828"/>
              </p:ext>
            </p:extLst>
          </p:nvPr>
        </p:nvGraphicFramePr>
        <p:xfrm>
          <a:off x="341313" y="1009650"/>
          <a:ext cx="8204199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4733">
                  <a:extLst>
                    <a:ext uri="{9D8B030D-6E8A-4147-A177-3AD203B41FA5}">
                      <a16:colId xmlns:a16="http://schemas.microsoft.com/office/drawing/2014/main" val="3360573555"/>
                    </a:ext>
                  </a:extLst>
                </a:gridCol>
                <a:gridCol w="2734733">
                  <a:extLst>
                    <a:ext uri="{9D8B030D-6E8A-4147-A177-3AD203B41FA5}">
                      <a16:colId xmlns:a16="http://schemas.microsoft.com/office/drawing/2014/main" val="2274170969"/>
                    </a:ext>
                  </a:extLst>
                </a:gridCol>
                <a:gridCol w="2734733">
                  <a:extLst>
                    <a:ext uri="{9D8B030D-6E8A-4147-A177-3AD203B41FA5}">
                      <a16:colId xmlns:a16="http://schemas.microsoft.com/office/drawing/2014/main" val="6070969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Compiled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Ghost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7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var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ghost</a:t>
                      </a:r>
                      <a:r>
                        <a:rPr lang="en-US" dirty="0"/>
                        <a:t> </a:t>
                      </a:r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var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736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strike="sngStrike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function method</a:t>
                      </a:r>
                    </a:p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strike="sngStrike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function</a:t>
                      </a:r>
                    </a:p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ghost function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576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rgbClr val="0000FF"/>
                          </a:solidFill>
                          <a:latin typeface="Menlo" panose="020B0609030804020204" pitchFamily="49" charset="0"/>
                          <a:ea typeface="+mn-ea"/>
                          <a:cs typeface="Amazon Ember Regular" charset="0"/>
                        </a:rPr>
                        <a:t>lemma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609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7509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B2DC4-9375-5B4B-AFD0-AA22AA6F4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Developer expectations:  Dafny ecosystem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8672-AB0F-0C4F-8C7F-72D1304C1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592" y="852016"/>
            <a:ext cx="8205304" cy="3828139"/>
          </a:xfrm>
        </p:spPr>
        <p:txBody>
          <a:bodyPr/>
          <a:lstStyle/>
          <a:p>
            <a:r>
              <a:rPr lang="en-US" dirty="0"/>
              <a:t>Language</a:t>
            </a:r>
          </a:p>
          <a:p>
            <a:r>
              <a:rPr lang="en-US" dirty="0"/>
              <a:t>Compiler(s)</a:t>
            </a:r>
          </a:p>
          <a:p>
            <a:r>
              <a:rPr lang="en-US" dirty="0"/>
              <a:t>Verifier</a:t>
            </a:r>
          </a:p>
          <a:p>
            <a:r>
              <a:rPr lang="en-US" dirty="0"/>
              <a:t>Documentation, training</a:t>
            </a:r>
          </a:p>
          <a:p>
            <a:r>
              <a:rPr lang="en-US" dirty="0"/>
              <a:t>IDEs</a:t>
            </a:r>
          </a:p>
          <a:p>
            <a:r>
              <a:rPr lang="en-US" dirty="0"/>
              <a:t>Standard library</a:t>
            </a:r>
          </a:p>
          <a:p>
            <a:r>
              <a:rPr lang="en-US" dirty="0"/>
              <a:t>Build system</a:t>
            </a:r>
          </a:p>
          <a:p>
            <a:r>
              <a:rPr lang="en-US" dirty="0"/>
              <a:t>Testing tools</a:t>
            </a:r>
          </a:p>
          <a:p>
            <a:r>
              <a:rPr lang="en-US" dirty="0"/>
              <a:t>Foreign function interface</a:t>
            </a:r>
          </a:p>
          <a:p>
            <a:r>
              <a:rPr lang="en-US" dirty="0"/>
              <a:t>Linters</a:t>
            </a:r>
          </a:p>
          <a:p>
            <a:r>
              <a:rPr lang="en-US" dirty="0"/>
              <a:t>Verification debugger</a:t>
            </a:r>
          </a:p>
          <a:p>
            <a:r>
              <a:rPr lang="en-US" dirty="0"/>
              <a:t>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CFF333-121A-814E-879D-866AA97BA4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2026" y="831204"/>
            <a:ext cx="3103160" cy="2576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220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3479D-0803-8B27-0912-4A5852A16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talk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8D401-E9C1-B70C-EBBF-6013391EA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Reflect on</a:t>
            </a:r>
          </a:p>
          <a:p>
            <a:r>
              <a:rPr lang="en-US" dirty="0"/>
              <a:t>	Lessons learned from working with engineers to verify software</a:t>
            </a:r>
          </a:p>
          <a:p>
            <a:r>
              <a:rPr lang="en-US" dirty="0"/>
              <a:t>	How this experience has influenced the language and its tooling</a:t>
            </a:r>
          </a:p>
        </p:txBody>
      </p:sp>
    </p:spTree>
    <p:extLst>
      <p:ext uri="{BB962C8B-B14F-4D97-AF65-F5344CB8AC3E}">
        <p14:creationId xmlns:p14="http://schemas.microsoft.com/office/powerpoint/2010/main" val="16759556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4A4FB-6BCE-4A1C-49D1-AA2C89765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Influence from customers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6BB02-EDD2-7744-FCDF-DF00F0622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Unicode support</a:t>
            </a:r>
          </a:p>
          <a:p>
            <a:endParaRPr lang="en-US" dirty="0"/>
          </a:p>
          <a:p>
            <a:r>
              <a:rPr lang="en-US" dirty="0"/>
              <a:t>Handling failures</a:t>
            </a:r>
          </a:p>
          <a:p>
            <a:r>
              <a:rPr lang="en-US" dirty="0"/>
              <a:t>	Failure-compatible types</a:t>
            </a:r>
          </a:p>
          <a:p>
            <a:endParaRPr lang="en-US" dirty="0"/>
          </a:p>
          <a:p>
            <a:r>
              <a:rPr lang="en-US" dirty="0"/>
              <a:t>Change of definite-assignment rules</a:t>
            </a:r>
          </a:p>
          <a:p>
            <a:r>
              <a:rPr lang="en-US" dirty="0"/>
              <a:t>	stricter than required by sound verification</a:t>
            </a:r>
          </a:p>
          <a:p>
            <a:r>
              <a:rPr lang="en-US" dirty="0"/>
              <a:t>	expected by programmers, and catches common errors</a:t>
            </a:r>
          </a:p>
        </p:txBody>
      </p:sp>
    </p:spTree>
    <p:extLst>
      <p:ext uri="{BB962C8B-B14F-4D97-AF65-F5344CB8AC3E}">
        <p14:creationId xmlns:p14="http://schemas.microsoft.com/office/powerpoint/2010/main" val="2108605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E1134-6269-1341-8583-959EC97E6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Simplify for customers: loop alternatives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1DC8DFE-FD21-EF11-2BB8-7BB183189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Demo…</a:t>
            </a:r>
          </a:p>
        </p:txBody>
      </p:sp>
    </p:spTree>
    <p:extLst>
      <p:ext uri="{BB962C8B-B14F-4D97-AF65-F5344CB8AC3E}">
        <p14:creationId xmlns:p14="http://schemas.microsoft.com/office/powerpoint/2010/main" val="2049674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E1134-6269-1341-8583-959EC97E6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Simplify for customers: Auto-accumulator tail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534E0-2261-5442-9B5A-D7EC2E388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function</a:t>
            </a:r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Filter</a:t>
            </a:r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T</a:t>
            </a:r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&gt;(s: </a:t>
            </a:r>
            <a:r>
              <a:rPr lang="en-US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seq</a:t>
            </a:r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T</a:t>
            </a:r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&gt;, p: </a:t>
            </a: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T</a:t>
            </a:r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-&gt; </a:t>
            </a:r>
            <a:r>
              <a:rPr lang="en-US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bool</a:t>
            </a:r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): </a:t>
            </a:r>
            <a:r>
              <a:rPr lang="en-US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seq</a:t>
            </a:r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&lt;T&gt; {</a:t>
            </a:r>
          </a:p>
          <a:p>
            <a:r>
              <a:rPr lang="en-US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  if</a:t>
            </a:r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s == [] </a:t>
            </a:r>
            <a:r>
              <a:rPr lang="en-US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then</a:t>
            </a:r>
            <a:endParaRPr lang="en-US" b="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   []</a:t>
            </a:r>
          </a:p>
          <a:p>
            <a:r>
              <a:rPr lang="en-US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  else</a:t>
            </a:r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(s[0]) </a:t>
            </a:r>
            <a:r>
              <a:rPr lang="en-US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then</a:t>
            </a:r>
            <a:endParaRPr lang="en-US" b="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   [s[0]] + </a:t>
            </a:r>
            <a:r>
              <a:rPr lang="en-US" b="0" dirty="0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Filter</a:t>
            </a:r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(s[1..], p)</a:t>
            </a:r>
          </a:p>
          <a:p>
            <a:r>
              <a:rPr lang="en-US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  else</a:t>
            </a:r>
            <a:endParaRPr lang="en-US" b="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b="0" dirty="0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    Filter</a:t>
            </a:r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(s[1..], p)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0420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85F79-1FC7-221B-3593-42D6D6E8A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Experience: Specifications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E5EC7-F176-C0C8-2941-F8361BC61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process of writing specifications uncovers design bugs</a:t>
            </a:r>
          </a:p>
          <a:p>
            <a:endParaRPr lang="en-US" dirty="0"/>
          </a:p>
          <a:p>
            <a:r>
              <a:rPr lang="en-US" dirty="0"/>
              <a:t>Writing specifications is hard</a:t>
            </a:r>
          </a:p>
          <a:p>
            <a:r>
              <a:rPr lang="en-US" dirty="0"/>
              <a:t>	Better specifications are usually more abstract</a:t>
            </a:r>
          </a:p>
        </p:txBody>
      </p:sp>
    </p:spTree>
    <p:extLst>
      <p:ext uri="{BB962C8B-B14F-4D97-AF65-F5344CB8AC3E}">
        <p14:creationId xmlns:p14="http://schemas.microsoft.com/office/powerpoint/2010/main" val="6543115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35A6-AB62-C048-80B8-D0A37F85D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F89C7-1F20-9A4E-8554-BFAC842566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SplitString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9453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8A96B-CE00-A4C8-0E7E-D01F7959F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Foreign-function interface (extern code)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050BE-C120-51C1-8A99-570C5EDB8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Writing specifications for extern code is even harder</a:t>
            </a:r>
          </a:p>
          <a:p>
            <a:endParaRPr lang="en-US" dirty="0"/>
          </a:p>
          <a:p>
            <a:r>
              <a:rPr lang="en-US" dirty="0"/>
              <a:t>“Verification finds all bugs” can be misunderstood</a:t>
            </a:r>
          </a:p>
        </p:txBody>
      </p:sp>
    </p:spTree>
    <p:extLst>
      <p:ext uri="{BB962C8B-B14F-4D97-AF65-F5344CB8AC3E}">
        <p14:creationId xmlns:p14="http://schemas.microsoft.com/office/powerpoint/2010/main" val="38927629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E1D73-FECD-4047-A9BE-F7CC04CB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Foreign-function interface:  difficulty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19601-68B9-9541-981B-8DCC017C9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93" y="1009332"/>
            <a:ext cx="9434031" cy="3486468"/>
          </a:xfrm>
        </p:spPr>
        <p:txBody>
          <a:bodyPr/>
          <a:lstStyle/>
          <a:p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method</a:t>
            </a:r>
            <a:r>
              <a:rPr lang="en-US" sz="1600" dirty="0">
                <a:solidFill>
                  <a:srgbClr val="AF00DB"/>
                </a:solidFill>
                <a:latin typeface="Menlo" panose="020B0609030804020204" pitchFamily="49" charset="0"/>
              </a:rPr>
              <a:t> </a:t>
            </a:r>
            <a:r>
              <a:rPr lang="en-US" sz="1600" i="1" dirty="0">
                <a:solidFill>
                  <a:schemeClr val="bg1">
                    <a:lumMod val="50000"/>
                  </a:schemeClr>
                </a:solidFill>
                <a:latin typeface="Menlo" panose="020B0609030804020204" pitchFamily="49" charset="0"/>
              </a:rPr>
              <a:t>{:extern}</a:t>
            </a:r>
            <a:r>
              <a:rPr lang="en-US" sz="1600" i="1" dirty="0">
                <a:solidFill>
                  <a:srgbClr val="000000"/>
                </a:solidFill>
                <a:latin typeface="Menlo" panose="020B06090308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Menlo" panose="020B0609030804020204" pitchFamily="49" charset="0"/>
              </a:rPr>
              <a:t>Concat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&lt;X&gt;(a: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array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&lt;X&gt;,</a:t>
            </a:r>
          </a:p>
          <a:p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                          b: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array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&lt;X&gt;,</a:t>
            </a:r>
          </a:p>
          <a:p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                          limit: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)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returns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(r: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array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&lt;X&gt;)</a:t>
            </a:r>
          </a:p>
          <a:p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  ensures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r[..] == (a[..] + b[..])[..Max(0, Min(|a| + |b|, limit))]</a:t>
            </a:r>
          </a:p>
          <a:p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ensures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fresh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(r)</a:t>
            </a:r>
          </a:p>
          <a:p>
            <a:endParaRPr lang="en-US" sz="1600" dirty="0">
              <a:solidFill>
                <a:srgbClr val="000000"/>
              </a:solidFill>
              <a:latin typeface="Menlo" panose="020B0609030804020204" pitchFamily="49" charset="0"/>
            </a:endParaRPr>
          </a:p>
          <a:p>
            <a:r>
              <a:rPr lang="en-US" sz="1600" dirty="0"/>
              <a:t>But perhaps the extern method</a:t>
            </a:r>
          </a:p>
          <a:p>
            <a:r>
              <a:rPr lang="en-US" sz="1600" dirty="0"/>
              <a:t>	expects 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limit</a:t>
            </a:r>
            <a:r>
              <a:rPr lang="en-US" sz="1600" dirty="0"/>
              <a:t> to be non-negative</a:t>
            </a:r>
          </a:p>
          <a:p>
            <a:r>
              <a:rPr lang="en-US" sz="1600" dirty="0"/>
              <a:t>	returns 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a</a:t>
            </a:r>
            <a:r>
              <a:rPr lang="en-US" sz="1600" dirty="0"/>
              <a:t> or 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b</a:t>
            </a:r>
            <a:r>
              <a:rPr lang="en-US" sz="1600" dirty="0"/>
              <a:t> if the other is empty</a:t>
            </a:r>
          </a:p>
          <a:p>
            <a:r>
              <a:rPr lang="en-US" sz="1600" dirty="0"/>
              <a:t>	returns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null</a:t>
            </a:r>
            <a:r>
              <a:rPr lang="en-US" sz="1600" dirty="0"/>
              <a:t> in some cases</a:t>
            </a:r>
          </a:p>
        </p:txBody>
      </p:sp>
    </p:spTree>
    <p:extLst>
      <p:ext uri="{BB962C8B-B14F-4D97-AF65-F5344CB8AC3E}">
        <p14:creationId xmlns:p14="http://schemas.microsoft.com/office/powerpoint/2010/main" val="825642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E1D73-FECD-4047-A9BE-F7CC04CB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Foreign-function interface:  difficulty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19601-68B9-9541-981B-8DCC017C9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819" y="1009332"/>
            <a:ext cx="8348181" cy="3486468"/>
          </a:xfrm>
        </p:spPr>
        <p:txBody>
          <a:bodyPr/>
          <a:lstStyle/>
          <a:p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method</a:t>
            </a:r>
            <a:r>
              <a:rPr lang="en-US" sz="1600" dirty="0">
                <a:solidFill>
                  <a:srgbClr val="AF00DB"/>
                </a:solidFill>
                <a:latin typeface="Menlo" panose="020B0609030804020204" pitchFamily="49" charset="0"/>
              </a:rPr>
              <a:t> </a:t>
            </a:r>
            <a:r>
              <a:rPr lang="en-US" sz="1600" i="1" dirty="0">
                <a:solidFill>
                  <a:schemeClr val="bg1">
                    <a:lumMod val="50000"/>
                  </a:schemeClr>
                </a:solidFill>
                <a:latin typeface="Menlo" panose="020B0609030804020204" pitchFamily="49" charset="0"/>
              </a:rPr>
              <a:t>{:extern “</a:t>
            </a:r>
            <a:r>
              <a:rPr lang="en-US" sz="1600" i="1" dirty="0" err="1">
                <a:solidFill>
                  <a:schemeClr val="bg1">
                    <a:lumMod val="50000"/>
                  </a:schemeClr>
                </a:solidFill>
                <a:latin typeface="Menlo" panose="020B0609030804020204" pitchFamily="49" charset="0"/>
              </a:rPr>
              <a:t>Logger.Append</a:t>
            </a:r>
            <a:r>
              <a:rPr lang="en-US" sz="1600" i="1" dirty="0">
                <a:solidFill>
                  <a:schemeClr val="bg1">
                    <a:lumMod val="50000"/>
                  </a:schemeClr>
                </a:solidFill>
                <a:latin typeface="Menlo" panose="020B0609030804020204" pitchFamily="49" charset="0"/>
              </a:rPr>
              <a:t>”}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Menlo" panose="020B0609030804020204" pitchFamily="49" charset="0"/>
              </a:rPr>
              <a:t>LogEvent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(s: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string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ensures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Menlo" panose="020B0609030804020204" pitchFamily="49" charset="0"/>
              </a:rPr>
              <a:t>log.data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==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old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Menlo" panose="020B0609030804020204" pitchFamily="49" charset="0"/>
              </a:rPr>
              <a:t>log.data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) + [s]</a:t>
            </a:r>
          </a:p>
          <a:p>
            <a:endParaRPr lang="en-US" sz="1600" dirty="0">
              <a:solidFill>
                <a:srgbClr val="000000"/>
              </a:solidFill>
              <a:latin typeface="Menlo" panose="020B06090308040202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method</a:t>
            </a:r>
            <a:r>
              <a:rPr lang="en-US" sz="1600" dirty="0">
                <a:solidFill>
                  <a:srgbClr val="AF00DB"/>
                </a:solidFill>
                <a:latin typeface="Menlo" panose="020B0609030804020204" pitchFamily="49" charset="0"/>
              </a:rPr>
              <a:t> </a:t>
            </a:r>
            <a:r>
              <a:rPr lang="en-US" sz="1600" i="1" dirty="0">
                <a:solidFill>
                  <a:schemeClr val="bg1">
                    <a:lumMod val="50000"/>
                  </a:schemeClr>
                </a:solidFill>
                <a:latin typeface="Menlo" panose="020B0609030804020204" pitchFamily="49" charset="0"/>
              </a:rPr>
              <a:t>{:extern “</a:t>
            </a:r>
            <a:r>
              <a:rPr lang="en-US" sz="1600" i="1" dirty="0" err="1">
                <a:solidFill>
                  <a:schemeClr val="bg1">
                    <a:lumMod val="50000"/>
                  </a:schemeClr>
                </a:solidFill>
                <a:latin typeface="Menlo" panose="020B0609030804020204" pitchFamily="49" charset="0"/>
              </a:rPr>
              <a:t>Logger.Append</a:t>
            </a:r>
            <a:r>
              <a:rPr lang="en-US" sz="1600" i="1" dirty="0">
                <a:solidFill>
                  <a:schemeClr val="bg1">
                    <a:lumMod val="50000"/>
                  </a:schemeClr>
                </a:solidFill>
                <a:latin typeface="Menlo" panose="020B0609030804020204" pitchFamily="49" charset="0"/>
              </a:rPr>
              <a:t>”}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Menlo" panose="020B0609030804020204" pitchFamily="49" charset="0"/>
              </a:rPr>
              <a:t>LogEvent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(s: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string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modifies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log</a:t>
            </a:r>
          </a:p>
          <a:p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ensures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Menlo" panose="020B0609030804020204" pitchFamily="49" charset="0"/>
              </a:rPr>
              <a:t>log.data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==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old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Menlo" panose="020B0609030804020204" pitchFamily="49" charset="0"/>
              </a:rPr>
              <a:t>log.data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) + [s]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6DD2FF-F1B2-0550-9F3B-540889F0F783}"/>
              </a:ext>
            </a:extLst>
          </p:cNvPr>
          <p:cNvSpPr txBox="1"/>
          <p:nvPr/>
        </p:nvSpPr>
        <p:spPr>
          <a:xfrm>
            <a:off x="-47625" y="2086804"/>
            <a:ext cx="16287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✅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F240B8-6CF6-6946-967E-FE8D3288E776}"/>
              </a:ext>
            </a:extLst>
          </p:cNvPr>
          <p:cNvSpPr txBox="1"/>
          <p:nvPr/>
        </p:nvSpPr>
        <p:spPr>
          <a:xfrm>
            <a:off x="-76200" y="856384"/>
            <a:ext cx="7524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/>
              <a:t>🚫</a:t>
            </a:r>
          </a:p>
        </p:txBody>
      </p:sp>
    </p:spTree>
    <p:extLst>
      <p:ext uri="{BB962C8B-B14F-4D97-AF65-F5344CB8AC3E}">
        <p14:creationId xmlns:p14="http://schemas.microsoft.com/office/powerpoint/2010/main" val="329908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E1D73-FECD-4047-A9BE-F7CC04CB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Foreign-function interface:  difficulty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19601-68B9-9541-981B-8DCC017C9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819" y="1009332"/>
            <a:ext cx="8348181" cy="3486468"/>
          </a:xfrm>
        </p:spPr>
        <p:txBody>
          <a:bodyPr/>
          <a:lstStyle/>
          <a:p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function</a:t>
            </a:r>
            <a:r>
              <a:rPr lang="en-US" sz="1600" dirty="0">
                <a:solidFill>
                  <a:srgbClr val="AF00DB"/>
                </a:solidFill>
                <a:latin typeface="Menlo" panose="020B0609030804020204" pitchFamily="49" charset="0"/>
              </a:rPr>
              <a:t> </a:t>
            </a:r>
            <a:r>
              <a:rPr lang="en-US" sz="1600" i="1" dirty="0">
                <a:solidFill>
                  <a:schemeClr val="bg1">
                    <a:lumMod val="50000"/>
                  </a:schemeClr>
                </a:solidFill>
                <a:latin typeface="Menlo" panose="020B0609030804020204" pitchFamily="49" charset="0"/>
              </a:rPr>
              <a:t>{:extern “</a:t>
            </a:r>
            <a:r>
              <a:rPr lang="en-US" sz="1600" i="1" dirty="0" err="1">
                <a:solidFill>
                  <a:schemeClr val="bg1">
                    <a:lumMod val="50000"/>
                  </a:schemeClr>
                </a:solidFill>
                <a:latin typeface="Menlo" panose="020B0609030804020204" pitchFamily="49" charset="0"/>
              </a:rPr>
              <a:t>System.DateTime.Now</a:t>
            </a:r>
            <a:r>
              <a:rPr lang="en-US" sz="1600" i="1" dirty="0">
                <a:solidFill>
                  <a:schemeClr val="bg1">
                    <a:lumMod val="50000"/>
                  </a:schemeClr>
                </a:solidFill>
                <a:latin typeface="Menlo" panose="020B0609030804020204" pitchFamily="49" charset="0"/>
              </a:rPr>
              <a:t>”}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Menlo" panose="020B0609030804020204" pitchFamily="49" charset="0"/>
              </a:rPr>
              <a:t>GetTime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(): Time</a:t>
            </a:r>
          </a:p>
          <a:p>
            <a:endParaRPr lang="en-US" sz="1600" dirty="0">
              <a:solidFill>
                <a:srgbClr val="000000"/>
              </a:solidFill>
              <a:latin typeface="Menlo" panose="020B06090308040202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Menlo" panose="020B06090308040202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method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</a:t>
            </a:r>
            <a:r>
              <a:rPr lang="en-US" sz="1600" i="1" dirty="0">
                <a:solidFill>
                  <a:schemeClr val="bg1">
                    <a:lumMod val="50000"/>
                  </a:schemeClr>
                </a:solidFill>
                <a:latin typeface="Menlo" panose="020B0609030804020204" pitchFamily="49" charset="0"/>
              </a:rPr>
              <a:t>{:extern “</a:t>
            </a:r>
            <a:r>
              <a:rPr lang="en-US" sz="1600" i="1" dirty="0" err="1">
                <a:solidFill>
                  <a:schemeClr val="bg1">
                    <a:lumMod val="50000"/>
                  </a:schemeClr>
                </a:solidFill>
                <a:latin typeface="Menlo" panose="020B0609030804020204" pitchFamily="49" charset="0"/>
              </a:rPr>
              <a:t>System.DateTime.Now</a:t>
            </a:r>
            <a:r>
              <a:rPr lang="en-US" sz="1600" i="1" dirty="0">
                <a:solidFill>
                  <a:schemeClr val="bg1">
                    <a:lumMod val="50000"/>
                  </a:schemeClr>
                </a:solidFill>
                <a:latin typeface="Menlo" panose="020B0609030804020204" pitchFamily="49" charset="0"/>
              </a:rPr>
              <a:t>”} </a:t>
            </a:r>
            <a:r>
              <a:rPr lang="en-US" sz="1600" dirty="0" err="1">
                <a:solidFill>
                  <a:srgbClr val="000000"/>
                </a:solidFill>
                <a:latin typeface="Menlo" panose="020B0609030804020204" pitchFamily="49" charset="0"/>
              </a:rPr>
              <a:t>GetTime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()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returns</a:t>
            </a: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(t: Time)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6DD2FF-F1B2-0550-9F3B-540889F0F783}"/>
              </a:ext>
            </a:extLst>
          </p:cNvPr>
          <p:cNvSpPr txBox="1"/>
          <p:nvPr/>
        </p:nvSpPr>
        <p:spPr>
          <a:xfrm>
            <a:off x="-47625" y="2086804"/>
            <a:ext cx="16287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✅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F240B8-6CF6-6946-967E-FE8D3288E776}"/>
              </a:ext>
            </a:extLst>
          </p:cNvPr>
          <p:cNvSpPr txBox="1"/>
          <p:nvPr/>
        </p:nvSpPr>
        <p:spPr>
          <a:xfrm>
            <a:off x="-76200" y="856384"/>
            <a:ext cx="7524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/>
              <a:t>🚫</a:t>
            </a:r>
          </a:p>
        </p:txBody>
      </p:sp>
    </p:spTree>
    <p:extLst>
      <p:ext uri="{BB962C8B-B14F-4D97-AF65-F5344CB8AC3E}">
        <p14:creationId xmlns:p14="http://schemas.microsoft.com/office/powerpoint/2010/main" val="409455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8A96B-CE00-A4C8-0E7E-D01F7959F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Foreign-function interface (extern code)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050BE-C120-51C1-8A99-570C5EDB8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avoid errors in extern specifications?</a:t>
            </a:r>
          </a:p>
          <a:p>
            <a:endParaRPr lang="en-US" dirty="0"/>
          </a:p>
          <a:p>
            <a:pPr marL="285750" indent="-285750">
              <a:buFont typeface="Wingdings" pitchFamily="2" charset="2"/>
              <a:buChar char="à"/>
            </a:pPr>
            <a:r>
              <a:rPr lang="en-US" dirty="0"/>
              <a:t>  auditor tool</a:t>
            </a:r>
          </a:p>
          <a:p>
            <a:pPr marL="285750" indent="-285750">
              <a:buFont typeface="Wingdings" pitchFamily="2" charset="2"/>
              <a:buChar char="à"/>
            </a:pPr>
            <a:r>
              <a:rPr lang="en-US" dirty="0"/>
              <a:t>  </a:t>
            </a:r>
            <a:r>
              <a:rPr lang="en-US" sz="1600" dirty="0">
                <a:solidFill>
                  <a:srgbClr val="0000FF"/>
                </a:solidFill>
                <a:latin typeface="Menlo" panose="020B0609030804020204" pitchFamily="49" charset="0"/>
              </a:rPr>
              <a:t>expect</a:t>
            </a:r>
            <a:r>
              <a:rPr lang="en-US" dirty="0"/>
              <a:t> statements</a:t>
            </a:r>
          </a:p>
          <a:p>
            <a:pPr marL="285750" indent="-285750">
              <a:buFont typeface="Wingdings" pitchFamily="2" charset="2"/>
              <a:buChar char="à"/>
            </a:pPr>
            <a:r>
              <a:rPr lang="en-US" dirty="0"/>
              <a:t>  run-time specification checking</a:t>
            </a:r>
          </a:p>
          <a:p>
            <a:pPr marL="285750" indent="-285750">
              <a:buFont typeface="Wingdings" pitchFamily="2" charset="2"/>
              <a:buChar char="à"/>
            </a:pPr>
            <a:r>
              <a:rPr lang="en-US" dirty="0"/>
              <a:t>  “bland externs”</a:t>
            </a:r>
          </a:p>
        </p:txBody>
      </p:sp>
    </p:spTree>
    <p:extLst>
      <p:ext uri="{BB962C8B-B14F-4D97-AF65-F5344CB8AC3E}">
        <p14:creationId xmlns:p14="http://schemas.microsoft.com/office/powerpoint/2010/main" val="3328035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457EE-183E-8CEB-9F5E-525C458C8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Automated Reasoning at 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8E30C-C5A5-61E2-9A05-3C6050143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of sound logical tools and techniques to prove properties of software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 have lasting impact,</a:t>
            </a:r>
            <a:br>
              <a:rPr lang="en-US" dirty="0"/>
            </a:br>
            <a:r>
              <a:rPr lang="en-US" dirty="0"/>
              <a:t>	the tools must be applied with every code check-in</a:t>
            </a:r>
          </a:p>
          <a:p>
            <a:r>
              <a:rPr lang="en-US" dirty="0"/>
              <a:t>To scale,</a:t>
            </a:r>
            <a:br>
              <a:rPr lang="en-US" dirty="0"/>
            </a:br>
            <a:r>
              <a:rPr lang="en-US" dirty="0"/>
              <a:t>	the tools must be used by people outside the</a:t>
            </a:r>
            <a:br>
              <a:rPr lang="en-US" dirty="0"/>
            </a:br>
            <a:r>
              <a:rPr lang="en-US" dirty="0"/>
              <a:t>	Automated Reasoning Group</a:t>
            </a:r>
          </a:p>
        </p:txBody>
      </p:sp>
    </p:spTree>
    <p:extLst>
      <p:ext uri="{BB962C8B-B14F-4D97-AF65-F5344CB8AC3E}">
        <p14:creationId xmlns:p14="http://schemas.microsoft.com/office/powerpoint/2010/main" val="2062843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FB912-C2D9-F6EA-49BE-02F4813B4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61788-24CB-9CD8-D269-8396AAD76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programmers</a:t>
            </a:r>
          </a:p>
        </p:txBody>
      </p:sp>
    </p:spTree>
    <p:extLst>
      <p:ext uri="{BB962C8B-B14F-4D97-AF65-F5344CB8AC3E}">
        <p14:creationId xmlns:p14="http://schemas.microsoft.com/office/powerpoint/2010/main" val="8840055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35A6-AB62-C048-80B8-D0A37F85D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F89C7-1F20-9A4E-8554-BFAC842566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Wildcard matching: declarative vs operational</a:t>
            </a:r>
          </a:p>
        </p:txBody>
      </p:sp>
    </p:spTree>
    <p:extLst>
      <p:ext uri="{BB962C8B-B14F-4D97-AF65-F5344CB8AC3E}">
        <p14:creationId xmlns:p14="http://schemas.microsoft.com/office/powerpoint/2010/main" val="17717853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D7736-7A1F-3F74-805F-4169D08D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E6095-468B-FDA2-64AF-D7E879310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592" y="714057"/>
            <a:ext cx="8205304" cy="3553926"/>
          </a:xfrm>
        </p:spPr>
        <p:txBody>
          <a:bodyPr/>
          <a:lstStyle/>
          <a:p>
            <a:r>
              <a:rPr lang="en-US" dirty="0"/>
              <a:t>Early days of Dafny:</a:t>
            </a:r>
            <a:br>
              <a:rPr lang="en-US" dirty="0"/>
            </a:br>
            <a:r>
              <a:rPr lang="en-US" dirty="0"/>
              <a:t>	Automation always</a:t>
            </a:r>
          </a:p>
          <a:p>
            <a:endParaRPr lang="en-US" dirty="0"/>
          </a:p>
          <a:p>
            <a:r>
              <a:rPr lang="en-US" dirty="0"/>
              <a:t>Then:</a:t>
            </a:r>
            <a:br>
              <a:rPr lang="en-US" dirty="0"/>
            </a:br>
            <a:r>
              <a:rPr lang="en-US" dirty="0"/>
              <a:t>	Added repertoire of proof-authoring constructs</a:t>
            </a:r>
          </a:p>
          <a:p>
            <a:endParaRPr lang="en-US" dirty="0"/>
          </a:p>
          <a:p>
            <a:r>
              <a:rPr lang="en-US" dirty="0"/>
              <a:t>Now:</a:t>
            </a:r>
            <a:br>
              <a:rPr lang="en-US" dirty="0"/>
            </a:br>
            <a:r>
              <a:rPr lang="en-US" dirty="0"/>
              <a:t>	Favor stability over automation</a:t>
            </a:r>
          </a:p>
          <a:p>
            <a:endParaRPr lang="en-US" dirty="0"/>
          </a:p>
          <a:p>
            <a:r>
              <a:rPr lang="en-US" dirty="0"/>
              <a:t>Still need:</a:t>
            </a:r>
            <a:br>
              <a:rPr lang="en-US" dirty="0"/>
            </a:br>
            <a:r>
              <a:rPr lang="en-US" dirty="0"/>
              <a:t>	Helpful tools for proof construction</a:t>
            </a:r>
            <a:br>
              <a:rPr lang="en-US" dirty="0"/>
            </a:br>
            <a:r>
              <a:rPr lang="en-US" dirty="0"/>
              <a:t>	Helpful tools for verification debugging</a:t>
            </a:r>
            <a:br>
              <a:rPr lang="en-US" dirty="0"/>
            </a:br>
            <a:r>
              <a:rPr lang="en-US" dirty="0"/>
              <a:t>	Educate more</a:t>
            </a:r>
          </a:p>
        </p:txBody>
      </p:sp>
    </p:spTree>
    <p:extLst>
      <p:ext uri="{BB962C8B-B14F-4D97-AF65-F5344CB8AC3E}">
        <p14:creationId xmlns:p14="http://schemas.microsoft.com/office/powerpoint/2010/main" val="2700358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992C4-D9E1-F03C-4B53-A2A2CBFD1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C8229-5377-07DA-0FFC-93D12BA02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Programming with specifications and proofs, in practice</a:t>
            </a:r>
          </a:p>
          <a:p>
            <a:endParaRPr lang="en-US" dirty="0"/>
          </a:p>
          <a:p>
            <a:r>
              <a:rPr lang="en-US" dirty="0"/>
              <a:t>	Listen to customer complaints</a:t>
            </a:r>
          </a:p>
          <a:p>
            <a:r>
              <a:rPr lang="en-US" dirty="0"/>
              <a:t>	Don’t be too defensive</a:t>
            </a:r>
          </a:p>
          <a:p>
            <a:r>
              <a:rPr lang="en-US" dirty="0"/>
              <a:t>	Innovate on behalf of customers</a:t>
            </a:r>
          </a:p>
          <a:p>
            <a:endParaRPr lang="en-US" dirty="0"/>
          </a:p>
          <a:p>
            <a:r>
              <a:rPr lang="en-US" dirty="0"/>
              <a:t>Need more automated-reasoning savvy users</a:t>
            </a:r>
          </a:p>
          <a:p>
            <a:r>
              <a:rPr lang="en-US" dirty="0"/>
              <a:t>	Teach!</a:t>
            </a:r>
          </a:p>
          <a:p>
            <a:endParaRPr lang="en-US" dirty="0"/>
          </a:p>
          <a:p>
            <a:r>
              <a:rPr lang="en-US" dirty="0" err="1"/>
              <a:t>dafny.org</a:t>
            </a:r>
            <a:endParaRPr lang="en-US" dirty="0"/>
          </a:p>
          <a:p>
            <a:r>
              <a:rPr lang="en-US" dirty="0"/>
              <a:t>program-</a:t>
            </a:r>
            <a:r>
              <a:rPr lang="en-US" dirty="0" err="1"/>
              <a:t>proofs.com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6E99CC-27A0-1722-BE5E-988383D713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5193" y="2809875"/>
            <a:ext cx="1377642" cy="114404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228E171-D3C0-F61F-2758-FC17E4267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4856">
            <a:off x="6088279" y="2835625"/>
            <a:ext cx="1046786" cy="13322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95890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B2DC4-9375-5B4B-AFD0-AA22AA6F4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Dafny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8672-AB0F-0C4F-8C7F-72D1304C1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Verification-aware programming language</a:t>
            </a:r>
          </a:p>
          <a:p>
            <a:endParaRPr lang="en-US" dirty="0"/>
          </a:p>
          <a:p>
            <a:r>
              <a:rPr lang="en-US" dirty="0"/>
              <a:t>	Java-like language</a:t>
            </a:r>
          </a:p>
          <a:p>
            <a:r>
              <a:rPr lang="en-US" dirty="0"/>
              <a:t>	Designed to support formal verification</a:t>
            </a:r>
          </a:p>
          <a:p>
            <a:endParaRPr lang="en-US" dirty="0"/>
          </a:p>
          <a:p>
            <a:r>
              <a:rPr lang="en-US" dirty="0"/>
              <a:t>Coming up on 16 years</a:t>
            </a:r>
          </a:p>
          <a:p>
            <a:r>
              <a:rPr lang="en-US" dirty="0"/>
              <a:t>Open source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CFF333-121A-814E-879D-866AA97BA4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2026" y="831204"/>
            <a:ext cx="3103160" cy="2576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646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9CBAB-EF07-0A6E-CBF9-8455C80D5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Dafny for every engineer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67FA4-1BA2-000B-7E06-8B79B6343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 programming language</a:t>
            </a:r>
          </a:p>
          <a:p>
            <a:r>
              <a:rPr lang="en-US" dirty="0"/>
              <a:t>Specifications are part of the language</a:t>
            </a:r>
            <a:br>
              <a:rPr lang="en-US" dirty="0"/>
            </a:br>
            <a:r>
              <a:rPr lang="en-US" dirty="0"/>
              <a:t>	Not a bolt-on to non-verification language</a:t>
            </a:r>
          </a:p>
          <a:p>
            <a:r>
              <a:rPr lang="en-US" dirty="0"/>
              <a:t>Targets programmers</a:t>
            </a:r>
            <a:br>
              <a:rPr lang="en-US" dirty="0"/>
            </a:br>
            <a:r>
              <a:rPr lang="en-US" dirty="0"/>
              <a:t>	Not type-theorists or logicians</a:t>
            </a:r>
            <a:br>
              <a:rPr lang="en-US" dirty="0"/>
            </a:br>
            <a:r>
              <a:rPr lang="en-US" dirty="0"/>
              <a:t>	Uses curly braces</a:t>
            </a:r>
          </a:p>
          <a:p>
            <a:r>
              <a:rPr lang="en-US" dirty="0"/>
              <a:t>Used in teaching for 15+ years</a:t>
            </a:r>
            <a:br>
              <a:rPr lang="en-US" dirty="0"/>
            </a:br>
            <a:r>
              <a:rPr lang="en-US" dirty="0"/>
              <a:t>	New book: </a:t>
            </a:r>
            <a:r>
              <a:rPr lang="en-US" i="1" dirty="0"/>
              <a:t>Program Proofs</a:t>
            </a:r>
            <a:r>
              <a:rPr lang="en-US" dirty="0"/>
              <a:t> </a:t>
            </a:r>
            <a:r>
              <a:rPr lang="en-US" sz="1600" dirty="0"/>
              <a:t>(MIT Press)</a:t>
            </a:r>
            <a:endParaRPr lang="en-US" i="1" dirty="0"/>
          </a:p>
          <a:p>
            <a:r>
              <a:rPr lang="en-US" dirty="0"/>
              <a:t>Auto-active verification (interactive + automated)</a:t>
            </a:r>
            <a:br>
              <a:rPr lang="en-US" dirty="0"/>
            </a:br>
            <a:r>
              <a:rPr lang="en-US" dirty="0"/>
              <a:t>	Centers on programs</a:t>
            </a:r>
            <a:br>
              <a:rPr lang="en-US" dirty="0"/>
            </a:br>
            <a:r>
              <a:rPr lang="en-US" dirty="0"/>
              <a:t>	Proofs are part of the program text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547217-9B09-1EA0-7D0D-1270E2B18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4856">
            <a:off x="6639897" y="1975247"/>
            <a:ext cx="1702659" cy="216702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2583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35A6-AB62-C048-80B8-D0A37F85D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F89C7-1F20-9A4E-8554-BFAC842566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FindLast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96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9F220-D5BF-DD0E-D52E-3BF5B6B82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uses of Dafny at 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0DAE5-D372-5E0C-6757-87DABA9698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AWS Encryption SDK</a:t>
            </a:r>
          </a:p>
          <a:p>
            <a:r>
              <a:rPr lang="en-US" dirty="0"/>
              <a:t>AWS Database Encryption SDK</a:t>
            </a:r>
          </a:p>
          <a:p>
            <a:r>
              <a:rPr lang="en-US" dirty="0"/>
              <a:t>Cedar authorization policy engine</a:t>
            </a:r>
          </a:p>
        </p:txBody>
      </p:sp>
    </p:spTree>
    <p:extLst>
      <p:ext uri="{BB962C8B-B14F-4D97-AF65-F5344CB8AC3E}">
        <p14:creationId xmlns:p14="http://schemas.microsoft.com/office/powerpoint/2010/main" val="2908005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E9161-3078-DA4D-AFE6-22EEE2876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Dafny leverage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518B2-18F7-B64A-85FB-E927C8B15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verified code</a:t>
            </a:r>
          </a:p>
          <a:p>
            <a:r>
              <a:rPr lang="en-US" dirty="0"/>
              <a:t>Write and verify once, compile to many</a:t>
            </a:r>
          </a:p>
          <a:p>
            <a:r>
              <a:rPr lang="en-US" dirty="0"/>
              <a:t>Abstract modeling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8109FC-022C-AA41-A00E-C71EC2585D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2026" y="831204"/>
            <a:ext cx="3103160" cy="2576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019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7BB0E-678C-F70E-F817-CD761E833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Dafny design: program expressions, specification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8319A-C83C-E20F-9B3A-B5F8CBC79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are the same</a:t>
            </a:r>
          </a:p>
          <a:p>
            <a:r>
              <a:rPr lang="en-US" dirty="0"/>
              <a:t>	Same syntax</a:t>
            </a:r>
          </a:p>
          <a:p>
            <a:r>
              <a:rPr lang="en-US" dirty="0"/>
              <a:t>	Same semantics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Demo…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1038AB-6938-5789-55B4-29D5448F5439}"/>
              </a:ext>
            </a:extLst>
          </p:cNvPr>
          <p:cNvSpPr txBox="1"/>
          <p:nvPr/>
        </p:nvSpPr>
        <p:spPr>
          <a:xfrm>
            <a:off x="421866" y="2144047"/>
            <a:ext cx="779790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method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FindLast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&lt;X&gt;(</a:t>
            </a:r>
            <a:r>
              <a:rPr lang="en-US" sz="1400" dirty="0" err="1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arr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: </a:t>
            </a:r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array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&lt;X&gt;, x: X) </a:t>
            </a:r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returns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(result: </a:t>
            </a:r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requires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exists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:: 0 &lt;= </a:t>
            </a:r>
            <a:r>
              <a:rPr lang="en-US" sz="1400" dirty="0" err="1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&lt; </a:t>
            </a:r>
            <a:r>
              <a:rPr lang="en-US" sz="1400" dirty="0" err="1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arr.Length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&amp;&amp; </a:t>
            </a:r>
            <a:r>
              <a:rPr lang="en-US" sz="1400" dirty="0" err="1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arr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[</a:t>
            </a:r>
            <a:r>
              <a:rPr lang="en-US" sz="1400" dirty="0" err="1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] == x</a:t>
            </a:r>
          </a:p>
          <a:p>
            <a:endParaRPr lang="en-US" sz="1400" dirty="0">
              <a:solidFill>
                <a:srgbClr val="000000"/>
              </a:solidFill>
              <a:latin typeface="Menlo" panose="020B0609030804020204" pitchFamily="49" charset="0"/>
              <a:cs typeface="Amazon Ember Regular" charset="0"/>
            </a:endParaRPr>
          </a:p>
          <a:p>
            <a:endParaRPr lang="en-US" sz="1400" dirty="0">
              <a:solidFill>
                <a:srgbClr val="000000"/>
              </a:solidFill>
              <a:latin typeface="Menlo" panose="020B0609030804020204" pitchFamily="49" charset="0"/>
              <a:cs typeface="Amazon Ember Regular" charset="0"/>
            </a:endParaRPr>
          </a:p>
          <a:p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var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b := </a:t>
            </a:r>
            <a:r>
              <a:rPr lang="en-US" sz="1400" dirty="0">
                <a:solidFill>
                  <a:srgbClr val="0000FF"/>
                </a:solidFill>
                <a:latin typeface="Menlo" panose="020B0609030804020204" pitchFamily="49" charset="0"/>
                <a:cs typeface="Amazon Ember Regular" charset="0"/>
              </a:rPr>
              <a:t>exists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:: 0 &lt;= </a:t>
            </a:r>
            <a:r>
              <a:rPr lang="en-US" sz="1400" dirty="0" err="1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&lt; </a:t>
            </a:r>
            <a:r>
              <a:rPr lang="en-US" sz="1400" dirty="0" err="1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arr.Length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 &amp;&amp; </a:t>
            </a:r>
            <a:r>
              <a:rPr lang="en-US" sz="1400" dirty="0" err="1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arr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[</a:t>
            </a:r>
            <a:r>
              <a:rPr lang="en-US" sz="1400" dirty="0" err="1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Menlo" panose="020B0609030804020204" pitchFamily="49" charset="0"/>
                <a:cs typeface="Amazon Ember Regular" charset="0"/>
              </a:rPr>
              <a:t>] == x;</a:t>
            </a:r>
          </a:p>
          <a:p>
            <a:endParaRPr lang="en-US" sz="1400" dirty="0">
              <a:solidFill>
                <a:srgbClr val="000000"/>
              </a:solidFill>
              <a:latin typeface="Menlo" panose="020B0609030804020204" pitchFamily="49" charset="0"/>
              <a:cs typeface="Amazon Ember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55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theme/theme1.xml><?xml version="1.0" encoding="utf-8"?>
<a:theme xmlns:a="http://schemas.openxmlformats.org/drawingml/2006/main" name="DeckTemplate-AWS">
  <a:themeElements>
    <a:clrScheme name="AWS extended color">
      <a:dk1>
        <a:srgbClr val="002D43"/>
      </a:dk1>
      <a:lt1>
        <a:srgbClr val="FFFFFF"/>
      </a:lt1>
      <a:dk2>
        <a:srgbClr val="002D43"/>
      </a:dk2>
      <a:lt2>
        <a:srgbClr val="FFFFFF"/>
      </a:lt2>
      <a:accent1>
        <a:srgbClr val="FF9900"/>
      </a:accent1>
      <a:accent2>
        <a:srgbClr val="00A0C8"/>
      </a:accent2>
      <a:accent3>
        <a:srgbClr val="007DBC"/>
      </a:accent3>
      <a:accent4>
        <a:srgbClr val="69AE35"/>
      </a:accent4>
      <a:accent5>
        <a:srgbClr val="1D8900"/>
      </a:accent5>
      <a:accent6>
        <a:srgbClr val="FF5745"/>
      </a:accent6>
      <a:hlink>
        <a:srgbClr val="00E0EA"/>
      </a:hlink>
      <a:folHlink>
        <a:srgbClr val="00A0C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>
            <a:lumMod val="50000"/>
          </a:schemeClr>
        </a:solidFill>
        <a:ln>
          <a:noFill/>
        </a:ln>
        <a:effectLst/>
      </a:spPr>
      <a:bodyPr rtlCol="0"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WS_Deck_Template.potx" id="{956C5B2E-0233-4212-9383-50A039694C0C}" vid="{0176EEA5-D87D-4097-B356-86DC884F454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6A3D6C04DFD740953BA1B2B9E62D60" ma:contentTypeVersion="0" ma:contentTypeDescription="Create a new document." ma:contentTypeScope="" ma:versionID="26617cd14cd3af163c0e97ff614e520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705B35A6-8B52-46A5-AE45-B98C6459DC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A3258A-222C-4488-825E-7520D001FB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597C89A-FD0C-431E-81F6-90225B937683}">
  <ds:schemaRefs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8860</TotalTime>
  <Words>1171</Words>
  <Application>Microsoft Macintosh PowerPoint</Application>
  <PresentationFormat>On-screen Show (16:9)</PresentationFormat>
  <Paragraphs>253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Amazon Ember</vt:lpstr>
      <vt:lpstr>Amazon Ember Light</vt:lpstr>
      <vt:lpstr>Amazon Ember Regular</vt:lpstr>
      <vt:lpstr>Arial</vt:lpstr>
      <vt:lpstr>Menlo</vt:lpstr>
      <vt:lpstr>Wingdings</vt:lpstr>
      <vt:lpstr>DeckTemplate-AWS</vt:lpstr>
      <vt:lpstr>PowerPoint Presentation</vt:lpstr>
      <vt:lpstr>My talk</vt:lpstr>
      <vt:lpstr>Automated Reasoning at AWS</vt:lpstr>
      <vt:lpstr>Dafny</vt:lpstr>
      <vt:lpstr>Dafny for every engineer</vt:lpstr>
      <vt:lpstr>Demo</vt:lpstr>
      <vt:lpstr>Public uses of Dafny at AWS</vt:lpstr>
      <vt:lpstr>Dafny leverage points</vt:lpstr>
      <vt:lpstr>Dafny design: program expressions, specification expressions</vt:lpstr>
      <vt:lpstr>Dafny design: program expressions, specification expressions</vt:lpstr>
      <vt:lpstr>Dafny design: expressions vs statements</vt:lpstr>
      <vt:lpstr>Dafny design:  importance that keywords convey right meaning</vt:lpstr>
      <vt:lpstr>Keywords for Compiled vs. Ghost</vt:lpstr>
      <vt:lpstr>Keywords for Compiled vs. Ghost</vt:lpstr>
      <vt:lpstr>Keywords for Compiled vs. Ghost</vt:lpstr>
      <vt:lpstr>Keywords for Compiled vs. Ghost</vt:lpstr>
      <vt:lpstr>Keywords for Compiled vs. Ghost</vt:lpstr>
      <vt:lpstr>Keywords for Compiled vs. Ghost</vt:lpstr>
      <vt:lpstr>Developer expectations:  Dafny ecosystem</vt:lpstr>
      <vt:lpstr>Influence from customers</vt:lpstr>
      <vt:lpstr>Simplify for customers: loop alternatives</vt:lpstr>
      <vt:lpstr>Simplify for customers: Auto-accumulator tail recursion</vt:lpstr>
      <vt:lpstr>Experience: Specifications</vt:lpstr>
      <vt:lpstr>Demo</vt:lpstr>
      <vt:lpstr>Foreign-function interface (extern code)</vt:lpstr>
      <vt:lpstr>Foreign-function interface:  difficulty</vt:lpstr>
      <vt:lpstr>Foreign-function interface:  difficulty</vt:lpstr>
      <vt:lpstr>Foreign-function interface:  difficulty</vt:lpstr>
      <vt:lpstr>Foreign-function interface (extern code)</vt:lpstr>
      <vt:lpstr>Proofs</vt:lpstr>
      <vt:lpstr>Demo</vt:lpstr>
      <vt:lpstr>Automation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Leino, Rustan</cp:lastModifiedBy>
  <cp:revision>78</cp:revision>
  <dcterms:created xsi:type="dcterms:W3CDTF">2016-06-17T18:22:10Z</dcterms:created>
  <dcterms:modified xsi:type="dcterms:W3CDTF">2025-08-29T22:43:04Z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0x010100D26A3D6C04DFD740953BA1B2B9E62D60</vt:lpwstr>
  </property>
</Properties>
</file>