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47" r:id="rId3"/>
    <p:sldId id="279" r:id="rId4"/>
    <p:sldId id="345" r:id="rId5"/>
    <p:sldId id="280" r:id="rId6"/>
    <p:sldId id="348" r:id="rId7"/>
    <p:sldId id="284" r:id="rId8"/>
    <p:sldId id="285" r:id="rId9"/>
    <p:sldId id="346" r:id="rId10"/>
    <p:sldId id="349" r:id="rId11"/>
    <p:sldId id="350" r:id="rId12"/>
    <p:sldId id="351" r:id="rId13"/>
    <p:sldId id="282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294" r:id="rId22"/>
    <p:sldId id="297" r:id="rId23"/>
    <p:sldId id="310" r:id="rId24"/>
    <p:sldId id="336" r:id="rId25"/>
    <p:sldId id="361" r:id="rId26"/>
    <p:sldId id="367" r:id="rId27"/>
    <p:sldId id="368" r:id="rId28"/>
    <p:sldId id="369" r:id="rId29"/>
    <p:sldId id="370" r:id="rId30"/>
    <p:sldId id="323" r:id="rId31"/>
    <p:sldId id="362" r:id="rId32"/>
    <p:sldId id="363" r:id="rId33"/>
    <p:sldId id="364" r:id="rId34"/>
    <p:sldId id="360" r:id="rId35"/>
    <p:sldId id="366" r:id="rId36"/>
    <p:sldId id="365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A5A6"/>
    <a:srgbClr val="F4B4A0"/>
    <a:srgbClr val="40BAD2"/>
    <a:srgbClr val="FAA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3"/>
    <p:restoredTop sz="94497"/>
  </p:normalViewPr>
  <p:slideViewPr>
    <p:cSldViewPr snapToGrid="0">
      <p:cViewPr varScale="1">
        <p:scale>
          <a:sx n="128" d="100"/>
          <a:sy n="128" d="100"/>
        </p:scale>
        <p:origin x="1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oshxAJGrwMU?si=2HRf2XvNR-8RMIX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FF95-900D-9834-176D-82EFE8BBD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Writing proofs in Dafny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8F123-63E8-4935-28E0-DEFEE1D34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K. Rustan M. Leino</a:t>
            </a:r>
            <a:br>
              <a:rPr lang="en-US" dirty="0"/>
            </a:br>
            <a:br>
              <a:rPr lang="en-US" dirty="0"/>
            </a:br>
            <a:r>
              <a:rPr lang="en-US" sz="1600" dirty="0"/>
              <a:t>Amazon Web Services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9344E3-1C2D-512C-B572-72F4E6D66DDB}"/>
              </a:ext>
            </a:extLst>
          </p:cNvPr>
          <p:cNvSpPr txBox="1"/>
          <p:nvPr/>
        </p:nvSpPr>
        <p:spPr>
          <a:xfrm>
            <a:off x="6474373" y="5401098"/>
            <a:ext cx="25804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14 October 2024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Tutorial, FMCAD 2024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Prague,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297462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F7CD-300F-CD77-A5E4-AAD4F9EF4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472537-A825-69E6-FC8E-7614CCE65B90}"/>
              </a:ext>
            </a:extLst>
          </p:cNvPr>
          <p:cNvSpPr txBox="1"/>
          <p:nvPr/>
        </p:nvSpPr>
        <p:spPr>
          <a:xfrm>
            <a:off x="3615618" y="74991"/>
            <a:ext cx="8068382" cy="69865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Double''(x: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== 2 * x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x == 0 {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return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r := Double''(x - 1);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assert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== 2 * (x - 1) == 2 * x - 2;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r := r + 2;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Double'3(x: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== 2 * x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r := 0;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:= 0;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while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&lt; x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 &lt;=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&lt;= x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 &lt;= r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== 2 *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endParaRPr lang="en-US" sz="16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r := r + 2;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:=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assert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== x;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16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11D2AE4F-3447-E61A-834E-2185A638FE99}"/>
              </a:ext>
            </a:extLst>
          </p:cNvPr>
          <p:cNvSpPr/>
          <p:nvPr/>
        </p:nvSpPr>
        <p:spPr>
          <a:xfrm>
            <a:off x="596901" y="173485"/>
            <a:ext cx="2855160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Preliminaries.dfy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1AA4E43-285D-4F03-688D-910EFF412F81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1AA4E43-285D-4F03-688D-910EFF412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91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F7CD-300F-CD77-A5E4-AAD4F9EF4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472537-A825-69E6-FC8E-7614CCE65B90}"/>
              </a:ext>
            </a:extLst>
          </p:cNvPr>
          <p:cNvSpPr txBox="1"/>
          <p:nvPr/>
        </p:nvSpPr>
        <p:spPr>
          <a:xfrm>
            <a:off x="3615618" y="651063"/>
            <a:ext cx="8068382" cy="550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BinarySearch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array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&gt;, key: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, j :: 0 &lt;=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&lt; j &lt;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==&gt; a[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] &lt;= a[j]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 &lt;= r ==&gt; r &lt;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&amp;&amp; a[r] == key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&lt; 0 ==&gt; key !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a[..]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lo, hi := 0,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while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lo &lt; hi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 &lt;= lo &lt;= hi &lt;=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endParaRPr lang="en-US" sz="16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key !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a[..lo] &amp;&amp; key !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a[hi..]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mid := (lo + hi) / 2;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a[mid] == key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mid;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key &lt; a[mid]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hi := mid;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lo := mid + 1;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-1;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16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28049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F7CD-300F-CD77-A5E4-AAD4F9EF4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with bounded integers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472537-A825-69E6-FC8E-7614CCE65B90}"/>
              </a:ext>
            </a:extLst>
          </p:cNvPr>
          <p:cNvSpPr txBox="1"/>
          <p:nvPr/>
        </p:nvSpPr>
        <p:spPr>
          <a:xfrm>
            <a:off x="3615618" y="184719"/>
            <a:ext cx="8068382" cy="64940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newtype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int32 = x | -0x8000_0000 &lt;= x &lt; 0x8000_0000</a:t>
            </a:r>
          </a:p>
          <a:p>
            <a:endParaRPr lang="en-US" sz="16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BinarySearch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array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&gt;, key: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(r: int32)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, j :: 0 &lt;=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&lt; j &lt;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==&gt; a[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] &lt;= a[j]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&lt; 0x8000_0000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 &lt;= r ==&gt; r &lt;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int32 &amp;&amp; a[r] == key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&lt; 0 ==&gt; key !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a[..]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lo, hi := 0,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int32;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while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lo &lt; hi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0 &lt;= lo &lt;= hi &lt;=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int32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key !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a[..lo] &amp;&amp; key !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a[hi..]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assert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(lo as int + hi as int) / 2 ==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     (lo + (hi - lo) / 2)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int;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mid := lo + (hi - lo) / 2;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a[mid] == key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mid;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key &lt; a[mid]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hi := mid;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lo := mid + 1;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-1;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1E88BD0-54BE-88E9-99D0-EE44E7B9B964}"/>
              </a:ext>
            </a:extLst>
          </p:cNvPr>
          <p:cNvSpPr/>
          <p:nvPr/>
        </p:nvSpPr>
        <p:spPr>
          <a:xfrm>
            <a:off x="3615618" y="226236"/>
            <a:ext cx="6369630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5E707A9-4D66-4BB7-7801-60D47F7A6563}"/>
              </a:ext>
            </a:extLst>
          </p:cNvPr>
          <p:cNvSpPr/>
          <p:nvPr/>
        </p:nvSpPr>
        <p:spPr>
          <a:xfrm>
            <a:off x="10607040" y="689532"/>
            <a:ext cx="719328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0E82C69-3FCF-B4EC-4177-75C641D34CAB}"/>
              </a:ext>
            </a:extLst>
          </p:cNvPr>
          <p:cNvSpPr/>
          <p:nvPr/>
        </p:nvSpPr>
        <p:spPr>
          <a:xfrm>
            <a:off x="7824216" y="1436292"/>
            <a:ext cx="1036320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42173BC-7B0E-3DFB-A82B-F4995E759568}"/>
              </a:ext>
            </a:extLst>
          </p:cNvPr>
          <p:cNvSpPr/>
          <p:nvPr/>
        </p:nvSpPr>
        <p:spPr>
          <a:xfrm>
            <a:off x="7065264" y="2149524"/>
            <a:ext cx="1036320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B035F17-7186-BDE5-12E5-44DBD11FE0EA}"/>
              </a:ext>
            </a:extLst>
          </p:cNvPr>
          <p:cNvSpPr/>
          <p:nvPr/>
        </p:nvSpPr>
        <p:spPr>
          <a:xfrm>
            <a:off x="8546592" y="2634156"/>
            <a:ext cx="1036320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6CF0C63-E344-F789-8AAD-EF483DA478F1}"/>
              </a:ext>
            </a:extLst>
          </p:cNvPr>
          <p:cNvSpPr/>
          <p:nvPr/>
        </p:nvSpPr>
        <p:spPr>
          <a:xfrm>
            <a:off x="4114800" y="3429000"/>
            <a:ext cx="4983480" cy="744395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82A3E6A-538C-D973-BE73-CD1442AFCAA1}"/>
              </a:ext>
            </a:extLst>
          </p:cNvPr>
          <p:cNvSpPr/>
          <p:nvPr/>
        </p:nvSpPr>
        <p:spPr>
          <a:xfrm>
            <a:off x="3849624" y="1200755"/>
            <a:ext cx="3974591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67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996647" y="1123837"/>
            <a:ext cx="6678202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Min(s: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&gt;)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(m: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|s| != 0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j :: 0 &lt;= j &lt; |s| ==&gt; m &lt;= s[j]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m := s[0];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:= 1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to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|s|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j :: 0 &lt;= j &lt;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==&gt; m &lt;= s[j]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s[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] &lt; m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m := s[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];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35849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907196" y="666636"/>
            <a:ext cx="6678202" cy="54784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i="1" dirty="0">
                <a:latin typeface="Lucida Sans Typewriter" panose="020B0509030504030204" pitchFamily="49" charset="77"/>
                <a:cs typeface="AkayaTelivigala" pitchFamily="2" charset="77"/>
              </a:rPr>
              <a:t>{:axiom}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EstablishP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i="1" dirty="0">
                <a:latin typeface="Lucida Sans Typewriter" panose="020B0509030504030204" pitchFamily="49" charset="77"/>
                <a:cs typeface="AkayaTelivigala" pitchFamily="2" charset="77"/>
              </a:rPr>
              <a:t>{:axiom}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EstablishPAndQ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&amp;&amp; Q(x)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EstablishP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EstablishPOrQ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|| Q(x)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*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EstablishP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4FA443EC-0D0C-8091-CB1E-3E1DC0AE613E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Logic.dfy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9491F8-6218-DC99-5378-EDCBBF4DB9D2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9491F8-6218-DC99-5378-EDCBBF4DB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9001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907196" y="666636"/>
            <a:ext cx="6678202" cy="54784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i="1" dirty="0">
                <a:latin typeface="Lucida Sans Typewriter" panose="020B0509030504030204" pitchFamily="49" charset="77"/>
                <a:cs typeface="AkayaTelivigala" pitchFamily="2" charset="77"/>
              </a:rPr>
              <a:t>{:axiom}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EstablishPImpliesQ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==&gt; Q(x)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1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Or(x: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, y: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|| P(y)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 || Q(y)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(y);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E5EC95A6-0419-BBF1-4357-792344FCD1F0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Logic.dfy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9C12003-F6C7-6DA4-7F63-C4ADE95332CD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9C12003-F6C7-6DA4-7F63-C4ADE9533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117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598852" y="1123837"/>
            <a:ext cx="3482432" cy="3539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ModusPonens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L0: P(x)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L1: P(x) ==&gt; Q(x)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calc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true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==&gt;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L0;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P(x);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==&gt;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L1;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Q(x);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A7732-972F-6ECA-6A29-0199B64C2F29}"/>
              </a:ext>
            </a:extLst>
          </p:cNvPr>
          <p:cNvSpPr txBox="1"/>
          <p:nvPr/>
        </p:nvSpPr>
        <p:spPr>
          <a:xfrm>
            <a:off x="7474689" y="1123838"/>
            <a:ext cx="3482432" cy="3539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ModusTollens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L0: !Q(x)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L1: P(x) ==&gt; Q(x)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!P(x)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 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assert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 by 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  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L1;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assert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false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by 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  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L0;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// easy!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Snip Diagonal Corner Rectangle 3">
            <a:extLst>
              <a:ext uri="{FF2B5EF4-FFF2-40B4-BE49-F238E27FC236}">
                <a16:creationId xmlns:a16="http://schemas.microsoft.com/office/drawing/2014/main" id="{04014ADD-468C-1F53-5F1C-C8BF823C505B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Logic.dfy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176BC5-310C-1F7F-8891-13F9B204A8B8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176BC5-310C-1F7F-8891-13F9B204A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0746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545679" y="858011"/>
            <a:ext cx="4556329" cy="3539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i="1" dirty="0">
                <a:latin typeface="Lucida Sans Typewriter" panose="020B0509030504030204" pitchFamily="49" charset="77"/>
                <a:cs typeface="AkayaTelivigala" pitchFamily="2" charset="77"/>
              </a:rPr>
              <a:t>{:axiom}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</a:t>
            </a:r>
          </a:p>
          <a:p>
            <a:endParaRPr lang="en-US" sz="1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AllQ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x :: P(x) ==&gt; Q(x)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x | P(x)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Q(x)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BDB07F-F6A7-BBE4-80DA-51A0180CCA6D}"/>
              </a:ext>
            </a:extLst>
          </p:cNvPr>
          <p:cNvSpPr txBox="1"/>
          <p:nvPr/>
        </p:nvSpPr>
        <p:spPr>
          <a:xfrm>
            <a:off x="7357729" y="3303508"/>
            <a:ext cx="4358257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Exists()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exists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x :: P(x)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exists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z :: Q(z)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var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y :| P(y);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(y);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Exists'(x: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(z: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P(x)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Q(z)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GivenPEstablishQ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z := x;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Snip Diagonal Corner Rectangle 3">
            <a:extLst>
              <a:ext uri="{FF2B5EF4-FFF2-40B4-BE49-F238E27FC236}">
                <a16:creationId xmlns:a16="http://schemas.microsoft.com/office/drawing/2014/main" id="{DAA8CB7D-3D9D-8F96-E4DB-3BD14ABF0E8E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Logic.dfy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710CB50-126A-F5C7-2F3E-D9D0E1F4E258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710CB50-126A-F5C7-2F3E-D9D0E1F4E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1359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Opaque functions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907196" y="772962"/>
            <a:ext cx="6678202" cy="53553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opaque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x + 15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Test(x: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{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F();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F(x);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AboutF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F(x) == x + 15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TestOne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AboutF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(x);</a:t>
            </a: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F(x);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08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Coincidence count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499692" y="146797"/>
            <a:ext cx="8119151" cy="6555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seq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&gt;, b: 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seq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&gt;): 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&gt; {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set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x | x </a:t>
            </a: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a &amp;&amp; x </a:t>
            </a: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b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CoincidenceCount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seq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&gt;, b: 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seq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&gt;) </a:t>
            </a: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(c: </a:t>
            </a:r>
            <a:r>
              <a:rPr lang="en-US" sz="15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, j :: 0 &lt;=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&lt; j &lt; |a| ==&gt; 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] &lt; a[j]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requires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, j :: 0 &lt;=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&lt; j &lt; |b| ==&gt; b[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] &lt; b[j]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c == |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(a, b)|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c := 0;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var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, j := 0, 0;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while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&lt; |a| &amp;&amp; j &lt; |b|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0 &lt;=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&lt;= |a| &amp;&amp; 0 &lt;= j &lt;= |b|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|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(a, b)| == c + |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..], b[j..])|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if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] == b[j] {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  assert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..], b[j..]) ==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         {a[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]} +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+ 1..], b[j + 1..]);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  c,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, j := c + 1,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+ 1, j + 1;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] &lt; b[j] {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  assert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..], b[j..]) ==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+ 1..], b[j..]);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:=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5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  assert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..], b[j..]) == 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InBoth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5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..], b[j + 1..]);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  j := j + 1;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5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40795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90979-1AE8-D30F-D4D9-B8774F325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tutorial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EF7E1-EEEA-0213-91B6-F000A0CCF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Show how to write and debug proofs</a:t>
            </a:r>
          </a:p>
          <a:p>
            <a:r>
              <a:rPr lang="en-US" dirty="0"/>
              <a:t>Expand your mind about how to describe mechanical proofs</a:t>
            </a:r>
          </a:p>
          <a:p>
            <a:r>
              <a:rPr lang="en-US" dirty="0"/>
              <a:t>Demonstrate Dafny as a competent, automated proof assistant</a:t>
            </a:r>
          </a:p>
          <a:p>
            <a:r>
              <a:rPr lang="en-US" dirty="0"/>
              <a:t>Inspire you to write your next verified programs and proofs in Dafny (and </a:t>
            </a:r>
            <a:r>
              <a:rPr lang="en-US" i="1" dirty="0"/>
              <a:t>teach</a:t>
            </a:r>
            <a:r>
              <a:rPr lang="en-US" dirty="0"/>
              <a:t> using Dafny)</a:t>
            </a:r>
          </a:p>
        </p:txBody>
      </p:sp>
    </p:spTree>
    <p:extLst>
      <p:ext uri="{BB962C8B-B14F-4D97-AF65-F5344CB8AC3E}">
        <p14:creationId xmlns:p14="http://schemas.microsoft.com/office/powerpoint/2010/main" val="1520826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variation on Fibonacci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819930" y="1016193"/>
            <a:ext cx="7421227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&lt; 2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 - 2) -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(x - 1)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ComputeFibly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r ==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r := 0;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 := 1;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to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r ==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&amp;&amp; s ==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Fibly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+ 1)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r, s := s, r - s;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29177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AC91C-0874-D07F-2100-27105EA4F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CB696-E985-46E9-598E-A0A679B8F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28" y="864108"/>
            <a:ext cx="8038252" cy="5120640"/>
          </a:xfrm>
        </p:spPr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decreases</a:t>
            </a:r>
            <a:r>
              <a:rPr lang="en-US" sz="3200" dirty="0"/>
              <a:t> clause defines the termination metric for each method/function activation</a:t>
            </a:r>
          </a:p>
          <a:p>
            <a:r>
              <a:rPr lang="en-US" sz="3200" dirty="0"/>
              <a:t>It is evaluated </a:t>
            </a:r>
            <a:r>
              <a:rPr lang="en-US" sz="3200" i="1" dirty="0"/>
              <a:t>on entry</a:t>
            </a:r>
            <a:r>
              <a:rPr lang="en-US" sz="3200" dirty="0"/>
              <a:t> to the method/function</a:t>
            </a:r>
          </a:p>
          <a:p>
            <a:r>
              <a:rPr lang="en-US" sz="3200" dirty="0"/>
              <a:t>The termination metric from one method/function activation to the next must decrease in a well-founded order ≻</a:t>
            </a:r>
          </a:p>
          <a:p>
            <a:r>
              <a:rPr lang="en-US" sz="3200" dirty="0"/>
              <a:t>Dafny fixes ≻</a:t>
            </a:r>
          </a:p>
        </p:txBody>
      </p:sp>
    </p:spTree>
    <p:extLst>
      <p:ext uri="{BB962C8B-B14F-4D97-AF65-F5344CB8AC3E}">
        <p14:creationId xmlns:p14="http://schemas.microsoft.com/office/powerpoint/2010/main" val="2482831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96C13-273C-F80C-E3F3-1230F07FC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termination metrics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9E6C01-7244-A15C-4483-CC6D666ED53F}"/>
              </a:ext>
            </a:extLst>
          </p:cNvPr>
          <p:cNvSpPr txBox="1"/>
          <p:nvPr/>
        </p:nvSpPr>
        <p:spPr>
          <a:xfrm>
            <a:off x="3757509" y="1413063"/>
            <a:ext cx="3953932" cy="4031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Apple(m: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decreases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100 * m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1 &lt;= m &lt; 50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Banana(80 - m);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c := Cherry(m);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16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Banana(n: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decreases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n + 19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…</a:t>
            </a:r>
          </a:p>
          <a:p>
            <a:endParaRPr lang="en-US" sz="16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Cherry(p: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endParaRPr lang="en-US" sz="1600" dirty="0">
              <a:solidFill>
                <a:schemeClr val="accent3">
                  <a:lumMod val="50000"/>
                </a:schemeClr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decreases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p / 2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…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8C127D4-9D34-9B5C-6D08-E1D9DA5EE47F}"/>
              </a:ext>
            </a:extLst>
          </p:cNvPr>
          <p:cNvSpPr/>
          <p:nvPr/>
        </p:nvSpPr>
        <p:spPr>
          <a:xfrm>
            <a:off x="8857841" y="2075164"/>
            <a:ext cx="1442720" cy="67056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Apple(m)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A2C1CA2-3BEA-2705-4089-F5B93C692E99}"/>
              </a:ext>
            </a:extLst>
          </p:cNvPr>
          <p:cNvSpPr/>
          <p:nvPr/>
        </p:nvSpPr>
        <p:spPr>
          <a:xfrm>
            <a:off x="7711440" y="3086443"/>
            <a:ext cx="2092959" cy="67056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Banana(80 - m)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9DE295F-7504-C4C7-1E12-C7A0343CAF0A}"/>
              </a:ext>
            </a:extLst>
          </p:cNvPr>
          <p:cNvSpPr/>
          <p:nvPr/>
        </p:nvSpPr>
        <p:spPr>
          <a:xfrm>
            <a:off x="9895840" y="4125275"/>
            <a:ext cx="1442720" cy="67056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Cherry(m)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FEFCB62-7B4E-1F49-C459-7A62E8352405}"/>
              </a:ext>
            </a:extLst>
          </p:cNvPr>
          <p:cNvCxnSpPr>
            <a:cxnSpLocks/>
            <a:stCxn id="5" idx="3"/>
            <a:endCxn id="6" idx="0"/>
          </p:cNvCxnSpPr>
          <p:nvPr/>
        </p:nvCxnSpPr>
        <p:spPr>
          <a:xfrm flipH="1">
            <a:off x="8757920" y="2647523"/>
            <a:ext cx="311202" cy="438920"/>
          </a:xfrm>
          <a:prstGeom prst="straightConnector1">
            <a:avLst/>
          </a:prstGeom>
          <a:ln w="127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7CF39D0-5424-4744-1254-A295CC4D9784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10089280" y="2647523"/>
            <a:ext cx="527920" cy="1477752"/>
          </a:xfrm>
          <a:prstGeom prst="straightConnector1">
            <a:avLst/>
          </a:prstGeom>
          <a:ln w="127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47A4C02-00F8-87B5-68DC-17C936636BC4}"/>
              </a:ext>
            </a:extLst>
          </p:cNvPr>
          <p:cNvSpPr txBox="1"/>
          <p:nvPr/>
        </p:nvSpPr>
        <p:spPr>
          <a:xfrm>
            <a:off x="7899403" y="1555303"/>
            <a:ext cx="3520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a general activation of  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Apple</a:t>
            </a:r>
          </a:p>
        </p:txBody>
      </p:sp>
      <p:sp>
        <p:nvSpPr>
          <p:cNvPr id="20" name="Card 19">
            <a:extLst>
              <a:ext uri="{FF2B5EF4-FFF2-40B4-BE49-F238E27FC236}">
                <a16:creationId xmlns:a16="http://schemas.microsoft.com/office/drawing/2014/main" id="{C41F27C9-5824-EE20-2F67-07159E36933B}"/>
              </a:ext>
            </a:extLst>
          </p:cNvPr>
          <p:cNvSpPr/>
          <p:nvPr/>
        </p:nvSpPr>
        <p:spPr>
          <a:xfrm>
            <a:off x="10083804" y="2239731"/>
            <a:ext cx="1163316" cy="269101"/>
          </a:xfrm>
          <a:prstGeom prst="flowChartPunchedCar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100 * m</a:t>
            </a:r>
          </a:p>
        </p:txBody>
      </p:sp>
      <p:sp>
        <p:nvSpPr>
          <p:cNvPr id="21" name="Card 20">
            <a:extLst>
              <a:ext uri="{FF2B5EF4-FFF2-40B4-BE49-F238E27FC236}">
                <a16:creationId xmlns:a16="http://schemas.microsoft.com/office/drawing/2014/main" id="{5D378169-26BD-9FD0-2096-ABF4CF66A6AC}"/>
              </a:ext>
            </a:extLst>
          </p:cNvPr>
          <p:cNvSpPr/>
          <p:nvPr/>
        </p:nvSpPr>
        <p:spPr>
          <a:xfrm>
            <a:off x="9439498" y="3284743"/>
            <a:ext cx="811942" cy="269101"/>
          </a:xfrm>
          <a:prstGeom prst="flowChartPunchedCar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99 - m</a:t>
            </a:r>
          </a:p>
        </p:txBody>
      </p:sp>
      <p:sp>
        <p:nvSpPr>
          <p:cNvPr id="22" name="Card 21">
            <a:extLst>
              <a:ext uri="{FF2B5EF4-FFF2-40B4-BE49-F238E27FC236}">
                <a16:creationId xmlns:a16="http://schemas.microsoft.com/office/drawing/2014/main" id="{6298BA88-B5E4-4461-DF6D-DBF3D544FB0B}"/>
              </a:ext>
            </a:extLst>
          </p:cNvPr>
          <p:cNvSpPr/>
          <p:nvPr/>
        </p:nvSpPr>
        <p:spPr>
          <a:xfrm>
            <a:off x="11109964" y="4326004"/>
            <a:ext cx="658713" cy="269101"/>
          </a:xfrm>
          <a:prstGeom prst="flowChartPunchedCar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 /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272386-CB10-3793-3786-6183EA0B53E6}"/>
              </a:ext>
            </a:extLst>
          </p:cNvPr>
          <p:cNvSpPr txBox="1"/>
          <p:nvPr/>
        </p:nvSpPr>
        <p:spPr>
          <a:xfrm>
            <a:off x="7015692" y="2645901"/>
            <a:ext cx="1945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100 * m  </a:t>
            </a:r>
            <a:r>
              <a:rPr lang="en-US" sz="1800" dirty="0">
                <a:solidFill>
                  <a:srgbClr val="0070C0"/>
                </a:solidFill>
              </a:rPr>
              <a:t>≻</a:t>
            </a:r>
            <a:r>
              <a:rPr lang="en-US" dirty="0">
                <a:solidFill>
                  <a:srgbClr val="0070C0"/>
                </a:solidFill>
              </a:rPr>
              <a:t>  99 - 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B2E68A-B456-08E1-B427-D7792D7E965A}"/>
              </a:ext>
            </a:extLst>
          </p:cNvPr>
          <p:cNvSpPr txBox="1"/>
          <p:nvPr/>
        </p:nvSpPr>
        <p:spPr>
          <a:xfrm>
            <a:off x="10434520" y="3366253"/>
            <a:ext cx="1945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100 * m  </a:t>
            </a:r>
            <a:r>
              <a:rPr lang="en-US" sz="1800" dirty="0">
                <a:solidFill>
                  <a:srgbClr val="0070C0"/>
                </a:solidFill>
              </a:rPr>
              <a:t>≻</a:t>
            </a:r>
            <a:r>
              <a:rPr lang="en-US" dirty="0">
                <a:solidFill>
                  <a:srgbClr val="0070C0"/>
                </a:solidFill>
              </a:rPr>
              <a:t>  m /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7E1428-716E-74E4-10BC-66B16D4A537D}"/>
              </a:ext>
            </a:extLst>
          </p:cNvPr>
          <p:cNvSpPr txBox="1"/>
          <p:nvPr/>
        </p:nvSpPr>
        <p:spPr>
          <a:xfrm>
            <a:off x="8753244" y="2692835"/>
            <a:ext cx="49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✅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2E33E0-7D80-549B-984C-0BFD129D0774}"/>
              </a:ext>
            </a:extLst>
          </p:cNvPr>
          <p:cNvSpPr txBox="1"/>
          <p:nvPr/>
        </p:nvSpPr>
        <p:spPr>
          <a:xfrm>
            <a:off x="11338560" y="3671642"/>
            <a:ext cx="49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✅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60EBD5-5458-959D-2268-4F5D949CE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966532"/>
            <a:ext cx="7315200" cy="51206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9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1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2" grpId="0"/>
      <p:bldP spid="20" grpId="0" animBg="1"/>
      <p:bldP spid="21" grpId="0" animBg="1"/>
      <p:bldP spid="22" grpId="0" animBg="1"/>
      <p:bldP spid="1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FF168-88E0-01CD-C111-BB75A112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Well-founded ordered for other 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92A8D4-709A-46A1-ABDD-0B077A8E25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794446"/>
              </p:ext>
            </p:extLst>
          </p:nvPr>
        </p:nvGraphicFramePr>
        <p:xfrm>
          <a:off x="3665537" y="864897"/>
          <a:ext cx="8070343" cy="4968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95204">
                  <a:extLst>
                    <a:ext uri="{9D8B030D-6E8A-4147-A177-3AD203B41FA5}">
                      <a16:colId xmlns:a16="http://schemas.microsoft.com/office/drawing/2014/main" val="2224096304"/>
                    </a:ext>
                  </a:extLst>
                </a:gridCol>
                <a:gridCol w="5075139">
                  <a:extLst>
                    <a:ext uri="{9D8B030D-6E8A-4147-A177-3AD203B41FA5}">
                      <a16:colId xmlns:a16="http://schemas.microsoft.com/office/drawing/2014/main" val="38480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X  ≻  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5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inductive datatype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X</a:t>
                      </a:r>
                      <a:r>
                        <a:rPr lang="en-US" sz="2400" dirty="0"/>
                        <a:t> structurally includes </a:t>
                      </a:r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642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int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0 ≤ X  ⋀  y &lt; X</a:t>
                      </a:r>
                      <a:br>
                        <a:rPr lang="en-US" sz="2400" dirty="0">
                          <a:latin typeface="Lucida Sans Typewriter" panose="020B0509030504030204" pitchFamily="49" charset="77"/>
                        </a:rPr>
                      </a:b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equivalently:</a:t>
                      </a:r>
                      <a:br>
                        <a:rPr lang="en-US" sz="2400" dirty="0">
                          <a:latin typeface="Lucida Sans Typewriter" panose="020B0509030504030204" pitchFamily="49" charset="77"/>
                        </a:rPr>
                      </a:br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0 ≤ X  ⋀  y + 1 ≤ 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467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0.0 ≤ X  ⋀  y + 1.0 ≤ 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80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bool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X ⋀ ¬y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02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object?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X ≠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null</a:t>
                      </a:r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  ⋀  y =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94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set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&lt;T&gt;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y ⊊ 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41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seq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&lt;T&gt;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proper subsequence of </a:t>
                      </a:r>
                      <a:r>
                        <a:rPr lang="en-US" sz="2400" dirty="0">
                          <a:latin typeface="Lucida Sans Typewriter" panose="020B0509030504030204" pitchFamily="49" charset="77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13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iset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  <a:ea typeface="+mn-ea"/>
                          <a:cs typeface="AkayaTelivigala" pitchFamily="2" charset="77"/>
                        </a:rPr>
                        <a:t>&lt;T&gt;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  <a:ea typeface="+mn-ea"/>
                          <a:cs typeface="+mn-cs"/>
                        </a:rPr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690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347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8A22A8-D657-D804-7328-D3691B41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Commutativity of</a:t>
            </a:r>
            <a:r>
              <a:rPr lang="en-US" sz="3200" dirty="0">
                <a:latin typeface="Lucida Sans Typewriter" panose="020B0509030504030204" pitchFamily="49" charset="77"/>
              </a:rPr>
              <a:t> Mul</a:t>
            </a:r>
            <a:endParaRPr lang="en-US" dirty="0">
              <a:latin typeface="Lucida Sans Typewriter" panose="020B0509030504030204" pitchFamily="49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843F56-7BFD-C8B5-000D-0106ACC11A8A}"/>
              </a:ext>
            </a:extLst>
          </p:cNvPr>
          <p:cNvSpPr txBox="1"/>
          <p:nvPr/>
        </p:nvSpPr>
        <p:spPr>
          <a:xfrm>
            <a:off x="5026212" y="77164"/>
            <a:ext cx="6975288" cy="6555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i="1" dirty="0">
                <a:latin typeface="Lucida Sans Typewriter" panose="020B0509030504030204" pitchFamily="49" charset="77"/>
                <a:cs typeface="AkayaTelivigala" pitchFamily="2" charset="77"/>
              </a:rPr>
              <a:t>{:induction </a:t>
            </a:r>
            <a:r>
              <a:rPr lang="en-US" sz="1400" i="1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false</a:t>
            </a:r>
            <a:r>
              <a:rPr lang="en-US" sz="1400" i="1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Mul(a, b) == Mul(b, a)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a == b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a == 0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Mul(a, b) == Mul(a, b - 1)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by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Mul(b, a) == 0 == Mul(b - 1, a)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by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(a, b - 1);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b &lt; a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(b, a);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calc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Mul(a, b);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a + Mul(a, b - 1);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(a, b - 1);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a + Mul(b - 1, a);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a + b - 1 + Mul(b - 1, a - 1);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 - 1, b - 1);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a + b - 1 + Mul(a - 1, b - 1);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b + Mul(a - 1, b);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 - 1, b);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b + Mul(b, a - 1);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Mul();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Mul(b, a);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B3588-5A66-95C3-FAB0-358F76FEB3BE}"/>
              </a:ext>
            </a:extLst>
          </p:cNvPr>
          <p:cNvSpPr txBox="1"/>
          <p:nvPr/>
        </p:nvSpPr>
        <p:spPr>
          <a:xfrm>
            <a:off x="188511" y="1132980"/>
            <a:ext cx="4748364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opaque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Mul(a: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b == 0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a + Mul(a, b - 1)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7" name="Line Callout 1 (Accent Bar) 6">
            <a:extLst>
              <a:ext uri="{FF2B5EF4-FFF2-40B4-BE49-F238E27FC236}">
                <a16:creationId xmlns:a16="http://schemas.microsoft.com/office/drawing/2014/main" id="{74EA3A6B-507C-DF92-4FEF-3E354A9F2C29}"/>
              </a:ext>
            </a:extLst>
          </p:cNvPr>
          <p:cNvSpPr/>
          <p:nvPr/>
        </p:nvSpPr>
        <p:spPr>
          <a:xfrm>
            <a:off x="5208149" y="1820844"/>
            <a:ext cx="2753474" cy="441789"/>
          </a:xfrm>
          <a:prstGeom prst="accentCallout1">
            <a:avLst>
              <a:gd name="adj1" fmla="val 18750"/>
              <a:gd name="adj2" fmla="val -4182"/>
              <a:gd name="adj3" fmla="val 112500"/>
              <a:gd name="adj4" fmla="val -38333"/>
            </a:avLst>
          </a:prstGeom>
          <a:solidFill>
            <a:srgbClr val="E5A5A6">
              <a:alpha val="50196"/>
            </a:srgb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5EEE5F-9F4F-58E3-DDBB-F22D8836028E}"/>
              </a:ext>
            </a:extLst>
          </p:cNvPr>
          <p:cNvSpPr txBox="1"/>
          <p:nvPr/>
        </p:nvSpPr>
        <p:spPr>
          <a:xfrm>
            <a:off x="3528174" y="2286145"/>
            <a:ext cx="1536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cool is this step?</a:t>
            </a:r>
          </a:p>
          <a:p>
            <a:r>
              <a:rPr lang="en-US" dirty="0"/>
              <a:t>Yep, pretty cool, alright!</a:t>
            </a:r>
          </a:p>
        </p:txBody>
      </p:sp>
      <p:sp>
        <p:nvSpPr>
          <p:cNvPr id="9" name="Line Callout 1 (Accent Bar) 8">
            <a:extLst>
              <a:ext uri="{FF2B5EF4-FFF2-40B4-BE49-F238E27FC236}">
                <a16:creationId xmlns:a16="http://schemas.microsoft.com/office/drawing/2014/main" id="{2060F44B-31EF-F8C7-D8B6-C1E720B89A0F}"/>
              </a:ext>
            </a:extLst>
          </p:cNvPr>
          <p:cNvSpPr/>
          <p:nvPr/>
        </p:nvSpPr>
        <p:spPr>
          <a:xfrm>
            <a:off x="5211825" y="3962436"/>
            <a:ext cx="4214116" cy="441789"/>
          </a:xfrm>
          <a:prstGeom prst="accentCallout1">
            <a:avLst>
              <a:gd name="adj1" fmla="val 24500"/>
              <a:gd name="adj2" fmla="val -2909"/>
              <a:gd name="adj3" fmla="val 144122"/>
              <a:gd name="adj4" fmla="val -34415"/>
            </a:avLst>
          </a:prstGeom>
          <a:solidFill>
            <a:srgbClr val="E5A5A6">
              <a:alpha val="50196"/>
            </a:srgb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DF5D3F-BB52-D4E6-ED94-F0A4C5CE1038}"/>
              </a:ext>
            </a:extLst>
          </p:cNvPr>
          <p:cNvSpPr txBox="1"/>
          <p:nvPr/>
        </p:nvSpPr>
        <p:spPr>
          <a:xfrm>
            <a:off x="1921268" y="4592554"/>
            <a:ext cx="32935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Here’s another interesting step. Notice how the arguments are reversed in the recursive call (that is, to call to the induction hypothesis).</a:t>
            </a:r>
          </a:p>
        </p:txBody>
      </p:sp>
    </p:spTree>
    <p:extLst>
      <p:ext uri="{BB962C8B-B14F-4D97-AF65-F5344CB8AC3E}">
        <p14:creationId xmlns:p14="http://schemas.microsoft.com/office/powerpoint/2010/main" val="7552387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8A22A8-D657-D804-7328-D3691B41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Shorter, but less readable, proof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843F56-7BFD-C8B5-000D-0106ACC11A8A}"/>
              </a:ext>
            </a:extLst>
          </p:cNvPr>
          <p:cNvSpPr txBox="1"/>
          <p:nvPr/>
        </p:nvSpPr>
        <p:spPr>
          <a:xfrm>
            <a:off x="3743512" y="1047637"/>
            <a:ext cx="7330888" cy="3477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Mul(a: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b == 0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a + Mul(a, b - 1)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20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Mul(a, b) == Mul(b, a)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if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0 &lt; a &lt; b 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MulCommutative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(a - 1, b);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887670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8A22A8-D657-D804-7328-D3691B41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Least predicates (predicates defined as a least fixpoint)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843F56-7BFD-C8B5-000D-0106ACC11A8A}"/>
              </a:ext>
            </a:extLst>
          </p:cNvPr>
          <p:cNvSpPr txBox="1"/>
          <p:nvPr/>
        </p:nvSpPr>
        <p:spPr>
          <a:xfrm>
            <a:off x="3549700" y="1058127"/>
            <a:ext cx="8566101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datatype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= Inc | Seq(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| Repeat(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type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State =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least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predicate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(c: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s: State, t: State)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match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Inc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t == s + 1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Seq(c0, c1)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exists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s' ::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(c0, s, s') &amp;&amp;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(c1, s', t)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Repeat(c0)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|| s == 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||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exists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s' ::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(c0, s, s') &amp;&amp;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(c, s', t)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2" name="Snip Diagonal Corner Rectangle 1">
            <a:extLst>
              <a:ext uri="{FF2B5EF4-FFF2-40B4-BE49-F238E27FC236}">
                <a16:creationId xmlns:a16="http://schemas.microsoft.com/office/drawing/2014/main" id="{C8136614-7D56-C57A-9E95-ADC2DBCAC76A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INC.dfy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12E41F-B317-6434-7E3D-831D946419B4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12E41F-B317-6434-7E3D-831D946419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26121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8A22A8-D657-D804-7328-D3691B41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Lemma</a:t>
            </a:r>
            <a:br>
              <a:rPr lang="en-US" dirty="0"/>
            </a:br>
            <a:r>
              <a:rPr lang="en-US" dirty="0"/>
              <a:t>about a least predicate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843F56-7BFD-C8B5-000D-0106ACC11A8A}"/>
              </a:ext>
            </a:extLst>
          </p:cNvPr>
          <p:cNvSpPr txBox="1"/>
          <p:nvPr/>
        </p:nvSpPr>
        <p:spPr>
          <a:xfrm>
            <a:off x="3667865" y="1009537"/>
            <a:ext cx="7285058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least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i="1" dirty="0">
                <a:latin typeface="Lucida Sans Typewriter" panose="020B0509030504030204" pitchFamily="49" charset="77"/>
                <a:cs typeface="AkayaTelivigala" pitchFamily="2" charset="77"/>
              </a:rPr>
              <a:t>{:induction </a:t>
            </a:r>
            <a:r>
              <a:rPr lang="en-US" sz="1600" i="1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false</a:t>
            </a:r>
            <a:r>
              <a:rPr lang="en-US" sz="1600" i="1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r>
              <a:rPr lang="en-US" sz="1600" i="1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Monotonic(c: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, s: State, t: State)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(c, s, t)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s &lt;= t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match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Inc =&gt;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Seq(c0, c1) =&gt;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s' :|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(c0, s, s') &amp;&amp;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(c1, s', t);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Monotonic(c0, s, s');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Monotonic(c1, s', t);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Repeat(c0) =&gt;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s != t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s' :|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(c0, s, s') &amp;&amp;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(c, s', t);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Monotonic(c0, s, s');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  Monotonic(c, s', t);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2" name="Snip Diagonal Corner Rectangle 1">
            <a:extLst>
              <a:ext uri="{FF2B5EF4-FFF2-40B4-BE49-F238E27FC236}">
                <a16:creationId xmlns:a16="http://schemas.microsoft.com/office/drawing/2014/main" id="{C8136614-7D56-C57A-9E95-ADC2DBCAC76A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INC.dfy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12E41F-B317-6434-7E3D-831D946419B4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12E41F-B317-6434-7E3D-831D946419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5827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8A22A8-D657-D804-7328-D3691B41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 lemma, but with automatic induction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843F56-7BFD-C8B5-000D-0106ACC11A8A}"/>
              </a:ext>
            </a:extLst>
          </p:cNvPr>
          <p:cNvSpPr txBox="1"/>
          <p:nvPr/>
        </p:nvSpPr>
        <p:spPr>
          <a:xfrm>
            <a:off x="3687745" y="1009537"/>
            <a:ext cx="6261327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least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Monotonic(c: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Cmd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, s: State, t: State)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600" dirty="0" err="1">
                <a:latin typeface="Lucida Sans Typewriter" panose="020B0509030504030204" pitchFamily="49" charset="77"/>
                <a:cs typeface="AkayaTelivigala" pitchFamily="2" charset="77"/>
              </a:rPr>
              <a:t>BigStep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(c, s, t)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s &lt;= t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solidFill>
                  <a:schemeClr val="accent3">
                    <a:lumMod val="75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  // proof is automatic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2" name="Snip Diagonal Corner Rectangle 1">
            <a:extLst>
              <a:ext uri="{FF2B5EF4-FFF2-40B4-BE49-F238E27FC236}">
                <a16:creationId xmlns:a16="http://schemas.microsoft.com/office/drawing/2014/main" id="{C8136614-7D56-C57A-9E95-ADC2DBCAC76A}"/>
              </a:ext>
            </a:extLst>
          </p:cNvPr>
          <p:cNvSpPr/>
          <p:nvPr/>
        </p:nvSpPr>
        <p:spPr>
          <a:xfrm>
            <a:off x="1562985" y="173485"/>
            <a:ext cx="1889075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INC.dfy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12E41F-B317-6434-7E3D-831D946419B4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12E41F-B317-6434-7E3D-831D946419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85536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8A22A8-D657-D804-7328-D3691B41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show and tell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A5CCEFA-9ED6-2FBB-A15B-78D0DC60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Possibly infinite unary numbers</a:t>
            </a:r>
            <a:endParaRPr lang="en-US" sz="3000" dirty="0"/>
          </a:p>
          <a:p>
            <a:pPr lvl="1"/>
            <a:r>
              <a:rPr lang="en-US" sz="2800" dirty="0" err="1">
                <a:solidFill>
                  <a:srgbClr val="7030A0"/>
                </a:solidFill>
                <a:latin typeface="Lucida Sans Typewriter" panose="020B0509030504030204" pitchFamily="49" charset="77"/>
              </a:rPr>
              <a:t>codatatype</a:t>
            </a:r>
            <a:endParaRPr lang="en-US" sz="3000" dirty="0">
              <a:solidFill>
                <a:srgbClr val="7030A0"/>
              </a:solidFill>
              <a:latin typeface="Lucida Sans Typewriter" panose="020B0509030504030204" pitchFamily="49" charset="77"/>
            </a:endParaRPr>
          </a:p>
          <a:p>
            <a:pPr lvl="1"/>
            <a:r>
              <a:rPr lang="en-US" sz="3000" dirty="0"/>
              <a:t>Co-recursive calls</a:t>
            </a:r>
          </a:p>
          <a:p>
            <a:pPr lvl="1"/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greatest</a:t>
            </a:r>
            <a:r>
              <a:rPr lang="en-US" sz="3000" dirty="0"/>
              <a:t>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lemma</a:t>
            </a:r>
          </a:p>
          <a:p>
            <a:r>
              <a:rPr lang="en-US" sz="3200" dirty="0"/>
              <a:t>Wildcard</a:t>
            </a:r>
          </a:p>
          <a:p>
            <a:pPr lvl="1"/>
            <a:r>
              <a:rPr lang="en-US" sz="3000" dirty="0"/>
              <a:t>Operational vs declarative specification</a:t>
            </a:r>
          </a:p>
        </p:txBody>
      </p:sp>
    </p:spTree>
    <p:extLst>
      <p:ext uri="{BB962C8B-B14F-4D97-AF65-F5344CB8AC3E}">
        <p14:creationId xmlns:p14="http://schemas.microsoft.com/office/powerpoint/2010/main" val="169319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DF33-4E3A-09C1-E405-433A24B7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1C7C5-5C06-1CA2-F716-73C14CE14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4431453" cy="5252212"/>
          </a:xfrm>
        </p:spPr>
        <p:txBody>
          <a:bodyPr>
            <a:normAutofit/>
          </a:bodyPr>
          <a:lstStyle/>
          <a:p>
            <a:r>
              <a:rPr lang="en-US" sz="2800" dirty="0"/>
              <a:t>Dafny   (</a:t>
            </a:r>
            <a:r>
              <a:rPr lang="en-US" sz="2800" dirty="0" err="1">
                <a:latin typeface="Lucida Sans Typewriter" panose="020B0509030504030204" pitchFamily="49" charset="77"/>
              </a:rPr>
              <a:t>dafny</a:t>
            </a:r>
            <a:r>
              <a:rPr lang="en-US" sz="2400" dirty="0" err="1">
                <a:latin typeface="Lucida Sans Typewriter" panose="020B0509030504030204" pitchFamily="49" charset="77"/>
              </a:rPr>
              <a:t>.</a:t>
            </a:r>
            <a:r>
              <a:rPr lang="en-US" sz="2800" dirty="0" err="1">
                <a:latin typeface="Lucida Sans Typewriter" panose="020B0509030504030204" pitchFamily="49" charset="77"/>
              </a:rPr>
              <a:t>org</a:t>
            </a:r>
            <a:r>
              <a:rPr lang="en-US" sz="2800" dirty="0"/>
              <a:t>)</a:t>
            </a:r>
          </a:p>
          <a:p>
            <a:r>
              <a:rPr lang="en-US" sz="2800" dirty="0"/>
              <a:t>Programming language</a:t>
            </a:r>
          </a:p>
          <a:p>
            <a:pPr lvl="1"/>
            <a:r>
              <a:rPr lang="en-US" sz="2600" dirty="0"/>
              <a:t>Java-like</a:t>
            </a:r>
          </a:p>
          <a:p>
            <a:pPr lvl="1"/>
            <a:r>
              <a:rPr lang="en-US" sz="2400" dirty="0"/>
              <a:t>Verification-aware</a:t>
            </a:r>
            <a:br>
              <a:rPr lang="en-US" sz="2400" dirty="0"/>
            </a:br>
            <a:r>
              <a:rPr lang="en-US" sz="2400" dirty="0"/>
              <a:t>(proof-oriented)</a:t>
            </a:r>
          </a:p>
          <a:p>
            <a:r>
              <a:rPr lang="en-US" sz="2800" dirty="0"/>
              <a:t>Constructs for</a:t>
            </a:r>
          </a:p>
          <a:p>
            <a:pPr lvl="1"/>
            <a:r>
              <a:rPr lang="en-US" sz="2400" dirty="0"/>
              <a:t>Imperative programming</a:t>
            </a:r>
          </a:p>
          <a:p>
            <a:pPr lvl="1"/>
            <a:r>
              <a:rPr lang="en-US" sz="2400" dirty="0"/>
              <a:t>Functional programming</a:t>
            </a:r>
          </a:p>
          <a:p>
            <a:pPr lvl="1"/>
            <a:r>
              <a:rPr lang="en-US" sz="2400" dirty="0"/>
              <a:t>Specifications</a:t>
            </a:r>
          </a:p>
          <a:p>
            <a:pPr lvl="1"/>
            <a:r>
              <a:rPr lang="en-US" sz="2400" dirty="0"/>
              <a:t>Proofs</a:t>
            </a:r>
          </a:p>
          <a:p>
            <a:r>
              <a:rPr lang="en-US" sz="2800" dirty="0"/>
              <a:t>VS Code integration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2095EE-5F65-73B6-7389-4CCEC8340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680" y="1123837"/>
            <a:ext cx="3474720" cy="288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3147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86BBE-B3B7-4C30-223C-A4A65C58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A34ED-C464-E0D0-8887-482A78F30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Use Dafny to</a:t>
            </a:r>
          </a:p>
          <a:p>
            <a:r>
              <a:rPr lang="en-US" sz="2400" dirty="0"/>
              <a:t>Write verified programs</a:t>
            </a:r>
          </a:p>
          <a:p>
            <a:r>
              <a:rPr lang="en-US" sz="2400" dirty="0"/>
              <a:t>Write a verified part of a larger program written in some other language</a:t>
            </a:r>
          </a:p>
          <a:p>
            <a:r>
              <a:rPr lang="en-US" sz="2400" dirty="0"/>
              <a:t>Formalize your models</a:t>
            </a:r>
          </a:p>
          <a:p>
            <a:r>
              <a:rPr lang="en-US" sz="2400" dirty="0"/>
              <a:t>Teach!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7DB34B-F110-B67F-4AB9-0D5581409F33}"/>
              </a:ext>
            </a:extLst>
          </p:cNvPr>
          <p:cNvSpPr txBox="1"/>
          <p:nvPr/>
        </p:nvSpPr>
        <p:spPr>
          <a:xfrm rot="20777364">
            <a:off x="8448860" y="4925938"/>
            <a:ext cx="392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Rastanty Cortez" panose="020F0502020204030204" pitchFamily="34" charset="0"/>
                <a:cs typeface="Rastanty Cortez" panose="020F0502020204030204" pitchFamily="34" charset="0"/>
              </a:rPr>
              <a:t>Program safely!</a:t>
            </a:r>
          </a:p>
        </p:txBody>
      </p:sp>
    </p:spTree>
    <p:extLst>
      <p:ext uri="{BB962C8B-B14F-4D97-AF65-F5344CB8AC3E}">
        <p14:creationId xmlns:p14="http://schemas.microsoft.com/office/powerpoint/2010/main" val="150127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6EBB-6545-5720-A38C-6489AF807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8732E-4BCA-5635-AFA5-CF4523BF6A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54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680230" y="260237"/>
            <a:ext cx="7421227" cy="6463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opaque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2 * Pow(n - 1)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PowPlus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(m: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Pow(m + n) == Pow(m) * Pow(n)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m ==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Pow(0) == 1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by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calc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Pow(m + n);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Pow();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2 * Pow(m - 1 + n);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PowPlus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(m - 1, n);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2 * Pow(m - 1) * Pow(n);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Pow();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Pow(m) * Pow(n);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658884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FastPow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860831" y="412637"/>
            <a:ext cx="4689070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FastPow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1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 :=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FastPow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 / 2);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% 2 ==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p * p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2 * p * p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5D9EBF-219B-67D2-1C4E-462CFB58AF74}"/>
              </a:ext>
            </a:extLst>
          </p:cNvPr>
          <p:cNvSpPr txBox="1"/>
          <p:nvPr/>
        </p:nvSpPr>
        <p:spPr>
          <a:xfrm>
            <a:off x="5649811" y="704737"/>
            <a:ext cx="6289270" cy="59093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i="1" dirty="0">
                <a:latin typeface="Lucida Sans Typewriter" panose="020B0509030504030204" pitchFamily="49" charset="77"/>
                <a:cs typeface="AkayaTelivigala" pitchFamily="2" charset="77"/>
              </a:rPr>
              <a:t>{:induction </a:t>
            </a:r>
            <a:r>
              <a:rPr lang="en-US" i="1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false</a:t>
            </a:r>
            <a:r>
              <a:rPr lang="en-US" i="1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Same(n: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Pow(n) ==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FastPow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Pow(n) == 1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by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 else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h := n / 2;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Same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(h);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PowPlus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(h, h);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% 2 == 0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h + h;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== h + h + 1;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Pow(n) == 2 * Pow(n - 1)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by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reveal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Pow();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5637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574253" y="285107"/>
            <a:ext cx="5521747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Sum(s: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&gt;):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 == {}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:= Pick(s);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Sum(s - {x}) +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Pick(s: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&gt;):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 != {}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:| x in s;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336E41-3011-D4A7-B057-B56DFE2F7316}"/>
              </a:ext>
            </a:extLst>
          </p:cNvPr>
          <p:cNvSpPr txBox="1"/>
          <p:nvPr/>
        </p:nvSpPr>
        <p:spPr>
          <a:xfrm>
            <a:off x="6290333" y="285107"/>
            <a:ext cx="5648748" cy="61863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ExtendSum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(s: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&gt;, 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!in 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Sum(s + {x}) == Sum(s) + x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s' := s + {x};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y := Pick(s');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!= y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 := s - {y};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calc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Sum(s');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Sum(s' - {y}) + y;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s' - {y} == t + {x};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Sum(t + {x}) + y;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ExtendSum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(t, x);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Sum(t) + x + y;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ExtendSum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(t, y);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Sum(t + {y}) + x;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{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t + {y} == s;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Sum(s) + x;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734327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2364953" y="234307"/>
            <a:ext cx="8963447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datatype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Expr =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| Const(value: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| Var(name: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string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| Binary(op: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BinOp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0: Expr, 1: Expr)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Eval(env: Env):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match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this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Const(n) =&gt;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Var(name)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name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env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env[name]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Binary(op, e0, e1)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op.Eval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(e0.Eval(env), e1.Eval(env))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  // …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08C753-DB37-B776-5FC6-ED20B18C6CD3}"/>
              </a:ext>
            </a:extLst>
          </p:cNvPr>
          <p:cNvSpPr txBox="1"/>
          <p:nvPr/>
        </p:nvSpPr>
        <p:spPr>
          <a:xfrm>
            <a:off x="6337300" y="3810660"/>
            <a:ext cx="5702300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type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Env =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map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&lt;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string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&gt;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datatype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BinOp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= Plus | Minus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Eval(a: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match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this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Plus =&gt; a + b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Minus =&gt; a - b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240F34BF-3360-CF7A-3580-E0DC88A7A20D}"/>
              </a:ext>
            </a:extLst>
          </p:cNvPr>
          <p:cNvSpPr/>
          <p:nvPr/>
        </p:nvSpPr>
        <p:spPr>
          <a:xfrm>
            <a:off x="88900" y="186185"/>
            <a:ext cx="2169361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Optimize.dfy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CE5147-5449-D115-8B71-1C91C4D06688}"/>
                  </a:ext>
                </a:extLst>
              </p:cNvPr>
              <p:cNvSpPr txBox="1"/>
              <p:nvPr/>
            </p:nvSpPr>
            <p:spPr>
              <a:xfrm>
                <a:off x="1744609" y="2067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CE5147-5449-D115-8B71-1C91C4D066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609" y="2067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5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9196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1DEE-D955-6372-4934-2BDF8EE7F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D93EA-88DD-57F1-057C-682C5DD960F0}"/>
              </a:ext>
            </a:extLst>
          </p:cNvPr>
          <p:cNvSpPr txBox="1"/>
          <p:nvPr/>
        </p:nvSpPr>
        <p:spPr>
          <a:xfrm>
            <a:off x="3698453" y="46568"/>
            <a:ext cx="7566447" cy="6740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datatype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Expr =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// …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// …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Optimize(): Expr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match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this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Binary(op, e0, e1)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e0, e1 := e0.Optimize(), e1.Optimize();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e0.Const? &amp;&amp; e1.Const?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Const(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op.Eval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(e0.value, e1.value))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this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_ =&gt;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this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endParaRPr lang="en-US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lemma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OptimizeCorrect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(env: Env)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Eval(env) == Optimize().Eval(env)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match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this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Binary(op, e0, e1)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e0.OptimizeCorrect(env);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  e1.OptimizeCorrect(env);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case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_ =&gt;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6" name="Snip Diagonal Corner Rectangle 5">
            <a:extLst>
              <a:ext uri="{FF2B5EF4-FFF2-40B4-BE49-F238E27FC236}">
                <a16:creationId xmlns:a16="http://schemas.microsoft.com/office/drawing/2014/main" id="{09BD0BA2-1AB3-0192-B4D6-05DA888CD9DB}"/>
              </a:ext>
            </a:extLst>
          </p:cNvPr>
          <p:cNvSpPr/>
          <p:nvPr/>
        </p:nvSpPr>
        <p:spPr>
          <a:xfrm>
            <a:off x="88900" y="186185"/>
            <a:ext cx="2169361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Optimize.dfy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2170D5C-A299-CA4E-19A3-1BCFA6C47DC9}"/>
                  </a:ext>
                </a:extLst>
              </p:cNvPr>
              <p:cNvSpPr txBox="1"/>
              <p:nvPr/>
            </p:nvSpPr>
            <p:spPr>
              <a:xfrm>
                <a:off x="1744609" y="2067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2170D5C-A299-CA4E-19A3-1BCFA6C47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609" y="2067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5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6700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DF33-4E3A-09C1-E405-433A24B7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1C7C5-5C06-1CA2-F716-73C14CE14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4431453" cy="5252212"/>
          </a:xfrm>
        </p:spPr>
        <p:txBody>
          <a:bodyPr>
            <a:normAutofit/>
          </a:bodyPr>
          <a:lstStyle/>
          <a:p>
            <a:r>
              <a:rPr lang="en-US" sz="2800" dirty="0"/>
              <a:t>Static verifier</a:t>
            </a:r>
          </a:p>
          <a:p>
            <a:r>
              <a:rPr lang="en-US" sz="2800" dirty="0"/>
              <a:t>Compilers from Dafny to</a:t>
            </a:r>
          </a:p>
          <a:p>
            <a:pPr lvl="1"/>
            <a:r>
              <a:rPr lang="en-US" sz="2600" dirty="0"/>
              <a:t>Java</a:t>
            </a:r>
          </a:p>
          <a:p>
            <a:pPr lvl="1"/>
            <a:r>
              <a:rPr lang="en-US" sz="2600" dirty="0"/>
              <a:t>C#</a:t>
            </a:r>
          </a:p>
          <a:p>
            <a:pPr lvl="1"/>
            <a:r>
              <a:rPr lang="en-US" sz="2600" dirty="0"/>
              <a:t>JavaScript</a:t>
            </a:r>
          </a:p>
          <a:p>
            <a:pPr lvl="1"/>
            <a:r>
              <a:rPr lang="en-US" sz="2600" dirty="0"/>
              <a:t>Go</a:t>
            </a:r>
          </a:p>
          <a:p>
            <a:pPr lvl="1"/>
            <a:r>
              <a:rPr lang="en-US" sz="2600" dirty="0"/>
              <a:t>Python</a:t>
            </a:r>
          </a:p>
          <a:p>
            <a:pPr lvl="1"/>
            <a:r>
              <a:rPr lang="en-US" sz="2600" dirty="0"/>
              <a:t>Rust</a:t>
            </a:r>
            <a:endParaRPr lang="en-US" sz="2400" dirty="0"/>
          </a:p>
          <a:p>
            <a:r>
              <a:rPr lang="en-US" sz="2800" dirty="0"/>
              <a:t>Auditor</a:t>
            </a:r>
          </a:p>
          <a:p>
            <a:r>
              <a:rPr lang="en-US" sz="2800" dirty="0"/>
              <a:t>Test generator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2095EE-5F65-73B6-7389-4CCEC8340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680" y="1123837"/>
            <a:ext cx="3474720" cy="288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2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7DEA-D663-64FB-BC8E-07EDDEE79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uses of Dafny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76BFA-E325-75CF-F573-37EC660D9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3042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Teaching</a:t>
            </a:r>
          </a:p>
          <a:p>
            <a:pPr lvl="1"/>
            <a:r>
              <a:rPr lang="en-US" sz="2400" dirty="0"/>
              <a:t>Over a decade, many universities</a:t>
            </a:r>
          </a:p>
          <a:p>
            <a:pPr lvl="1"/>
            <a:r>
              <a:rPr lang="en-US" sz="2400" dirty="0"/>
              <a:t>Book (MIT Press):  </a:t>
            </a:r>
            <a:r>
              <a:rPr lang="en-US" sz="2000" dirty="0">
                <a:latin typeface="Lucida Sans Typewriter" panose="020B0509030504030204" pitchFamily="49" charset="77"/>
              </a:rPr>
              <a:t>program-</a:t>
            </a:r>
            <a:r>
              <a:rPr lang="en-US" sz="2000" dirty="0" err="1">
                <a:latin typeface="Lucida Sans Typewriter" panose="020B0509030504030204" pitchFamily="49" charset="77"/>
              </a:rPr>
              <a:t>proofs.com</a:t>
            </a:r>
            <a:endParaRPr lang="en-US" sz="2400" dirty="0">
              <a:latin typeface="Lucida Sans Typewriter" panose="020B0509030504030204" pitchFamily="49" charset="77"/>
            </a:endParaRPr>
          </a:p>
          <a:p>
            <a:r>
              <a:rPr lang="en-US" sz="2800" dirty="0"/>
              <a:t>At AWS</a:t>
            </a:r>
          </a:p>
          <a:p>
            <a:pPr lvl="1"/>
            <a:r>
              <a:rPr lang="en-US" sz="2400" dirty="0"/>
              <a:t>AWS Encryption SDK</a:t>
            </a:r>
          </a:p>
          <a:p>
            <a:pPr lvl="1"/>
            <a:r>
              <a:rPr lang="en-US" sz="2400" dirty="0"/>
              <a:t>AWS Database Encryption SDK</a:t>
            </a:r>
          </a:p>
          <a:p>
            <a:pPr lvl="1"/>
            <a:r>
              <a:rPr lang="en-US" sz="2400" dirty="0"/>
              <a:t>AWS’s authentication engine</a:t>
            </a:r>
            <a:br>
              <a:rPr lang="en-US" sz="2400" dirty="0"/>
            </a:br>
            <a:r>
              <a:rPr lang="en-US" sz="2400" dirty="0"/>
              <a:t>Talk at AWS </a:t>
            </a:r>
            <a:r>
              <a:rPr lang="en-US" sz="2400" dirty="0" err="1"/>
              <a:t>re:Inforce</a:t>
            </a:r>
            <a:r>
              <a:rPr lang="en-US" sz="2400" dirty="0"/>
              <a:t> 2024:</a:t>
            </a:r>
            <a:br>
              <a:rPr lang="en-US" sz="2400" dirty="0"/>
            </a:br>
            <a:r>
              <a:rPr lang="en-US" sz="2000" dirty="0">
                <a:hlinkClick r:id="rId2"/>
              </a:rPr>
              <a:t>https://youtu.be/oshxAJGrwMU?si=2HRf2XvNR-8RMIXZ</a:t>
            </a:r>
            <a:endParaRPr lang="en-US" sz="2400" dirty="0"/>
          </a:p>
          <a:p>
            <a:pPr lvl="1"/>
            <a:r>
              <a:rPr lang="en-US" sz="2400" dirty="0"/>
              <a:t>…</a:t>
            </a:r>
          </a:p>
          <a:p>
            <a:r>
              <a:rPr lang="en-US" sz="2800" dirty="0"/>
              <a:t>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0E5878-076A-9C7F-2E94-1511D965F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89" y="4535754"/>
            <a:ext cx="3891191" cy="22124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E512DB2-3EE0-7ED0-5052-E9D9BF2727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98074">
            <a:off x="9908529" y="418604"/>
            <a:ext cx="1894890" cy="2458236"/>
          </a:xfrm>
          <a:prstGeom prst="rect">
            <a:avLst/>
          </a:prstGeom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FC7AD0-649A-5426-A4CF-E0F2486FFF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557" y="1123837"/>
            <a:ext cx="1791908" cy="148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53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46B61-71F2-0654-85D3-4D15D652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comparison with Lean</a:t>
            </a:r>
            <a:r>
              <a:rPr lang="en-US" sz="2800" baseline="30000" dirty="0"/>
              <a:t>*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(actually, Dafny is more similar to Why3, F*,</a:t>
            </a:r>
            <a:br>
              <a:rPr lang="en-US" sz="2000" dirty="0"/>
            </a:br>
            <a:r>
              <a:rPr lang="en-US" sz="2000" dirty="0"/>
              <a:t>SPARK Ada, or Viper)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E3E5C-7FCC-8211-D5AC-FFF978861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778" y="840823"/>
            <a:ext cx="7315200" cy="602242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Program-centered – built-in support for pre- and postconditions and invariants</a:t>
            </a:r>
          </a:p>
          <a:p>
            <a:r>
              <a:rPr lang="en-US" dirty="0"/>
              <a:t>Preconditions are used everywhere</a:t>
            </a:r>
          </a:p>
          <a:p>
            <a:r>
              <a:rPr lang="en-US" dirty="0"/>
              <a:t>Built-in mutable objects (no monads, but</a:t>
            </a:r>
            <a:r>
              <a:rPr lang="en-US" sz="1600" dirty="0">
                <a:solidFill>
                  <a:schemeClr val="tx1"/>
                </a:solidFill>
                <a:latin typeface="Lucida Sans Typewriter" panose="020B0509030504030204" pitchFamily="49" charset="77"/>
                <a:cs typeface="AkayaTelivigala" pitchFamily="2" charset="77"/>
              </a:rPr>
              <a:t> :- </a:t>
            </a:r>
            <a:r>
              <a:rPr lang="en-US" dirty="0"/>
              <a:t>for handling failures)</a:t>
            </a:r>
          </a:p>
          <a:p>
            <a:r>
              <a:rPr lang="en-US" sz="1600" dirty="0" err="1">
                <a:solidFill>
                  <a:srgbClr val="7030A0"/>
                </a:solidFill>
                <a:latin typeface="Lucida Sans Typewriter" panose="020B0509030504030204" pitchFamily="49" charset="77"/>
              </a:rPr>
              <a:t>nat</a:t>
            </a:r>
            <a:r>
              <a:rPr lang="en-US" dirty="0"/>
              <a:t> is a subset of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int</a:t>
            </a:r>
            <a:r>
              <a:rPr lang="en-US" dirty="0"/>
              <a:t>  (not an inductively defined type)</a:t>
            </a:r>
            <a:endParaRPr lang="en-US" sz="1600" dirty="0">
              <a:solidFill>
                <a:srgbClr val="7030A0"/>
              </a:solidFill>
              <a:latin typeface="Lucida Sans Typewriter" panose="020B0509030504030204" pitchFamily="49" charset="77"/>
            </a:endParaRPr>
          </a:p>
          <a:p>
            <a:r>
              <a:rPr lang="en-US" dirty="0"/>
              <a:t>A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predicate</a:t>
            </a:r>
            <a:r>
              <a:rPr lang="en-US" dirty="0"/>
              <a:t> is just a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function</a:t>
            </a:r>
            <a:r>
              <a:rPr lang="en-US" dirty="0"/>
              <a:t> that returns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bool</a:t>
            </a:r>
          </a:p>
          <a:p>
            <a:r>
              <a:rPr lang="en-US" dirty="0"/>
              <a:t>There is no </a:t>
            </a:r>
            <a:r>
              <a:rPr lang="en-US" sz="1600" dirty="0">
                <a:solidFill>
                  <a:schemeClr val="tx1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Prop</a:t>
            </a:r>
            <a:r>
              <a:rPr lang="en-US" dirty="0"/>
              <a:t> and no values of type “proof”</a:t>
            </a:r>
          </a:p>
          <a:p>
            <a:r>
              <a:rPr lang="en-US" dirty="0"/>
              <a:t>Traits (abstract supertypes) are used more often than higher-order functions</a:t>
            </a:r>
          </a:p>
          <a:p>
            <a:r>
              <a:rPr lang="en-US" dirty="0"/>
              <a:t>One, fixed well-founded order for termination checking</a:t>
            </a:r>
          </a:p>
          <a:p>
            <a:r>
              <a:rPr lang="en-US" dirty="0"/>
              <a:t>Order of declarations is immaterial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least</a:t>
            </a:r>
            <a:r>
              <a:rPr lang="en-US" dirty="0"/>
              <a:t>/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greatest</a:t>
            </a:r>
            <a:r>
              <a:rPr lang="en-US" dirty="0"/>
              <a:t>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predicate</a:t>
            </a:r>
            <a:r>
              <a:rPr lang="en-US" dirty="0"/>
              <a:t>s (”inductive/</a:t>
            </a:r>
            <a:r>
              <a:rPr lang="en-US" dirty="0" err="1"/>
              <a:t>condinductive</a:t>
            </a:r>
            <a:r>
              <a:rPr lang="en-US" dirty="0"/>
              <a:t> predicates</a:t>
            </a:r>
            <a:r>
              <a:rPr lang="en-US" dirty="0">
                <a:sym typeface="Wingdings" pitchFamily="2" charset="2"/>
              </a:rPr>
              <a:t>”) are functions, not data</a:t>
            </a:r>
            <a:endParaRPr lang="en-US" dirty="0"/>
          </a:p>
          <a:p>
            <a:r>
              <a:rPr lang="en-US" dirty="0" err="1"/>
              <a:t>Codatatypes</a:t>
            </a:r>
            <a:r>
              <a:rPr lang="en-US" dirty="0"/>
              <a:t>, </a:t>
            </a:r>
            <a:r>
              <a:rPr lang="en-US" dirty="0" err="1"/>
              <a:t>corecursion</a:t>
            </a:r>
            <a:r>
              <a:rPr lang="en-US" dirty="0"/>
              <a:t>, and </a:t>
            </a:r>
            <a:r>
              <a:rPr lang="en-US" dirty="0" err="1"/>
              <a:t>coinduction</a:t>
            </a:r>
            <a:r>
              <a:rPr lang="en-US" dirty="0"/>
              <a:t> are supported</a:t>
            </a:r>
          </a:p>
          <a:p>
            <a:r>
              <a:rPr lang="en-US" dirty="0"/>
              <a:t>Supports induction recursion</a:t>
            </a:r>
          </a:p>
          <a:p>
            <a:r>
              <a:rPr lang="en-US" dirty="0"/>
              <a:t>No tactics</a:t>
            </a:r>
          </a:p>
          <a:p>
            <a:r>
              <a:rPr lang="en-US" dirty="0"/>
              <a:t>IDE: no window for proof state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9EF077-D930-3CE2-9F28-F62272D6BA25}"/>
              </a:ext>
            </a:extLst>
          </p:cNvPr>
          <p:cNvSpPr txBox="1"/>
          <p:nvPr/>
        </p:nvSpPr>
        <p:spPr>
          <a:xfrm>
            <a:off x="483476" y="6463862"/>
            <a:ext cx="10310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*) since this Dafny tutorial at FMCAD was preceded by a tutorial on Lean and many audience members attended both</a:t>
            </a:r>
          </a:p>
        </p:txBody>
      </p:sp>
    </p:spTree>
    <p:extLst>
      <p:ext uri="{BB962C8B-B14F-4D97-AF65-F5344CB8AC3E}">
        <p14:creationId xmlns:p14="http://schemas.microsoft.com/office/powerpoint/2010/main" val="3090030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BB31A-7262-8E79-8075-1C895BBAA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vs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B31F7-BE10-9924-3996-AA044C273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1904926"/>
            <a:ext cx="7315200" cy="110011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Can mutate state</a:t>
            </a:r>
          </a:p>
          <a:p>
            <a:r>
              <a:rPr lang="en-US" dirty="0"/>
              <a:t>Can be nondeterministic</a:t>
            </a:r>
          </a:p>
          <a:p>
            <a:r>
              <a:rPr lang="en-US" dirty="0"/>
              <a:t>Opaque (reasoning uses specification, never the body)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4AC217-A0E3-8C19-8C74-F12CC0DCA07D}"/>
              </a:ext>
            </a:extLst>
          </p:cNvPr>
          <p:cNvSpPr txBox="1"/>
          <p:nvPr/>
        </p:nvSpPr>
        <p:spPr>
          <a:xfrm>
            <a:off x="3869269" y="859677"/>
            <a:ext cx="7315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M(x: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returns (y: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i="1" dirty="0">
                <a:latin typeface="Lucida Sans Typewriter" panose="020B0509030504030204" pitchFamily="49" charset="77"/>
                <a:cs typeface="AkayaTelivigala" pitchFamily="2" charset="77"/>
              </a:rPr>
              <a:t>&lt;statements&gt;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FE2BA6-B900-BF0B-D897-EB01BB5D737B}"/>
              </a:ext>
            </a:extLst>
          </p:cNvPr>
          <p:cNvSpPr txBox="1"/>
          <p:nvPr/>
        </p:nvSpPr>
        <p:spPr>
          <a:xfrm>
            <a:off x="3869267" y="3373628"/>
            <a:ext cx="7315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F(x: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i="1" dirty="0">
                <a:latin typeface="Lucida Sans Typewriter" panose="020B0509030504030204" pitchFamily="49" charset="77"/>
                <a:cs typeface="AkayaTelivigala" pitchFamily="2" charset="77"/>
              </a:rPr>
              <a:t>&lt;expr&gt;</a:t>
            </a:r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ADE081-E5E0-41CD-8E84-5735F92B470C}"/>
              </a:ext>
            </a:extLst>
          </p:cNvPr>
          <p:cNvSpPr txBox="1">
            <a:spLocks/>
          </p:cNvSpPr>
          <p:nvPr/>
        </p:nvSpPr>
        <p:spPr>
          <a:xfrm>
            <a:off x="3869268" y="4296958"/>
            <a:ext cx="7315200" cy="1768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Cannot mutate state</a:t>
            </a:r>
          </a:p>
          <a:p>
            <a:r>
              <a:rPr lang="en-US" dirty="0"/>
              <a:t>Deterministic</a:t>
            </a:r>
          </a:p>
          <a:p>
            <a:r>
              <a:rPr lang="en-US" dirty="0"/>
              <a:t>Transparent (reasoning uses body) – default</a:t>
            </a:r>
            <a:br>
              <a:rPr lang="en-US" dirty="0"/>
            </a:br>
            <a:r>
              <a:rPr lang="en-US" dirty="0"/>
              <a:t>or opaque – by declaration</a:t>
            </a:r>
          </a:p>
        </p:txBody>
      </p:sp>
    </p:spTree>
    <p:extLst>
      <p:ext uri="{BB962C8B-B14F-4D97-AF65-F5344CB8AC3E}">
        <p14:creationId xmlns:p14="http://schemas.microsoft.com/office/powerpoint/2010/main" val="6713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CF37F-3471-C508-8358-8D6BE1B59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 vs expressions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ACDC97-FC67-26CE-A4E1-318087F3D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135273"/>
              </p:ext>
            </p:extLst>
          </p:nvPr>
        </p:nvGraphicFramePr>
        <p:xfrm>
          <a:off x="3868738" y="863598"/>
          <a:ext cx="7784782" cy="5212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29761">
                  <a:extLst>
                    <a:ext uri="{9D8B030D-6E8A-4147-A177-3AD203B41FA5}">
                      <a16:colId xmlns:a16="http://schemas.microsoft.com/office/drawing/2014/main" val="3508394985"/>
                    </a:ext>
                  </a:extLst>
                </a:gridCol>
                <a:gridCol w="4255021">
                  <a:extLst>
                    <a:ext uri="{9D8B030D-6E8A-4147-A177-3AD203B41FA5}">
                      <a16:colId xmlns:a16="http://schemas.microsoft.com/office/drawing/2014/main" val="1723187303"/>
                    </a:ext>
                  </a:extLst>
                </a:gridCol>
              </a:tblGrid>
              <a:tr h="586258">
                <a:tc>
                  <a:txBody>
                    <a:bodyPr/>
                    <a:lstStyle/>
                    <a:p>
                      <a:r>
                        <a:rPr lang="en-US" sz="2000" dirty="0"/>
                        <a:t>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674250"/>
                  </a:ext>
                </a:extLst>
              </a:tr>
              <a:tr h="2312911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if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G {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 &lt;statements&gt;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} </a:t>
                      </a:r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else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{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 &lt;statements&gt;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}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Lucida Sans Typewriter" panose="020B0509030504030204" pitchFamily="49" charset="77"/>
                        <a:ea typeface="+mn-ea"/>
                        <a:cs typeface="AkayaTelivigal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if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G </a:t>
                      </a:r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then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</a:t>
                      </a:r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&lt;expr&gt;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else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</a:t>
                      </a:r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&lt;expr&gt;</a:t>
                      </a:r>
                      <a:endParaRPr lang="en-US" sz="1800" i="1" kern="1200" dirty="0">
                        <a:solidFill>
                          <a:schemeClr val="tx1"/>
                        </a:solidFill>
                        <a:latin typeface="Lucida Sans Typewriter" panose="020B0509030504030204" pitchFamily="49" charset="77"/>
                        <a:ea typeface="+mn-ea"/>
                        <a:cs typeface="AkayaTelivigal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549154"/>
                  </a:ext>
                </a:extLst>
              </a:tr>
              <a:tr h="2312911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match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E</a:t>
                      </a:r>
                    </a:p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case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Nil =&gt;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 &lt;statements&gt;</a:t>
                      </a:r>
                    </a:p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case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Cons(x, tail) =&gt;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 &lt;statements&gt;</a:t>
                      </a:r>
                      <a:endParaRPr lang="en-US" sz="1800" i="1" kern="1200" dirty="0">
                        <a:solidFill>
                          <a:schemeClr val="tx1"/>
                        </a:solidFill>
                        <a:latin typeface="Lucida Sans Typewriter" panose="020B0509030504030204" pitchFamily="49" charset="77"/>
                        <a:ea typeface="+mn-ea"/>
                        <a:cs typeface="AkayaTelivigal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match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E</a:t>
                      </a:r>
                    </a:p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case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Nil =&gt;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 &lt;expr&gt;</a:t>
                      </a:r>
                    </a:p>
                    <a:p>
                      <a:r>
                        <a:rPr lang="en-US" sz="1800" kern="1200" dirty="0">
                          <a:solidFill>
                            <a:srgbClr val="7030A0"/>
                          </a:solidFill>
                          <a:latin typeface="Lucida Sans Typewriter" panose="020B0509030504030204" pitchFamily="49" charset="77"/>
                        </a:rPr>
                        <a:t>case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Cons(x, tail) =&gt;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tx1"/>
                          </a:solidFill>
                          <a:latin typeface="Lucida Sans Typewriter" panose="020B0509030504030204" pitchFamily="49" charset="77"/>
                        </a:rPr>
                        <a:t>  &lt;expr&gt;</a:t>
                      </a:r>
                      <a:endParaRPr lang="en-US" sz="1800" i="1" kern="1200" dirty="0">
                        <a:solidFill>
                          <a:schemeClr val="tx1"/>
                        </a:solidFill>
                        <a:latin typeface="Lucida Sans Typewriter" panose="020B0509030504030204" pitchFamily="49" charset="77"/>
                        <a:ea typeface="+mn-ea"/>
                        <a:cs typeface="AkayaTelivigal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993986"/>
                  </a:ext>
                </a:extLst>
              </a:tr>
            </a:tbl>
          </a:graphicData>
        </a:graphic>
      </p:graphicFrame>
      <p:sp>
        <p:nvSpPr>
          <p:cNvPr id="5" name="Right Brace 4">
            <a:extLst>
              <a:ext uri="{FF2B5EF4-FFF2-40B4-BE49-F238E27FC236}">
                <a16:creationId xmlns:a16="http://schemas.microsoft.com/office/drawing/2014/main" id="{1A7C3732-08F7-5D45-726C-D74C5C8E775E}"/>
              </a:ext>
            </a:extLst>
          </p:cNvPr>
          <p:cNvSpPr/>
          <p:nvPr/>
        </p:nvSpPr>
        <p:spPr>
          <a:xfrm>
            <a:off x="6096000" y="2042160"/>
            <a:ext cx="248919" cy="690880"/>
          </a:xfrm>
          <a:prstGeom prst="rightBrac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7148EB-5CA1-C3DA-EF6F-F0DC9184F2B6}"/>
              </a:ext>
            </a:extLst>
          </p:cNvPr>
          <p:cNvSpPr txBox="1"/>
          <p:nvPr/>
        </p:nvSpPr>
        <p:spPr>
          <a:xfrm>
            <a:off x="6332536" y="2202934"/>
            <a:ext cx="1084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optional</a:t>
            </a:r>
          </a:p>
        </p:txBody>
      </p:sp>
    </p:spTree>
    <p:extLst>
      <p:ext uri="{BB962C8B-B14F-4D97-AF65-F5344CB8AC3E}">
        <p14:creationId xmlns:p14="http://schemas.microsoft.com/office/powerpoint/2010/main" val="2350130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F7CD-300F-CD77-A5E4-AAD4F9EF4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73FE4-9E59-1C19-742B-7F0FE064A6BA}"/>
              </a:ext>
            </a:extLst>
          </p:cNvPr>
          <p:cNvSpPr txBox="1"/>
          <p:nvPr/>
        </p:nvSpPr>
        <p:spPr>
          <a:xfrm>
            <a:off x="3757509" y="1032063"/>
            <a:ext cx="5426248" cy="4031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Double(x: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== 2 * x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r := x + x;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Double'(x: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(r: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r == 2 * x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if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x &lt; 0 {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r := x + x;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6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var</a:t>
            </a:r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y := 3 * x;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  r := y - x;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6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36EFD9FB-66AD-7B25-7349-665EFB3E883C}"/>
              </a:ext>
            </a:extLst>
          </p:cNvPr>
          <p:cNvSpPr/>
          <p:nvPr/>
        </p:nvSpPr>
        <p:spPr>
          <a:xfrm>
            <a:off x="596901" y="173485"/>
            <a:ext cx="2855160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Preliminaries.dfy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49A4D4-F26E-2263-DE60-FADF018FB750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49A4D4-F26E-2263-DE60-FADF018FB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44459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16299</TotalTime>
  <Words>4362</Words>
  <Application>Microsoft Macintosh PowerPoint</Application>
  <PresentationFormat>Widescreen</PresentationFormat>
  <Paragraphs>683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Cambria Math</vt:lpstr>
      <vt:lpstr>Corbel</vt:lpstr>
      <vt:lpstr>Lucida Sans Typewriter</vt:lpstr>
      <vt:lpstr>Rastanty Cortez</vt:lpstr>
      <vt:lpstr>Wingdings</vt:lpstr>
      <vt:lpstr>Wingdings 2</vt:lpstr>
      <vt:lpstr>Frame</vt:lpstr>
      <vt:lpstr>Writing proofs in Dafny</vt:lpstr>
      <vt:lpstr>Goals of tutorial</vt:lpstr>
      <vt:lpstr>Language</vt:lpstr>
      <vt:lpstr>Tools</vt:lpstr>
      <vt:lpstr>Some uses of Dafny</vt:lpstr>
      <vt:lpstr>A comparison with Lean*   (actually, Dafny is more similar to Why3, F*, SPARK Ada, or Viper)</vt:lpstr>
      <vt:lpstr>Methods vs functions</vt:lpstr>
      <vt:lpstr>Statements vs expressions</vt:lpstr>
      <vt:lpstr>Preliminaries</vt:lpstr>
      <vt:lpstr>Preliminaries</vt:lpstr>
      <vt:lpstr>Binary search</vt:lpstr>
      <vt:lpstr>Binary search with bounded integers</vt:lpstr>
      <vt:lpstr>Minimum</vt:lpstr>
      <vt:lpstr>Logic</vt:lpstr>
      <vt:lpstr>Logic</vt:lpstr>
      <vt:lpstr>Logic</vt:lpstr>
      <vt:lpstr>Logic</vt:lpstr>
      <vt:lpstr>Opaque functions</vt:lpstr>
      <vt:lpstr>Coincidence count</vt:lpstr>
      <vt:lpstr>A variation on Fibonacci</vt:lpstr>
      <vt:lpstr>Termination</vt:lpstr>
      <vt:lpstr>Defining termination metrics</vt:lpstr>
      <vt:lpstr>Well-founded ordered for other types</vt:lpstr>
      <vt:lpstr>Commutativity of Mul</vt:lpstr>
      <vt:lpstr>Shorter, but less readable, proof</vt:lpstr>
      <vt:lpstr>Least predicates (predicates defined as a least fixpoint)</vt:lpstr>
      <vt:lpstr>Lemma about a least predicate</vt:lpstr>
      <vt:lpstr>Same lemma, but with automatic induction</vt:lpstr>
      <vt:lpstr>Brief show and tell</vt:lpstr>
      <vt:lpstr>Conclusion</vt:lpstr>
      <vt:lpstr>Additional examples</vt:lpstr>
      <vt:lpstr>Pow</vt:lpstr>
      <vt:lpstr>FastPow</vt:lpstr>
      <vt:lpstr>   Sum</vt:lpstr>
      <vt:lpstr>Optimize</vt:lpstr>
      <vt:lpstr>Optimize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functions by total functions</dc:title>
  <dc:creator>Leino, Rustan</dc:creator>
  <cp:lastModifiedBy>Rustan Leino</cp:lastModifiedBy>
  <cp:revision>92</cp:revision>
  <cp:lastPrinted>2024-08-16T06:07:42Z</cp:lastPrinted>
  <dcterms:created xsi:type="dcterms:W3CDTF">2024-05-08T20:26:49Z</dcterms:created>
  <dcterms:modified xsi:type="dcterms:W3CDTF">2024-10-22T15:29:11Z</dcterms:modified>
</cp:coreProperties>
</file>