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68" r:id="rId4"/>
    <p:sldId id="412" r:id="rId5"/>
    <p:sldId id="416" r:id="rId6"/>
    <p:sldId id="417" r:id="rId7"/>
    <p:sldId id="418" r:id="rId8"/>
    <p:sldId id="419" r:id="rId9"/>
    <p:sldId id="408" r:id="rId10"/>
    <p:sldId id="415" r:id="rId11"/>
    <p:sldId id="420" r:id="rId12"/>
    <p:sldId id="271" r:id="rId13"/>
    <p:sldId id="42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A5A6"/>
    <a:srgbClr val="F4B4A0"/>
    <a:srgbClr val="40BAD2"/>
    <a:srgbClr val="FAA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21"/>
    <p:restoredTop sz="94830"/>
  </p:normalViewPr>
  <p:slideViewPr>
    <p:cSldViewPr snapToGrid="0">
      <p:cViewPr varScale="1">
        <p:scale>
          <a:sx n="121" d="100"/>
          <a:sy n="121" d="100"/>
        </p:scale>
        <p:origin x="11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8/29/25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5FF95-900D-9834-176D-82EFE8BBD1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162525"/>
            <a:ext cx="7315200" cy="3255264"/>
          </a:xfrm>
        </p:spPr>
        <p:txBody>
          <a:bodyPr>
            <a:normAutofit fontScale="90000"/>
          </a:bodyPr>
          <a:lstStyle/>
          <a:p>
            <a:r>
              <a:rPr lang="en-US" dirty="0"/>
              <a:t>B3:</a:t>
            </a:r>
            <a:br>
              <a:rPr lang="en-US" dirty="0"/>
            </a:br>
            <a:r>
              <a:rPr lang="en-US" dirty="0"/>
              <a:t>a next-generation intermediate verification language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8F123-63E8-4935-28E0-DEFEE1D34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855601"/>
            <a:ext cx="7315200" cy="914400"/>
          </a:xfrm>
        </p:spPr>
        <p:txBody>
          <a:bodyPr>
            <a:normAutofit/>
          </a:bodyPr>
          <a:lstStyle/>
          <a:p>
            <a:r>
              <a:rPr lang="en-US" dirty="0"/>
              <a:t>K. Rustan M. Leino</a:t>
            </a:r>
            <a:br>
              <a:rPr lang="en-US" dirty="0"/>
            </a:br>
            <a:br>
              <a:rPr lang="en-US" dirty="0"/>
            </a:br>
            <a:r>
              <a:rPr lang="en-US" sz="1600" dirty="0"/>
              <a:t>Amazon Web Services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9344E3-1C2D-512C-B572-72F4E6D66DDB}"/>
              </a:ext>
            </a:extLst>
          </p:cNvPr>
          <p:cNvSpPr txBox="1"/>
          <p:nvPr/>
        </p:nvSpPr>
        <p:spPr>
          <a:xfrm>
            <a:off x="6474373" y="5401098"/>
            <a:ext cx="25804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PNW PLSE 2025</a:t>
            </a:r>
            <a:br>
              <a:rPr lang="en-US" sz="1100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7 May 2025</a:t>
            </a:r>
            <a:br>
              <a:rPr lang="en-US" sz="1100" dirty="0">
                <a:solidFill>
                  <a:schemeClr val="bg1"/>
                </a:solidFill>
              </a:rPr>
            </a:br>
            <a:r>
              <a:rPr lang="en-US" sz="1100" dirty="0">
                <a:solidFill>
                  <a:schemeClr val="bg1"/>
                </a:solidFill>
              </a:rPr>
              <a:t>Seattle, WA, USA</a:t>
            </a:r>
          </a:p>
        </p:txBody>
      </p:sp>
    </p:spTree>
    <p:extLst>
      <p:ext uri="{BB962C8B-B14F-4D97-AF65-F5344CB8AC3E}">
        <p14:creationId xmlns:p14="http://schemas.microsoft.com/office/powerpoint/2010/main" val="2974625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B38A8-ACE1-9224-4A28-C3781C860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91148-0843-ADFA-71EA-F273E8B16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and 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0DDA4-F6A9-DC94-CBEA-86E6ABB0B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1176420"/>
            <a:ext cx="7315200" cy="5397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100" dirty="0" err="1">
                <a:solidFill>
                  <a:srgbClr val="0070C0"/>
                </a:solidFill>
                <a:latin typeface="Lucida Sans Typewriter" panose="020B0509030504030204" pitchFamily="49" charset="77"/>
              </a:rPr>
              <a:t>val</a:t>
            </a:r>
            <a:r>
              <a:rPr lang="en-US" dirty="0">
                <a:latin typeface="Lucida Sans Typewriter" panose="020B0509030504030204" pitchFamily="49" charset="77"/>
              </a:rPr>
              <a:t> x := 23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check</a:t>
            </a:r>
            <a:r>
              <a:rPr lang="en-US" dirty="0">
                <a:latin typeface="Lucida Sans Typewriter" panose="020B0509030504030204" pitchFamily="49" charset="77"/>
              </a:rPr>
              <a:t> 0 &lt;= x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check</a:t>
            </a:r>
            <a:r>
              <a:rPr lang="en-US" dirty="0">
                <a:latin typeface="Lucida Sans Typewriter" panose="020B0509030504030204" pitchFamily="49" charset="77"/>
              </a:rPr>
              <a:t> x &lt; 100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learn</a:t>
            </a:r>
            <a:r>
              <a:rPr lang="en-US" dirty="0">
                <a:latin typeface="Lucida Sans Typewriter" panose="020B0509030504030204" pitchFamily="49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</a:rPr>
              <a:t>F#CanCall</a:t>
            </a:r>
            <a:r>
              <a:rPr lang="en-US" dirty="0">
                <a:latin typeface="Lucida Sans Typewriter" panose="020B0509030504030204" pitchFamily="49" charset="77"/>
              </a:rPr>
              <a:t>(23)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</a:rPr>
              <a:t> F(23) == 8 {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    </a:t>
            </a:r>
            <a:r>
              <a:rPr lang="en-US" sz="2100" dirty="0" err="1">
                <a:solidFill>
                  <a:srgbClr val="0070C0"/>
                </a:solidFill>
                <a:latin typeface="Lucida Sans Typewriter" panose="020B0509030504030204" pitchFamily="49" charset="77"/>
              </a:rPr>
              <a:t>val</a:t>
            </a:r>
            <a:r>
              <a:rPr lang="en-US" dirty="0">
                <a:latin typeface="Lucida Sans Typewriter" panose="020B0509030504030204" pitchFamily="49" charset="77"/>
              </a:rPr>
              <a:t> y := n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   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check</a:t>
            </a:r>
            <a:r>
              <a:rPr lang="en-US" dirty="0">
                <a:latin typeface="Lucida Sans Typewriter" panose="020B0509030504030204" pitchFamily="49" charset="77"/>
              </a:rPr>
              <a:t> 5 &lt;= y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   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check</a:t>
            </a:r>
            <a:r>
              <a:rPr lang="en-US" dirty="0">
                <a:latin typeface="Lucida Sans Typewriter" panose="020B0509030504030204" pitchFamily="49" charset="77"/>
              </a:rPr>
              <a:t> y &lt; 22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    learn</a:t>
            </a:r>
            <a:r>
              <a:rPr lang="en-US" dirty="0">
                <a:latin typeface="Lucida Sans Typewriter" panose="020B0509030504030204" pitchFamily="49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</a:rPr>
              <a:t>G#CanCall</a:t>
            </a:r>
            <a:r>
              <a:rPr lang="en-US" dirty="0">
                <a:latin typeface="Lucida Sans Typewriter" panose="020B0509030504030204" pitchFamily="49" charset="77"/>
              </a:rPr>
              <a:t>(n)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r := F(23) == 8 &amp;&amp; G(n) &lt; 72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9DEB67A-B896-1E18-2D1A-A7A91C8722D6}"/>
              </a:ext>
            </a:extLst>
          </p:cNvPr>
          <p:cNvSpPr txBox="1">
            <a:spLocks/>
          </p:cNvSpPr>
          <p:nvPr/>
        </p:nvSpPr>
        <p:spPr>
          <a:xfrm>
            <a:off x="3869268" y="-124436"/>
            <a:ext cx="7315200" cy="12983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sz="2400" dirty="0">
                <a:latin typeface="Lucida Sans Typewriter" panose="020B0509030504030204" pitchFamily="49" charset="77"/>
              </a:rPr>
              <a:t>r := F(23) == 8 &amp;&amp; G(n) &lt; 72;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C514507-C3D3-B0D8-1299-A2C10F3E0DB0}"/>
              </a:ext>
            </a:extLst>
          </p:cNvPr>
          <p:cNvCxnSpPr/>
          <p:nvPr/>
        </p:nvCxnSpPr>
        <p:spPr>
          <a:xfrm>
            <a:off x="3608172" y="803182"/>
            <a:ext cx="752526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2D71E2B-1330-0D96-073A-DCBA76979644}"/>
              </a:ext>
            </a:extLst>
          </p:cNvPr>
          <p:cNvSpPr txBox="1"/>
          <p:nvPr/>
        </p:nvSpPr>
        <p:spPr>
          <a:xfrm>
            <a:off x="10368120" y="437751"/>
            <a:ext cx="1581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Dafny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44075B-35F4-27E5-1EA0-08187ECA23E2}"/>
              </a:ext>
            </a:extLst>
          </p:cNvPr>
          <p:cNvSpPr txBox="1"/>
          <p:nvPr/>
        </p:nvSpPr>
        <p:spPr>
          <a:xfrm>
            <a:off x="10368120" y="809615"/>
            <a:ext cx="1581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656D582-3952-AD53-AF1A-12E0D7061F96}"/>
              </a:ext>
            </a:extLst>
          </p:cNvPr>
          <p:cNvSpPr/>
          <p:nvPr/>
        </p:nvSpPr>
        <p:spPr>
          <a:xfrm>
            <a:off x="0" y="-2338"/>
            <a:ext cx="3869268" cy="1346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Font typeface="Wingdings 2" pitchFamily="18" charset="2"/>
              <a:buNone/>
            </a:pPr>
            <a:r>
              <a:rPr lang="en-US" sz="2100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function</a:t>
            </a:r>
            <a:r>
              <a:rPr lang="en-US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 F(x: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int</a:t>
            </a:r>
            <a:r>
              <a:rPr lang="en-US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):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int</a:t>
            </a:r>
            <a:br>
              <a:rPr lang="en-US" dirty="0">
                <a:latin typeface="Lucida Sans Typewriter" panose="020B0509030504030204" pitchFamily="49" charset="77"/>
              </a:rPr>
            </a:br>
            <a:r>
              <a:rPr lang="en-US" dirty="0">
                <a:latin typeface="Lucida Sans Typewriter" panose="020B0509030504030204" pitchFamily="49" charset="77"/>
              </a:rPr>
              <a:t> 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requires</a:t>
            </a:r>
            <a:r>
              <a:rPr lang="en-US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 0 &lt;= x &lt; 100</a:t>
            </a:r>
          </a:p>
          <a:p>
            <a:pPr marL="0" indent="0">
              <a:buFont typeface="Wingdings 2" pitchFamily="18" charset="2"/>
              <a:buNone/>
            </a:pPr>
            <a:r>
              <a:rPr lang="en-US" sz="2100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function</a:t>
            </a:r>
            <a:r>
              <a:rPr lang="en-US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 G(y: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int</a:t>
            </a:r>
            <a:r>
              <a:rPr lang="en-US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):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int</a:t>
            </a:r>
            <a:br>
              <a:rPr lang="en-US" dirty="0">
                <a:latin typeface="Lucida Sans Typewriter" panose="020B0509030504030204" pitchFamily="49" charset="77"/>
              </a:rPr>
            </a:br>
            <a:r>
              <a:rPr lang="en-US" dirty="0">
                <a:latin typeface="Lucida Sans Typewriter" panose="020B0509030504030204" pitchFamily="49" charset="77"/>
              </a:rPr>
              <a:t> 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requires</a:t>
            </a:r>
            <a:r>
              <a:rPr lang="en-US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 5 &lt;= y &lt; 22</a:t>
            </a:r>
          </a:p>
        </p:txBody>
      </p:sp>
    </p:spTree>
    <p:extLst>
      <p:ext uri="{BB962C8B-B14F-4D97-AF65-F5344CB8AC3E}">
        <p14:creationId xmlns:p14="http://schemas.microsoft.com/office/powerpoint/2010/main" val="3575644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7768C-BCF7-3196-E352-148362AF7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AF8A0-BE7E-1A93-4093-0C5C890EB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and 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18C74-B4C0-F96C-D1EA-0F52C1B01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1176420"/>
            <a:ext cx="7315200" cy="5397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100" dirty="0" err="1">
                <a:solidFill>
                  <a:srgbClr val="0070C0"/>
                </a:solidFill>
                <a:latin typeface="Lucida Sans Typewriter" panose="020B0509030504030204" pitchFamily="49" charset="77"/>
              </a:rPr>
              <a:t>val</a:t>
            </a:r>
            <a:r>
              <a:rPr lang="en-US" dirty="0">
                <a:latin typeface="Lucida Sans Typewriter" panose="020B0509030504030204" pitchFamily="49" charset="77"/>
              </a:rPr>
              <a:t> x := 23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check</a:t>
            </a:r>
            <a:r>
              <a:rPr lang="en-US" dirty="0">
                <a:latin typeface="Lucida Sans Typewriter" panose="020B0509030504030204" pitchFamily="49" charset="77"/>
              </a:rPr>
              <a:t> 0 &lt;= x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check</a:t>
            </a:r>
            <a:r>
              <a:rPr lang="en-US" dirty="0">
                <a:latin typeface="Lucida Sans Typewriter" panose="020B0509030504030204" pitchFamily="49" charset="77"/>
              </a:rPr>
              <a:t> x &lt; 100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learn</a:t>
            </a:r>
            <a:r>
              <a:rPr lang="en-US" dirty="0">
                <a:latin typeface="Lucida Sans Typewriter" panose="020B0509030504030204" pitchFamily="49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</a:rPr>
              <a:t>F#CanCall</a:t>
            </a:r>
            <a:r>
              <a:rPr lang="en-US" dirty="0">
                <a:latin typeface="Lucida Sans Typewriter" panose="020B0509030504030204" pitchFamily="49" charset="77"/>
              </a:rPr>
              <a:t>(23)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</a:rPr>
              <a:t> F(23) == 8 {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    </a:t>
            </a:r>
            <a:r>
              <a:rPr lang="en-US" sz="2100" dirty="0" err="1">
                <a:solidFill>
                  <a:srgbClr val="0070C0"/>
                </a:solidFill>
                <a:latin typeface="Lucida Sans Typewriter" panose="020B0509030504030204" pitchFamily="49" charset="77"/>
              </a:rPr>
              <a:t>val</a:t>
            </a:r>
            <a:r>
              <a:rPr lang="en-US" dirty="0">
                <a:latin typeface="Lucida Sans Typewriter" panose="020B0509030504030204" pitchFamily="49" charset="77"/>
              </a:rPr>
              <a:t> y := n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   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check</a:t>
            </a:r>
            <a:r>
              <a:rPr lang="en-US" dirty="0">
                <a:latin typeface="Lucida Sans Typewriter" panose="020B0509030504030204" pitchFamily="49" charset="77"/>
              </a:rPr>
              <a:t> 5 &lt;= y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   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check</a:t>
            </a:r>
            <a:r>
              <a:rPr lang="en-US" dirty="0">
                <a:latin typeface="Lucida Sans Typewriter" panose="020B0509030504030204" pitchFamily="49" charset="77"/>
              </a:rPr>
              <a:t> y &lt; 22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    learn</a:t>
            </a:r>
            <a:r>
              <a:rPr lang="en-US" dirty="0">
                <a:latin typeface="Lucida Sans Typewriter" panose="020B0509030504030204" pitchFamily="49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</a:rPr>
              <a:t>G#CanCall</a:t>
            </a:r>
            <a:r>
              <a:rPr lang="en-US" dirty="0">
                <a:latin typeface="Lucida Sans Typewriter" panose="020B0509030504030204" pitchFamily="49" charset="77"/>
              </a:rPr>
              <a:t>(n)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}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</a:rPr>
              <a:t> F(23) == 8 ==&gt; </a:t>
            </a:r>
            <a:r>
              <a:rPr lang="en-US" dirty="0" err="1">
                <a:latin typeface="Lucida Sans Typewriter" panose="020B0509030504030204" pitchFamily="49" charset="77"/>
              </a:rPr>
              <a:t>G#CanCall</a:t>
            </a:r>
            <a:r>
              <a:rPr lang="en-US" dirty="0">
                <a:latin typeface="Lucida Sans Typewriter" panose="020B0509030504030204" pitchFamily="49" charset="77"/>
              </a:rPr>
              <a:t>(n)    </a:t>
            </a:r>
          </a:p>
          <a:p>
            <a:pPr marL="0" indent="0">
              <a:buNone/>
            </a:pPr>
            <a:endParaRPr lang="en-US" dirty="0">
              <a:latin typeface="Lucida Sans Typewriter" panose="020B0509030504030204" pitchFamily="49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2E808B-2C36-D9B6-D7C2-BE8D7B29A041}"/>
              </a:ext>
            </a:extLst>
          </p:cNvPr>
          <p:cNvSpPr txBox="1"/>
          <p:nvPr/>
        </p:nvSpPr>
        <p:spPr>
          <a:xfrm>
            <a:off x="3869268" y="2614715"/>
            <a:ext cx="3869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</a:rPr>
              <a:t>F#CanCall</a:t>
            </a:r>
            <a:r>
              <a:rPr lang="en-US" dirty="0">
                <a:latin typeface="Lucida Sans Typewriter" panose="020B0509030504030204" pitchFamily="49" charset="77"/>
              </a:rPr>
              <a:t>(23)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28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1A9D4-9E72-8D03-30AD-9AB8B1D94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B3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EE3C-F07B-5AF8-2D7D-7FDBF5E6E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7"/>
            <a:ext cx="7315200" cy="5363697"/>
          </a:xfrm>
        </p:spPr>
        <p:txBody>
          <a:bodyPr anchor="t">
            <a:normAutofit/>
          </a:bodyPr>
          <a:lstStyle/>
          <a:p>
            <a:r>
              <a:rPr lang="en-US" sz="2400" dirty="0"/>
              <a:t>Symbolic execution</a:t>
            </a:r>
          </a:p>
          <a:p>
            <a:r>
              <a:rPr lang="en-US" sz="2400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check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learn</a:t>
            </a:r>
            <a:r>
              <a:rPr lang="en-US" sz="2400" dirty="0"/>
              <a:t> statements</a:t>
            </a:r>
          </a:p>
          <a:p>
            <a:r>
              <a:rPr lang="en-US" sz="2400" dirty="0"/>
              <a:t>Vet, enforce, use (contracts and loop specifications)</a:t>
            </a:r>
          </a:p>
          <a:p>
            <a:r>
              <a:rPr lang="en-US" sz="2400" dirty="0"/>
              <a:t>Precise error handling</a:t>
            </a:r>
          </a:p>
          <a:p>
            <a:r>
              <a:rPr lang="en-US" sz="2400" dirty="0"/>
              <a:t>Dependency management</a:t>
            </a:r>
          </a:p>
          <a:p>
            <a:endParaRPr lang="en-US" sz="2400" dirty="0"/>
          </a:p>
          <a:p>
            <a:r>
              <a:rPr lang="en-US" sz="2400" dirty="0"/>
              <a:t>No polymorphism</a:t>
            </a:r>
          </a:p>
          <a:p>
            <a:r>
              <a:rPr lang="en-US" sz="2400" dirty="0" err="1">
                <a:solidFill>
                  <a:srgbClr val="0070C0"/>
                </a:solidFill>
                <a:latin typeface="Lucida Sans Typewriter" panose="020B0509030504030204" pitchFamily="49" charset="77"/>
              </a:rPr>
              <a:t>inout</a:t>
            </a:r>
            <a:r>
              <a:rPr lang="en-US" sz="2400" dirty="0"/>
              <a:t> parameters instead of global variables</a:t>
            </a:r>
          </a:p>
          <a:p>
            <a:r>
              <a:rPr lang="en-US" sz="2400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where</a:t>
            </a:r>
            <a:r>
              <a:rPr lang="en-US" sz="2400" dirty="0"/>
              <a:t> clauses</a:t>
            </a:r>
          </a:p>
          <a:p>
            <a:r>
              <a:rPr lang="en-US" sz="2400" dirty="0"/>
              <a:t>Lambda lifting</a:t>
            </a:r>
          </a:p>
          <a:p>
            <a:r>
              <a:rPr lang="en-US" sz="2400" dirty="0"/>
              <a:t>Custom attributes</a:t>
            </a:r>
          </a:p>
        </p:txBody>
      </p:sp>
    </p:spTree>
    <p:extLst>
      <p:ext uri="{BB962C8B-B14F-4D97-AF65-F5344CB8AC3E}">
        <p14:creationId xmlns:p14="http://schemas.microsoft.com/office/powerpoint/2010/main" val="3960413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F48E-128B-DAB3-C081-9C4333F71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4E6C3-9020-813E-CD68-669755D87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B3 is a new (in design/development) intermediate verification language aimed at providing a foundation for building the next decade’s program verifiers</a:t>
            </a:r>
          </a:p>
        </p:txBody>
      </p:sp>
    </p:spTree>
    <p:extLst>
      <p:ext uri="{BB962C8B-B14F-4D97-AF65-F5344CB8AC3E}">
        <p14:creationId xmlns:p14="http://schemas.microsoft.com/office/powerpoint/2010/main" val="1793010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951ECAB8-F538-DB3C-AC42-2A3B40D4C33E}"/>
              </a:ext>
            </a:extLst>
          </p:cNvPr>
          <p:cNvSpPr/>
          <p:nvPr/>
        </p:nvSpPr>
        <p:spPr>
          <a:xfrm>
            <a:off x="6787214" y="2382336"/>
            <a:ext cx="2230162" cy="1489021"/>
          </a:xfrm>
          <a:prstGeom prst="round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35540DC6-879C-2481-B99B-1376A7F84E7C}"/>
              </a:ext>
            </a:extLst>
          </p:cNvPr>
          <p:cNvSpPr/>
          <p:nvPr/>
        </p:nvSpPr>
        <p:spPr>
          <a:xfrm>
            <a:off x="3694669" y="495068"/>
            <a:ext cx="8467391" cy="1506575"/>
          </a:xfrm>
          <a:prstGeom prst="roundRect">
            <a:avLst/>
          </a:prstGeom>
          <a:solidFill>
            <a:srgbClr val="FFFFFF">
              <a:alpha val="0"/>
            </a:srgbClr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626D07-93A8-AC06-7E35-EE340A1D2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Verification architecture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57D11D7-9843-ACBB-D7B9-0924E06A9293}"/>
              </a:ext>
            </a:extLst>
          </p:cNvPr>
          <p:cNvSpPr/>
          <p:nvPr/>
        </p:nvSpPr>
        <p:spPr>
          <a:xfrm>
            <a:off x="6927692" y="557561"/>
            <a:ext cx="1970978" cy="1282390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Source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7ED96A0-F800-A063-6D43-4F4516C8D371}"/>
              </a:ext>
            </a:extLst>
          </p:cNvPr>
          <p:cNvSpPr/>
          <p:nvPr/>
        </p:nvSpPr>
        <p:spPr>
          <a:xfrm>
            <a:off x="6927692" y="2481146"/>
            <a:ext cx="1970978" cy="128239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Intermediate Verification Language (IVL)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B62AE7C-D97A-7862-665B-4A87A7CEC222}"/>
              </a:ext>
            </a:extLst>
          </p:cNvPr>
          <p:cNvSpPr/>
          <p:nvPr/>
        </p:nvSpPr>
        <p:spPr>
          <a:xfrm>
            <a:off x="6927692" y="4404732"/>
            <a:ext cx="1970978" cy="128239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Logical formula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5745D1-3E2D-DFC4-3279-ED69FED56A25}"/>
              </a:ext>
            </a:extLst>
          </p:cNvPr>
          <p:cNvSpPr txBox="1"/>
          <p:nvPr/>
        </p:nvSpPr>
        <p:spPr>
          <a:xfrm>
            <a:off x="3850618" y="557561"/>
            <a:ext cx="29474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Programming language</a:t>
            </a:r>
          </a:p>
          <a:p>
            <a:r>
              <a:rPr lang="en-US" dirty="0"/>
              <a:t>Specification language</a:t>
            </a:r>
          </a:p>
          <a:p>
            <a:r>
              <a:rPr lang="en-US" dirty="0"/>
              <a:t>Proof language</a:t>
            </a:r>
          </a:p>
          <a:p>
            <a:r>
              <a:rPr lang="en-US" dirty="0"/>
              <a:t>Programming methodology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6865784-DE62-B2E3-2FA3-2CD261EA2982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7913181" y="1839951"/>
            <a:ext cx="0" cy="641195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F917216-19DD-70BB-D7DB-785A1C317EAE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>
            <a:off x="7913181" y="3763536"/>
            <a:ext cx="0" cy="641196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68FE070-AC62-3B58-092D-8FEA5812CB58}"/>
              </a:ext>
            </a:extLst>
          </p:cNvPr>
          <p:cNvSpPr txBox="1"/>
          <p:nvPr/>
        </p:nvSpPr>
        <p:spPr>
          <a:xfrm>
            <a:off x="8127144" y="1975882"/>
            <a:ext cx="2609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Frontend verifier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21D4276-F9BC-DF56-BD20-044DCA967661}"/>
              </a:ext>
            </a:extLst>
          </p:cNvPr>
          <p:cNvSpPr txBox="1"/>
          <p:nvPr/>
        </p:nvSpPr>
        <p:spPr>
          <a:xfrm>
            <a:off x="8127144" y="3899468"/>
            <a:ext cx="2609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Backend verifier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499F8BF-83AD-C8BD-B9E6-A950F40387EC}"/>
              </a:ext>
            </a:extLst>
          </p:cNvPr>
          <p:cNvCxnSpPr>
            <a:cxnSpLocks/>
            <a:stCxn id="6" idx="2"/>
            <a:endCxn id="31" idx="0"/>
          </p:cNvCxnSpPr>
          <p:nvPr/>
        </p:nvCxnSpPr>
        <p:spPr>
          <a:xfrm flipH="1">
            <a:off x="7906212" y="5687122"/>
            <a:ext cx="6969" cy="450388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78E39434-46D1-27D1-2B3F-86101F174199}"/>
              </a:ext>
            </a:extLst>
          </p:cNvPr>
          <p:cNvSpPr txBox="1"/>
          <p:nvPr/>
        </p:nvSpPr>
        <p:spPr>
          <a:xfrm>
            <a:off x="8127144" y="5725480"/>
            <a:ext cx="3490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Semi-decision procedures</a:t>
            </a:r>
          </a:p>
        </p:txBody>
      </p:sp>
      <p:sp>
        <p:nvSpPr>
          <p:cNvPr id="31" name="Horizontal Scroll 30">
            <a:extLst>
              <a:ext uri="{FF2B5EF4-FFF2-40B4-BE49-F238E27FC236}">
                <a16:creationId xmlns:a16="http://schemas.microsoft.com/office/drawing/2014/main" id="{01C4F3E4-B0E4-6F3F-19D7-B9673CB7299B}"/>
              </a:ext>
            </a:extLst>
          </p:cNvPr>
          <p:cNvSpPr/>
          <p:nvPr/>
        </p:nvSpPr>
        <p:spPr>
          <a:xfrm>
            <a:off x="6512309" y="6067815"/>
            <a:ext cx="2787805" cy="557561"/>
          </a:xfrm>
          <a:prstGeom prst="horizontalScroll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”valid” or “don’t know”</a:t>
            </a:r>
          </a:p>
        </p:txBody>
      </p:sp>
      <p:sp>
        <p:nvSpPr>
          <p:cNvPr id="41" name="Horizontal Scroll 40">
            <a:extLst>
              <a:ext uri="{FF2B5EF4-FFF2-40B4-BE49-F238E27FC236}">
                <a16:creationId xmlns:a16="http://schemas.microsoft.com/office/drawing/2014/main" id="{CFAF9B6D-7F7B-22BC-94EA-D1B4BEE166B9}"/>
              </a:ext>
            </a:extLst>
          </p:cNvPr>
          <p:cNvSpPr/>
          <p:nvPr/>
        </p:nvSpPr>
        <p:spPr>
          <a:xfrm>
            <a:off x="9300114" y="710449"/>
            <a:ext cx="2787805" cy="976612"/>
          </a:xfrm>
          <a:prstGeom prst="horizontalScroll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“possible precondition violation on line 218”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3213F12-36CC-BD37-32C8-F97357814214}"/>
              </a:ext>
            </a:extLst>
          </p:cNvPr>
          <p:cNvCxnSpPr>
            <a:cxnSpLocks/>
            <a:stCxn id="4" idx="3"/>
            <a:endCxn id="41" idx="1"/>
          </p:cNvCxnSpPr>
          <p:nvPr/>
        </p:nvCxnSpPr>
        <p:spPr>
          <a:xfrm flipV="1">
            <a:off x="8898670" y="1198755"/>
            <a:ext cx="401444" cy="1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3" name="Freeform 52">
            <a:extLst>
              <a:ext uri="{FF2B5EF4-FFF2-40B4-BE49-F238E27FC236}">
                <a16:creationId xmlns:a16="http://schemas.microsoft.com/office/drawing/2014/main" id="{878199BA-1D57-CFF8-F80D-F54532647D46}"/>
              </a:ext>
            </a:extLst>
          </p:cNvPr>
          <p:cNvSpPr/>
          <p:nvPr/>
        </p:nvSpPr>
        <p:spPr>
          <a:xfrm>
            <a:off x="9028262" y="1590601"/>
            <a:ext cx="1665754" cy="4555272"/>
          </a:xfrm>
          <a:custGeom>
            <a:avLst/>
            <a:gdLst>
              <a:gd name="connsiteX0" fmla="*/ 66906 w 1271238"/>
              <a:gd name="connsiteY0" fmla="*/ 4739268 h 4739268"/>
              <a:gd name="connsiteX1" fmla="*/ 133814 w 1271238"/>
              <a:gd name="connsiteY1" fmla="*/ 1315844 h 4739268"/>
              <a:gd name="connsiteX2" fmla="*/ 1271238 w 1271238"/>
              <a:gd name="connsiteY2" fmla="*/ 0 h 4739268"/>
              <a:gd name="connsiteX0" fmla="*/ 75774 w 1280106"/>
              <a:gd name="connsiteY0" fmla="*/ 4739268 h 4739268"/>
              <a:gd name="connsiteX1" fmla="*/ 125733 w 1280106"/>
              <a:gd name="connsiteY1" fmla="*/ 1118616 h 4739268"/>
              <a:gd name="connsiteX2" fmla="*/ 1280106 w 1280106"/>
              <a:gd name="connsiteY2" fmla="*/ 0 h 4739268"/>
              <a:gd name="connsiteX0" fmla="*/ 71244 w 1275576"/>
              <a:gd name="connsiteY0" fmla="*/ 4739268 h 4739268"/>
              <a:gd name="connsiteX1" fmla="*/ 129678 w 1275576"/>
              <a:gd name="connsiteY1" fmla="*/ 1002600 h 4739268"/>
              <a:gd name="connsiteX2" fmla="*/ 1275576 w 1275576"/>
              <a:gd name="connsiteY2" fmla="*/ 0 h 4739268"/>
              <a:gd name="connsiteX0" fmla="*/ 141403 w 1345735"/>
              <a:gd name="connsiteY0" fmla="*/ 4739268 h 4739268"/>
              <a:gd name="connsiteX1" fmla="*/ 199837 w 1345735"/>
              <a:gd name="connsiteY1" fmla="*/ 1002600 h 4739268"/>
              <a:gd name="connsiteX2" fmla="*/ 1345735 w 1345735"/>
              <a:gd name="connsiteY2" fmla="*/ 0 h 4739268"/>
              <a:gd name="connsiteX0" fmla="*/ 61638 w 1265970"/>
              <a:gd name="connsiteY0" fmla="*/ 4739268 h 4739268"/>
              <a:gd name="connsiteX1" fmla="*/ 120072 w 1265970"/>
              <a:gd name="connsiteY1" fmla="*/ 1002600 h 4739268"/>
              <a:gd name="connsiteX2" fmla="*/ 1265970 w 1265970"/>
              <a:gd name="connsiteY2" fmla="*/ 0 h 4739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65970" h="4739268">
                <a:moveTo>
                  <a:pt x="61638" y="4739268"/>
                </a:moveTo>
                <a:cubicBezTo>
                  <a:pt x="-5269" y="3422495"/>
                  <a:pt x="-55225" y="1641657"/>
                  <a:pt x="120072" y="1002600"/>
                </a:cubicBezTo>
                <a:cubicBezTo>
                  <a:pt x="295369" y="363543"/>
                  <a:pt x="797619" y="262983"/>
                  <a:pt x="1265970" y="0"/>
                </a:cubicBezTo>
              </a:path>
            </a:pathLst>
          </a:custGeom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2684909-761A-A415-048A-415C7595E115}"/>
              </a:ext>
            </a:extLst>
          </p:cNvPr>
          <p:cNvSpPr txBox="1"/>
          <p:nvPr/>
        </p:nvSpPr>
        <p:spPr>
          <a:xfrm>
            <a:off x="3731740" y="45062"/>
            <a:ext cx="3233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What the user sees</a:t>
            </a:r>
          </a:p>
        </p:txBody>
      </p:sp>
      <p:sp>
        <p:nvSpPr>
          <p:cNvPr id="56" name="Left Brace 55">
            <a:extLst>
              <a:ext uri="{FF2B5EF4-FFF2-40B4-BE49-F238E27FC236}">
                <a16:creationId xmlns:a16="http://schemas.microsoft.com/office/drawing/2014/main" id="{1E46D548-BCE8-0DB2-7F77-805F8A6E4426}"/>
              </a:ext>
            </a:extLst>
          </p:cNvPr>
          <p:cNvSpPr/>
          <p:nvPr/>
        </p:nvSpPr>
        <p:spPr>
          <a:xfrm>
            <a:off x="5770605" y="2345214"/>
            <a:ext cx="617838" cy="4105013"/>
          </a:xfrm>
          <a:prstGeom prst="leftBrac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5FB1F45-1AFB-0B11-24C3-7EDD6D42732B}"/>
              </a:ext>
            </a:extLst>
          </p:cNvPr>
          <p:cNvSpPr/>
          <p:nvPr/>
        </p:nvSpPr>
        <p:spPr>
          <a:xfrm>
            <a:off x="5728092" y="5103341"/>
            <a:ext cx="717045" cy="152203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5F0D6D6-DB4F-3F33-491A-3E4E84831099}"/>
              </a:ext>
            </a:extLst>
          </p:cNvPr>
          <p:cNvCxnSpPr>
            <a:cxnSpLocks/>
          </p:cNvCxnSpPr>
          <p:nvPr/>
        </p:nvCxnSpPr>
        <p:spPr>
          <a:xfrm>
            <a:off x="6080435" y="5112307"/>
            <a:ext cx="0" cy="1108821"/>
          </a:xfrm>
          <a:prstGeom prst="line">
            <a:avLst/>
          </a:prstGeom>
          <a:ln w="38100">
            <a:solidFill>
              <a:srgbClr val="7030A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F363945-12AD-10B3-4E8F-72B0FE8C749E}"/>
              </a:ext>
            </a:extLst>
          </p:cNvPr>
          <p:cNvSpPr txBox="1"/>
          <p:nvPr/>
        </p:nvSpPr>
        <p:spPr>
          <a:xfrm>
            <a:off x="4100260" y="4146685"/>
            <a:ext cx="162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Automatic</a:t>
            </a: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CB004C15-4875-C81A-60DD-37504C03E647}"/>
              </a:ext>
            </a:extLst>
          </p:cNvPr>
          <p:cNvSpPr/>
          <p:nvPr/>
        </p:nvSpPr>
        <p:spPr>
          <a:xfrm>
            <a:off x="3850618" y="2588967"/>
            <a:ext cx="2947482" cy="1174569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Focus in this talk</a:t>
            </a:r>
          </a:p>
        </p:txBody>
      </p:sp>
    </p:spTree>
    <p:extLst>
      <p:ext uri="{BB962C8B-B14F-4D97-AF65-F5344CB8AC3E}">
        <p14:creationId xmlns:p14="http://schemas.microsoft.com/office/powerpoint/2010/main" val="47783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4" grpId="0" animBg="1"/>
      <p:bldP spid="5" grpId="0" animBg="1"/>
      <p:bldP spid="6" grpId="0" animBg="1"/>
      <p:bldP spid="7" grpId="0"/>
      <p:bldP spid="21" grpId="0"/>
      <p:bldP spid="22" grpId="0"/>
      <p:bldP spid="26" grpId="0"/>
      <p:bldP spid="31" grpId="0" animBg="1"/>
      <p:bldP spid="53" grpId="0" animBg="1"/>
      <p:bldP spid="55" grpId="0"/>
      <p:bldP spid="56" grpId="0" animBg="1"/>
      <p:bldP spid="3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19078-7495-8D1D-2CDE-192F3BF70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FDD39-DB94-E03E-9D95-A0C430062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IVLs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E4C80-7817-7F36-4FB8-665806FE7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1383564"/>
            <a:ext cx="7919078" cy="4601184"/>
          </a:xfrm>
        </p:spPr>
        <p:txBody>
          <a:bodyPr anchor="ctr">
            <a:normAutofit/>
          </a:bodyPr>
          <a:lstStyle/>
          <a:p>
            <a:r>
              <a:rPr lang="en-US" sz="3600" dirty="0"/>
              <a:t>Boogie 2</a:t>
            </a:r>
          </a:p>
          <a:p>
            <a:pPr lvl="1"/>
            <a:r>
              <a:rPr lang="en-US" sz="3200" dirty="0"/>
              <a:t>imperative</a:t>
            </a:r>
          </a:p>
          <a:p>
            <a:r>
              <a:rPr lang="en-US" sz="3600" dirty="0"/>
              <a:t>Why3</a:t>
            </a:r>
          </a:p>
          <a:p>
            <a:pPr lvl="1"/>
            <a:r>
              <a:rPr lang="en-US" sz="3200" dirty="0"/>
              <a:t>functional</a:t>
            </a:r>
          </a:p>
          <a:p>
            <a:r>
              <a:rPr lang="en-US" sz="3600" dirty="0"/>
              <a:t>Viper</a:t>
            </a:r>
          </a:p>
          <a:p>
            <a:pPr lvl="1"/>
            <a:r>
              <a:rPr lang="en-US" sz="3200" dirty="0"/>
              <a:t>permissions</a:t>
            </a:r>
          </a:p>
          <a:p>
            <a:r>
              <a:rPr lang="en-US" sz="3400" dirty="0"/>
              <a:t>…</a:t>
            </a:r>
          </a:p>
          <a:p>
            <a:endParaRPr lang="en-US" sz="36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3809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7530-B1DC-0626-3203-EDEBFF217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 design motto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5FD53-4CC2-8F49-97F4-01983FC15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A language helps users think by encouraging certain kinds of thinking</a:t>
            </a:r>
          </a:p>
        </p:txBody>
      </p:sp>
    </p:spTree>
    <p:extLst>
      <p:ext uri="{BB962C8B-B14F-4D97-AF65-F5344CB8AC3E}">
        <p14:creationId xmlns:p14="http://schemas.microsoft.com/office/powerpoint/2010/main" val="402120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8F8BC-CC25-5626-6FBB-F5518024D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 from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FB1FF-9F1B-FCA2-9930-D9F9E08EA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6809619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Verification does better with smaller contexts</a:t>
            </a:r>
          </a:p>
        </p:txBody>
      </p:sp>
    </p:spTree>
    <p:extLst>
      <p:ext uri="{BB962C8B-B14F-4D97-AF65-F5344CB8AC3E}">
        <p14:creationId xmlns:p14="http://schemas.microsoft.com/office/powerpoint/2010/main" val="2641243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4CD13FA-D966-1793-B0FA-05D70B76F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Discharging proof obligations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13AF267-0176-0560-B475-DD5F1D5E5BA9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3771741" y="2504972"/>
            <a:ext cx="3475038" cy="2935287"/>
          </a:xfr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819D8B4B-193E-65DE-C70D-8071506B7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120" y="2509402"/>
            <a:ext cx="3364964" cy="284107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209EB96-BB52-CA4E-1E00-A6E8E2A9195A}"/>
              </a:ext>
            </a:extLst>
          </p:cNvPr>
          <p:cNvSpPr txBox="1"/>
          <p:nvPr/>
        </p:nvSpPr>
        <p:spPr>
          <a:xfrm>
            <a:off x="3880022" y="1123837"/>
            <a:ext cx="3595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Verification-condition generation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2013DA-5B1D-7B31-2346-EA27B41A3174}"/>
              </a:ext>
            </a:extLst>
          </p:cNvPr>
          <p:cNvSpPr txBox="1"/>
          <p:nvPr/>
        </p:nvSpPr>
        <p:spPr>
          <a:xfrm>
            <a:off x="7818120" y="1138188"/>
            <a:ext cx="3595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Symbolic execution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15BC60-0C29-2C2D-8031-8AE4DEFF1600}"/>
              </a:ext>
            </a:extLst>
          </p:cNvPr>
          <p:cNvSpPr txBox="1"/>
          <p:nvPr/>
        </p:nvSpPr>
        <p:spPr>
          <a:xfrm>
            <a:off x="5843828" y="4801690"/>
            <a:ext cx="14828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𝝓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D39B3EBD-459C-75B6-E167-32E102CAC964}"/>
              </a:ext>
            </a:extLst>
          </p:cNvPr>
          <p:cNvSpPr/>
          <p:nvPr/>
        </p:nvSpPr>
        <p:spPr>
          <a:xfrm>
            <a:off x="3558746" y="2173284"/>
            <a:ext cx="3348681" cy="3390294"/>
          </a:xfrm>
          <a:custGeom>
            <a:avLst/>
            <a:gdLst>
              <a:gd name="connsiteX0" fmla="*/ 1248032 w 3348681"/>
              <a:gd name="connsiteY0" fmla="*/ 2818846 h 3390294"/>
              <a:gd name="connsiteX1" fmla="*/ 1717589 w 3348681"/>
              <a:gd name="connsiteY1" fmla="*/ 2818846 h 3390294"/>
              <a:gd name="connsiteX2" fmla="*/ 1779373 w 3348681"/>
              <a:gd name="connsiteY2" fmla="*/ 2806489 h 3390294"/>
              <a:gd name="connsiteX3" fmla="*/ 1878227 w 3348681"/>
              <a:gd name="connsiteY3" fmla="*/ 2781775 h 3390294"/>
              <a:gd name="connsiteX4" fmla="*/ 1940011 w 3348681"/>
              <a:gd name="connsiteY4" fmla="*/ 2769419 h 3390294"/>
              <a:gd name="connsiteX5" fmla="*/ 2063578 w 3348681"/>
              <a:gd name="connsiteY5" fmla="*/ 2732348 h 3390294"/>
              <a:gd name="connsiteX6" fmla="*/ 2187146 w 3348681"/>
              <a:gd name="connsiteY6" fmla="*/ 2695278 h 3390294"/>
              <a:gd name="connsiteX7" fmla="*/ 2224216 w 3348681"/>
              <a:gd name="connsiteY7" fmla="*/ 2682921 h 3390294"/>
              <a:gd name="connsiteX8" fmla="*/ 2261286 w 3348681"/>
              <a:gd name="connsiteY8" fmla="*/ 2670565 h 3390294"/>
              <a:gd name="connsiteX9" fmla="*/ 2298357 w 3348681"/>
              <a:gd name="connsiteY9" fmla="*/ 2645851 h 3390294"/>
              <a:gd name="connsiteX10" fmla="*/ 2335427 w 3348681"/>
              <a:gd name="connsiteY10" fmla="*/ 2633494 h 3390294"/>
              <a:gd name="connsiteX11" fmla="*/ 2384854 w 3348681"/>
              <a:gd name="connsiteY11" fmla="*/ 2608781 h 3390294"/>
              <a:gd name="connsiteX12" fmla="*/ 2421924 w 3348681"/>
              <a:gd name="connsiteY12" fmla="*/ 2596424 h 3390294"/>
              <a:gd name="connsiteX13" fmla="*/ 2471351 w 3348681"/>
              <a:gd name="connsiteY13" fmla="*/ 2571711 h 3390294"/>
              <a:gd name="connsiteX14" fmla="*/ 2508422 w 3348681"/>
              <a:gd name="connsiteY14" fmla="*/ 2546997 h 3390294"/>
              <a:gd name="connsiteX15" fmla="*/ 2557849 w 3348681"/>
              <a:gd name="connsiteY15" fmla="*/ 2534640 h 3390294"/>
              <a:gd name="connsiteX16" fmla="*/ 2607276 w 3348681"/>
              <a:gd name="connsiteY16" fmla="*/ 2497570 h 3390294"/>
              <a:gd name="connsiteX17" fmla="*/ 2644346 w 3348681"/>
              <a:gd name="connsiteY17" fmla="*/ 2485213 h 3390294"/>
              <a:gd name="connsiteX18" fmla="*/ 2681416 w 3348681"/>
              <a:gd name="connsiteY18" fmla="*/ 2460500 h 3390294"/>
              <a:gd name="connsiteX19" fmla="*/ 2730843 w 3348681"/>
              <a:gd name="connsiteY19" fmla="*/ 2435786 h 3390294"/>
              <a:gd name="connsiteX20" fmla="*/ 2879124 w 3348681"/>
              <a:gd name="connsiteY20" fmla="*/ 2324575 h 3390294"/>
              <a:gd name="connsiteX21" fmla="*/ 2928551 w 3348681"/>
              <a:gd name="connsiteY21" fmla="*/ 2287505 h 3390294"/>
              <a:gd name="connsiteX22" fmla="*/ 2965622 w 3348681"/>
              <a:gd name="connsiteY22" fmla="*/ 2250435 h 3390294"/>
              <a:gd name="connsiteX23" fmla="*/ 3039762 w 3348681"/>
              <a:gd name="connsiteY23" fmla="*/ 2188651 h 3390294"/>
              <a:gd name="connsiteX24" fmla="*/ 3101546 w 3348681"/>
              <a:gd name="connsiteY24" fmla="*/ 2102154 h 3390294"/>
              <a:gd name="connsiteX25" fmla="*/ 3150973 w 3348681"/>
              <a:gd name="connsiteY25" fmla="*/ 2052727 h 3390294"/>
              <a:gd name="connsiteX26" fmla="*/ 3200400 w 3348681"/>
              <a:gd name="connsiteY26" fmla="*/ 1978586 h 3390294"/>
              <a:gd name="connsiteX27" fmla="*/ 3237470 w 3348681"/>
              <a:gd name="connsiteY27" fmla="*/ 1941516 h 3390294"/>
              <a:gd name="connsiteX28" fmla="*/ 3262184 w 3348681"/>
              <a:gd name="connsiteY28" fmla="*/ 1892089 h 3390294"/>
              <a:gd name="connsiteX29" fmla="*/ 3311611 w 3348681"/>
              <a:gd name="connsiteY29" fmla="*/ 1817948 h 3390294"/>
              <a:gd name="connsiteX30" fmla="*/ 3323968 w 3348681"/>
              <a:gd name="connsiteY30" fmla="*/ 1780878 h 3390294"/>
              <a:gd name="connsiteX31" fmla="*/ 3348681 w 3348681"/>
              <a:gd name="connsiteY31" fmla="*/ 1669667 h 3390294"/>
              <a:gd name="connsiteX32" fmla="*/ 3336324 w 3348681"/>
              <a:gd name="connsiteY32" fmla="*/ 1249538 h 3390294"/>
              <a:gd name="connsiteX33" fmla="*/ 3311611 w 3348681"/>
              <a:gd name="connsiteY33" fmla="*/ 1175397 h 3390294"/>
              <a:gd name="connsiteX34" fmla="*/ 3286897 w 3348681"/>
              <a:gd name="connsiteY34" fmla="*/ 1101257 h 3390294"/>
              <a:gd name="connsiteX35" fmla="*/ 3274540 w 3348681"/>
              <a:gd name="connsiteY35" fmla="*/ 1064186 h 3390294"/>
              <a:gd name="connsiteX36" fmla="*/ 3249827 w 3348681"/>
              <a:gd name="connsiteY36" fmla="*/ 1027116 h 3390294"/>
              <a:gd name="connsiteX37" fmla="*/ 3225113 w 3348681"/>
              <a:gd name="connsiteY37" fmla="*/ 928262 h 3390294"/>
              <a:gd name="connsiteX38" fmla="*/ 3188043 w 3348681"/>
              <a:gd name="connsiteY38" fmla="*/ 854121 h 3390294"/>
              <a:gd name="connsiteX39" fmla="*/ 3163330 w 3348681"/>
              <a:gd name="connsiteY39" fmla="*/ 817051 h 3390294"/>
              <a:gd name="connsiteX40" fmla="*/ 3150973 w 3348681"/>
              <a:gd name="connsiteY40" fmla="*/ 779981 h 3390294"/>
              <a:gd name="connsiteX41" fmla="*/ 3113903 w 3348681"/>
              <a:gd name="connsiteY41" fmla="*/ 730554 h 3390294"/>
              <a:gd name="connsiteX42" fmla="*/ 3039762 w 3348681"/>
              <a:gd name="connsiteY42" fmla="*/ 619343 h 3390294"/>
              <a:gd name="connsiteX43" fmla="*/ 2977978 w 3348681"/>
              <a:gd name="connsiteY43" fmla="*/ 557559 h 3390294"/>
              <a:gd name="connsiteX44" fmla="*/ 2792627 w 3348681"/>
              <a:gd name="connsiteY44" fmla="*/ 347494 h 3390294"/>
              <a:gd name="connsiteX45" fmla="*/ 2743200 w 3348681"/>
              <a:gd name="connsiteY45" fmla="*/ 298067 h 3390294"/>
              <a:gd name="connsiteX46" fmla="*/ 2693773 w 3348681"/>
              <a:gd name="connsiteY46" fmla="*/ 248640 h 3390294"/>
              <a:gd name="connsiteX47" fmla="*/ 2582562 w 3348681"/>
              <a:gd name="connsiteY47" fmla="*/ 162143 h 3390294"/>
              <a:gd name="connsiteX48" fmla="*/ 2483708 w 3348681"/>
              <a:gd name="connsiteY48" fmla="*/ 112716 h 3390294"/>
              <a:gd name="connsiteX49" fmla="*/ 2434281 w 3348681"/>
              <a:gd name="connsiteY49" fmla="*/ 75646 h 3390294"/>
              <a:gd name="connsiteX50" fmla="*/ 2397211 w 3348681"/>
              <a:gd name="connsiteY50" fmla="*/ 63289 h 3390294"/>
              <a:gd name="connsiteX51" fmla="*/ 2298357 w 3348681"/>
              <a:gd name="connsiteY51" fmla="*/ 26219 h 3390294"/>
              <a:gd name="connsiteX52" fmla="*/ 2113005 w 3348681"/>
              <a:gd name="connsiteY52" fmla="*/ 1505 h 3390294"/>
              <a:gd name="connsiteX53" fmla="*/ 1285103 w 3348681"/>
              <a:gd name="connsiteY53" fmla="*/ 26219 h 3390294"/>
              <a:gd name="connsiteX54" fmla="*/ 1198605 w 3348681"/>
              <a:gd name="connsiteY54" fmla="*/ 50932 h 3390294"/>
              <a:gd name="connsiteX55" fmla="*/ 1124465 w 3348681"/>
              <a:gd name="connsiteY55" fmla="*/ 63289 h 3390294"/>
              <a:gd name="connsiteX56" fmla="*/ 1025611 w 3348681"/>
              <a:gd name="connsiteY56" fmla="*/ 100359 h 3390294"/>
              <a:gd name="connsiteX57" fmla="*/ 976184 w 3348681"/>
              <a:gd name="connsiteY57" fmla="*/ 112716 h 3390294"/>
              <a:gd name="connsiteX58" fmla="*/ 864973 w 3348681"/>
              <a:gd name="connsiteY58" fmla="*/ 149786 h 3390294"/>
              <a:gd name="connsiteX59" fmla="*/ 827903 w 3348681"/>
              <a:gd name="connsiteY59" fmla="*/ 174500 h 3390294"/>
              <a:gd name="connsiteX60" fmla="*/ 741405 w 3348681"/>
              <a:gd name="connsiteY60" fmla="*/ 199213 h 3390294"/>
              <a:gd name="connsiteX61" fmla="*/ 630195 w 3348681"/>
              <a:gd name="connsiteY61" fmla="*/ 248640 h 3390294"/>
              <a:gd name="connsiteX62" fmla="*/ 593124 w 3348681"/>
              <a:gd name="connsiteY62" fmla="*/ 273354 h 3390294"/>
              <a:gd name="connsiteX63" fmla="*/ 518984 w 3348681"/>
              <a:gd name="connsiteY63" fmla="*/ 347494 h 3390294"/>
              <a:gd name="connsiteX64" fmla="*/ 420130 w 3348681"/>
              <a:gd name="connsiteY64" fmla="*/ 421635 h 3390294"/>
              <a:gd name="connsiteX65" fmla="*/ 370703 w 3348681"/>
              <a:gd name="connsiteY65" fmla="*/ 471062 h 3390294"/>
              <a:gd name="connsiteX66" fmla="*/ 333632 w 3348681"/>
              <a:gd name="connsiteY66" fmla="*/ 495775 h 3390294"/>
              <a:gd name="connsiteX67" fmla="*/ 259492 w 3348681"/>
              <a:gd name="connsiteY67" fmla="*/ 582273 h 3390294"/>
              <a:gd name="connsiteX68" fmla="*/ 222422 w 3348681"/>
              <a:gd name="connsiteY68" fmla="*/ 606986 h 3390294"/>
              <a:gd name="connsiteX69" fmla="*/ 148281 w 3348681"/>
              <a:gd name="connsiteY69" fmla="*/ 730554 h 3390294"/>
              <a:gd name="connsiteX70" fmla="*/ 86497 w 3348681"/>
              <a:gd name="connsiteY70" fmla="*/ 903548 h 3390294"/>
              <a:gd name="connsiteX71" fmla="*/ 74140 w 3348681"/>
              <a:gd name="connsiteY71" fmla="*/ 965332 h 3390294"/>
              <a:gd name="connsiteX72" fmla="*/ 61784 w 3348681"/>
              <a:gd name="connsiteY72" fmla="*/ 1002402 h 3390294"/>
              <a:gd name="connsiteX73" fmla="*/ 49427 w 3348681"/>
              <a:gd name="connsiteY73" fmla="*/ 1064186 h 3390294"/>
              <a:gd name="connsiteX74" fmla="*/ 24713 w 3348681"/>
              <a:gd name="connsiteY74" fmla="*/ 1163040 h 3390294"/>
              <a:gd name="connsiteX75" fmla="*/ 0 w 3348681"/>
              <a:gd name="connsiteY75" fmla="*/ 1410175 h 3390294"/>
              <a:gd name="connsiteX76" fmla="*/ 12357 w 3348681"/>
              <a:gd name="connsiteY76" fmla="*/ 1731451 h 3390294"/>
              <a:gd name="connsiteX77" fmla="*/ 24713 w 3348681"/>
              <a:gd name="connsiteY77" fmla="*/ 1793235 h 3390294"/>
              <a:gd name="connsiteX78" fmla="*/ 37070 w 3348681"/>
              <a:gd name="connsiteY78" fmla="*/ 1879732 h 3390294"/>
              <a:gd name="connsiteX79" fmla="*/ 61784 w 3348681"/>
              <a:gd name="connsiteY79" fmla="*/ 1953873 h 3390294"/>
              <a:gd name="connsiteX80" fmla="*/ 74140 w 3348681"/>
              <a:gd name="connsiteY80" fmla="*/ 1990943 h 3390294"/>
              <a:gd name="connsiteX81" fmla="*/ 86497 w 3348681"/>
              <a:gd name="connsiteY81" fmla="*/ 2028013 h 3390294"/>
              <a:gd name="connsiteX82" fmla="*/ 111211 w 3348681"/>
              <a:gd name="connsiteY82" fmla="*/ 2139224 h 3390294"/>
              <a:gd name="connsiteX83" fmla="*/ 160638 w 3348681"/>
              <a:gd name="connsiteY83" fmla="*/ 2225721 h 3390294"/>
              <a:gd name="connsiteX84" fmla="*/ 172995 w 3348681"/>
              <a:gd name="connsiteY84" fmla="*/ 2275148 h 3390294"/>
              <a:gd name="connsiteX85" fmla="*/ 222422 w 3348681"/>
              <a:gd name="connsiteY85" fmla="*/ 2349289 h 3390294"/>
              <a:gd name="connsiteX86" fmla="*/ 284205 w 3348681"/>
              <a:gd name="connsiteY86" fmla="*/ 2423430 h 3390294"/>
              <a:gd name="connsiteX87" fmla="*/ 321276 w 3348681"/>
              <a:gd name="connsiteY87" fmla="*/ 2448143 h 3390294"/>
              <a:gd name="connsiteX88" fmla="*/ 345989 w 3348681"/>
              <a:gd name="connsiteY88" fmla="*/ 2485213 h 3390294"/>
              <a:gd name="connsiteX89" fmla="*/ 420130 w 3348681"/>
              <a:gd name="connsiteY89" fmla="*/ 2534640 h 3390294"/>
              <a:gd name="connsiteX90" fmla="*/ 444843 w 3348681"/>
              <a:gd name="connsiteY90" fmla="*/ 2571711 h 3390294"/>
              <a:gd name="connsiteX91" fmla="*/ 518984 w 3348681"/>
              <a:gd name="connsiteY91" fmla="*/ 2633494 h 3390294"/>
              <a:gd name="connsiteX92" fmla="*/ 580768 w 3348681"/>
              <a:gd name="connsiteY92" fmla="*/ 2707635 h 3390294"/>
              <a:gd name="connsiteX93" fmla="*/ 617838 w 3348681"/>
              <a:gd name="connsiteY93" fmla="*/ 2732348 h 3390294"/>
              <a:gd name="connsiteX94" fmla="*/ 654908 w 3348681"/>
              <a:gd name="connsiteY94" fmla="*/ 2769419 h 3390294"/>
              <a:gd name="connsiteX95" fmla="*/ 729049 w 3348681"/>
              <a:gd name="connsiteY95" fmla="*/ 2818846 h 3390294"/>
              <a:gd name="connsiteX96" fmla="*/ 766119 w 3348681"/>
              <a:gd name="connsiteY96" fmla="*/ 2843559 h 3390294"/>
              <a:gd name="connsiteX97" fmla="*/ 803189 w 3348681"/>
              <a:gd name="connsiteY97" fmla="*/ 2868273 h 3390294"/>
              <a:gd name="connsiteX98" fmla="*/ 840259 w 3348681"/>
              <a:gd name="connsiteY98" fmla="*/ 2880630 h 3390294"/>
              <a:gd name="connsiteX99" fmla="*/ 1112108 w 3348681"/>
              <a:gd name="connsiteY99" fmla="*/ 2868273 h 3390294"/>
              <a:gd name="connsiteX100" fmla="*/ 1161535 w 3348681"/>
              <a:gd name="connsiteY100" fmla="*/ 2855916 h 3390294"/>
              <a:gd name="connsiteX101" fmla="*/ 1285103 w 3348681"/>
              <a:gd name="connsiteY101" fmla="*/ 2831202 h 3390294"/>
              <a:gd name="connsiteX102" fmla="*/ 1334530 w 3348681"/>
              <a:gd name="connsiteY102" fmla="*/ 2843559 h 3390294"/>
              <a:gd name="connsiteX103" fmla="*/ 1297459 w 3348681"/>
              <a:gd name="connsiteY103" fmla="*/ 2954770 h 3390294"/>
              <a:gd name="connsiteX104" fmla="*/ 1285103 w 3348681"/>
              <a:gd name="connsiteY104" fmla="*/ 2991840 h 3390294"/>
              <a:gd name="connsiteX105" fmla="*/ 1297459 w 3348681"/>
              <a:gd name="connsiteY105" fmla="*/ 3127765 h 3390294"/>
              <a:gd name="connsiteX106" fmla="*/ 1359243 w 3348681"/>
              <a:gd name="connsiteY106" fmla="*/ 3201905 h 3390294"/>
              <a:gd name="connsiteX107" fmla="*/ 1433384 w 3348681"/>
              <a:gd name="connsiteY107" fmla="*/ 3226619 h 3390294"/>
              <a:gd name="connsiteX108" fmla="*/ 1507524 w 3348681"/>
              <a:gd name="connsiteY108" fmla="*/ 3251332 h 3390294"/>
              <a:gd name="connsiteX109" fmla="*/ 1544595 w 3348681"/>
              <a:gd name="connsiteY109" fmla="*/ 3263689 h 3390294"/>
              <a:gd name="connsiteX110" fmla="*/ 1618735 w 3348681"/>
              <a:gd name="connsiteY110" fmla="*/ 3276046 h 3390294"/>
              <a:gd name="connsiteX111" fmla="*/ 1915297 w 3348681"/>
              <a:gd name="connsiteY111" fmla="*/ 3263689 h 3390294"/>
              <a:gd name="connsiteX112" fmla="*/ 1977081 w 3348681"/>
              <a:gd name="connsiteY112" fmla="*/ 3251332 h 3390294"/>
              <a:gd name="connsiteX113" fmla="*/ 2088292 w 3348681"/>
              <a:gd name="connsiteY113" fmla="*/ 3226619 h 3390294"/>
              <a:gd name="connsiteX114" fmla="*/ 2187146 w 3348681"/>
              <a:gd name="connsiteY114" fmla="*/ 3201905 h 3390294"/>
              <a:gd name="connsiteX115" fmla="*/ 2236573 w 3348681"/>
              <a:gd name="connsiteY115" fmla="*/ 3189548 h 3390294"/>
              <a:gd name="connsiteX116" fmla="*/ 2310713 w 3348681"/>
              <a:gd name="connsiteY116" fmla="*/ 3164835 h 3390294"/>
              <a:gd name="connsiteX117" fmla="*/ 2347784 w 3348681"/>
              <a:gd name="connsiteY117" fmla="*/ 3152478 h 3390294"/>
              <a:gd name="connsiteX118" fmla="*/ 2248930 w 3348681"/>
              <a:gd name="connsiteY118" fmla="*/ 3140121 h 3390294"/>
              <a:gd name="connsiteX119" fmla="*/ 2174789 w 3348681"/>
              <a:gd name="connsiteY119" fmla="*/ 3115408 h 3390294"/>
              <a:gd name="connsiteX120" fmla="*/ 2211859 w 3348681"/>
              <a:gd name="connsiteY120" fmla="*/ 3103051 h 3390294"/>
              <a:gd name="connsiteX121" fmla="*/ 2261286 w 3348681"/>
              <a:gd name="connsiteY121" fmla="*/ 3152478 h 3390294"/>
              <a:gd name="connsiteX122" fmla="*/ 2298357 w 3348681"/>
              <a:gd name="connsiteY122" fmla="*/ 3177192 h 3390294"/>
              <a:gd name="connsiteX123" fmla="*/ 2323070 w 3348681"/>
              <a:gd name="connsiteY123" fmla="*/ 3214262 h 3390294"/>
              <a:gd name="connsiteX124" fmla="*/ 2261286 w 3348681"/>
              <a:gd name="connsiteY124" fmla="*/ 3276046 h 3390294"/>
              <a:gd name="connsiteX125" fmla="*/ 2211859 w 3348681"/>
              <a:gd name="connsiteY125" fmla="*/ 3350186 h 3390294"/>
              <a:gd name="connsiteX126" fmla="*/ 2187146 w 3348681"/>
              <a:gd name="connsiteY126" fmla="*/ 3387257 h 3390294"/>
              <a:gd name="connsiteX127" fmla="*/ 2261286 w 3348681"/>
              <a:gd name="connsiteY127" fmla="*/ 3238975 h 3390294"/>
              <a:gd name="connsiteX128" fmla="*/ 2286000 w 3348681"/>
              <a:gd name="connsiteY128" fmla="*/ 3201905 h 339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</a:cxnLst>
            <a:rect l="l" t="t" r="r" b="b"/>
            <a:pathLst>
              <a:path w="3348681" h="3390294">
                <a:moveTo>
                  <a:pt x="1248032" y="2818846"/>
                </a:moveTo>
                <a:cubicBezTo>
                  <a:pt x="1449964" y="2847691"/>
                  <a:pt x="1353821" y="2839055"/>
                  <a:pt x="1717589" y="2818846"/>
                </a:cubicBezTo>
                <a:cubicBezTo>
                  <a:pt x="1738559" y="2817681"/>
                  <a:pt x="1758908" y="2811212"/>
                  <a:pt x="1779373" y="2806489"/>
                </a:cubicBezTo>
                <a:cubicBezTo>
                  <a:pt x="1812469" y="2798851"/>
                  <a:pt x="1844921" y="2788436"/>
                  <a:pt x="1878227" y="2781775"/>
                </a:cubicBezTo>
                <a:cubicBezTo>
                  <a:pt x="1898822" y="2777656"/>
                  <a:pt x="1919509" y="2773975"/>
                  <a:pt x="1940011" y="2769419"/>
                </a:cubicBezTo>
                <a:cubicBezTo>
                  <a:pt x="2116583" y="2730182"/>
                  <a:pt x="1817062" y="2793973"/>
                  <a:pt x="2063578" y="2732348"/>
                </a:cubicBezTo>
                <a:cubicBezTo>
                  <a:pt x="2138277" y="2713674"/>
                  <a:pt x="2096895" y="2725362"/>
                  <a:pt x="2187146" y="2695278"/>
                </a:cubicBezTo>
                <a:lnTo>
                  <a:pt x="2224216" y="2682921"/>
                </a:lnTo>
                <a:lnTo>
                  <a:pt x="2261286" y="2670565"/>
                </a:lnTo>
                <a:cubicBezTo>
                  <a:pt x="2273643" y="2662327"/>
                  <a:pt x="2285074" y="2652493"/>
                  <a:pt x="2298357" y="2645851"/>
                </a:cubicBezTo>
                <a:cubicBezTo>
                  <a:pt x="2310007" y="2640026"/>
                  <a:pt x="2323455" y="2638625"/>
                  <a:pt x="2335427" y="2633494"/>
                </a:cubicBezTo>
                <a:cubicBezTo>
                  <a:pt x="2352358" y="2626238"/>
                  <a:pt x="2367923" y="2616037"/>
                  <a:pt x="2384854" y="2608781"/>
                </a:cubicBezTo>
                <a:cubicBezTo>
                  <a:pt x="2396826" y="2603650"/>
                  <a:pt x="2409952" y="2601555"/>
                  <a:pt x="2421924" y="2596424"/>
                </a:cubicBezTo>
                <a:cubicBezTo>
                  <a:pt x="2438855" y="2589168"/>
                  <a:pt x="2455358" y="2580850"/>
                  <a:pt x="2471351" y="2571711"/>
                </a:cubicBezTo>
                <a:cubicBezTo>
                  <a:pt x="2484246" y="2564343"/>
                  <a:pt x="2494772" y="2552847"/>
                  <a:pt x="2508422" y="2546997"/>
                </a:cubicBezTo>
                <a:cubicBezTo>
                  <a:pt x="2524032" y="2540307"/>
                  <a:pt x="2541373" y="2538759"/>
                  <a:pt x="2557849" y="2534640"/>
                </a:cubicBezTo>
                <a:cubicBezTo>
                  <a:pt x="2574325" y="2522283"/>
                  <a:pt x="2589395" y="2507788"/>
                  <a:pt x="2607276" y="2497570"/>
                </a:cubicBezTo>
                <a:cubicBezTo>
                  <a:pt x="2618585" y="2491108"/>
                  <a:pt x="2632696" y="2491038"/>
                  <a:pt x="2644346" y="2485213"/>
                </a:cubicBezTo>
                <a:cubicBezTo>
                  <a:pt x="2657629" y="2478572"/>
                  <a:pt x="2668522" y="2467868"/>
                  <a:pt x="2681416" y="2460500"/>
                </a:cubicBezTo>
                <a:cubicBezTo>
                  <a:pt x="2697409" y="2451361"/>
                  <a:pt x="2715516" y="2446004"/>
                  <a:pt x="2730843" y="2435786"/>
                </a:cubicBezTo>
                <a:cubicBezTo>
                  <a:pt x="2730877" y="2435763"/>
                  <a:pt x="2854394" y="2343122"/>
                  <a:pt x="2879124" y="2324575"/>
                </a:cubicBezTo>
                <a:cubicBezTo>
                  <a:pt x="2895600" y="2312218"/>
                  <a:pt x="2913988" y="2302067"/>
                  <a:pt x="2928551" y="2287505"/>
                </a:cubicBezTo>
                <a:cubicBezTo>
                  <a:pt x="2940908" y="2275148"/>
                  <a:pt x="2952197" y="2261622"/>
                  <a:pt x="2965622" y="2250435"/>
                </a:cubicBezTo>
                <a:cubicBezTo>
                  <a:pt x="3018638" y="2206255"/>
                  <a:pt x="2990536" y="2247721"/>
                  <a:pt x="3039762" y="2188651"/>
                </a:cubicBezTo>
                <a:cubicBezTo>
                  <a:pt x="3155102" y="2050244"/>
                  <a:pt x="2945732" y="2280228"/>
                  <a:pt x="3101546" y="2102154"/>
                </a:cubicBezTo>
                <a:cubicBezTo>
                  <a:pt x="3116889" y="2084619"/>
                  <a:pt x="3136418" y="2070921"/>
                  <a:pt x="3150973" y="2052727"/>
                </a:cubicBezTo>
                <a:cubicBezTo>
                  <a:pt x="3169528" y="2029534"/>
                  <a:pt x="3179397" y="1999589"/>
                  <a:pt x="3200400" y="1978586"/>
                </a:cubicBezTo>
                <a:cubicBezTo>
                  <a:pt x="3212757" y="1966229"/>
                  <a:pt x="3227313" y="1955736"/>
                  <a:pt x="3237470" y="1941516"/>
                </a:cubicBezTo>
                <a:cubicBezTo>
                  <a:pt x="3248177" y="1926527"/>
                  <a:pt x="3252707" y="1907884"/>
                  <a:pt x="3262184" y="1892089"/>
                </a:cubicBezTo>
                <a:cubicBezTo>
                  <a:pt x="3277466" y="1866620"/>
                  <a:pt x="3302218" y="1846126"/>
                  <a:pt x="3311611" y="1817948"/>
                </a:cubicBezTo>
                <a:cubicBezTo>
                  <a:pt x="3315730" y="1805591"/>
                  <a:pt x="3320390" y="1793402"/>
                  <a:pt x="3323968" y="1780878"/>
                </a:cubicBezTo>
                <a:cubicBezTo>
                  <a:pt x="3335598" y="1740171"/>
                  <a:pt x="3340190" y="1712121"/>
                  <a:pt x="3348681" y="1669667"/>
                </a:cubicBezTo>
                <a:cubicBezTo>
                  <a:pt x="3344562" y="1529624"/>
                  <a:pt x="3346802" y="1389249"/>
                  <a:pt x="3336324" y="1249538"/>
                </a:cubicBezTo>
                <a:cubicBezTo>
                  <a:pt x="3334376" y="1223561"/>
                  <a:pt x="3319849" y="1200111"/>
                  <a:pt x="3311611" y="1175397"/>
                </a:cubicBezTo>
                <a:lnTo>
                  <a:pt x="3286897" y="1101257"/>
                </a:lnTo>
                <a:cubicBezTo>
                  <a:pt x="3282778" y="1088900"/>
                  <a:pt x="3281765" y="1075024"/>
                  <a:pt x="3274540" y="1064186"/>
                </a:cubicBezTo>
                <a:lnTo>
                  <a:pt x="3249827" y="1027116"/>
                </a:lnTo>
                <a:cubicBezTo>
                  <a:pt x="3241589" y="994165"/>
                  <a:pt x="3243953" y="956523"/>
                  <a:pt x="3225113" y="928262"/>
                </a:cubicBezTo>
                <a:cubicBezTo>
                  <a:pt x="3154290" y="822026"/>
                  <a:pt x="3239201" y="956439"/>
                  <a:pt x="3188043" y="854121"/>
                </a:cubicBezTo>
                <a:cubicBezTo>
                  <a:pt x="3181402" y="840838"/>
                  <a:pt x="3169971" y="830334"/>
                  <a:pt x="3163330" y="817051"/>
                </a:cubicBezTo>
                <a:cubicBezTo>
                  <a:pt x="3157505" y="805401"/>
                  <a:pt x="3157435" y="791290"/>
                  <a:pt x="3150973" y="779981"/>
                </a:cubicBezTo>
                <a:cubicBezTo>
                  <a:pt x="3140755" y="762100"/>
                  <a:pt x="3125327" y="747690"/>
                  <a:pt x="3113903" y="730554"/>
                </a:cubicBezTo>
                <a:cubicBezTo>
                  <a:pt x="3078408" y="677312"/>
                  <a:pt x="3080805" y="665516"/>
                  <a:pt x="3039762" y="619343"/>
                </a:cubicBezTo>
                <a:cubicBezTo>
                  <a:pt x="3020412" y="597574"/>
                  <a:pt x="2996932" y="579673"/>
                  <a:pt x="2977978" y="557559"/>
                </a:cubicBezTo>
                <a:cubicBezTo>
                  <a:pt x="2780652" y="327344"/>
                  <a:pt x="3006273" y="561140"/>
                  <a:pt x="2792627" y="347494"/>
                </a:cubicBezTo>
                <a:lnTo>
                  <a:pt x="2743200" y="298067"/>
                </a:lnTo>
                <a:cubicBezTo>
                  <a:pt x="2726724" y="281591"/>
                  <a:pt x="2712165" y="262945"/>
                  <a:pt x="2693773" y="248640"/>
                </a:cubicBezTo>
                <a:cubicBezTo>
                  <a:pt x="2656703" y="219808"/>
                  <a:pt x="2624567" y="183145"/>
                  <a:pt x="2582562" y="162143"/>
                </a:cubicBezTo>
                <a:cubicBezTo>
                  <a:pt x="2549611" y="145667"/>
                  <a:pt x="2513181" y="134820"/>
                  <a:pt x="2483708" y="112716"/>
                </a:cubicBezTo>
                <a:cubicBezTo>
                  <a:pt x="2467232" y="100359"/>
                  <a:pt x="2452162" y="85864"/>
                  <a:pt x="2434281" y="75646"/>
                </a:cubicBezTo>
                <a:cubicBezTo>
                  <a:pt x="2422972" y="69184"/>
                  <a:pt x="2409407" y="67863"/>
                  <a:pt x="2397211" y="63289"/>
                </a:cubicBezTo>
                <a:cubicBezTo>
                  <a:pt x="2374520" y="54780"/>
                  <a:pt x="2326413" y="33233"/>
                  <a:pt x="2298357" y="26219"/>
                </a:cubicBezTo>
                <a:cubicBezTo>
                  <a:pt x="2230103" y="9156"/>
                  <a:pt x="2190221" y="9227"/>
                  <a:pt x="2113005" y="1505"/>
                </a:cubicBezTo>
                <a:cubicBezTo>
                  <a:pt x="2057719" y="2458"/>
                  <a:pt x="1524715" y="-10644"/>
                  <a:pt x="1285103" y="26219"/>
                </a:cubicBezTo>
                <a:cubicBezTo>
                  <a:pt x="1197635" y="39675"/>
                  <a:pt x="1271272" y="34783"/>
                  <a:pt x="1198605" y="50932"/>
                </a:cubicBezTo>
                <a:cubicBezTo>
                  <a:pt x="1174147" y="56367"/>
                  <a:pt x="1148923" y="57854"/>
                  <a:pt x="1124465" y="63289"/>
                </a:cubicBezTo>
                <a:cubicBezTo>
                  <a:pt x="1098442" y="69072"/>
                  <a:pt x="1044841" y="93949"/>
                  <a:pt x="1025611" y="100359"/>
                </a:cubicBezTo>
                <a:cubicBezTo>
                  <a:pt x="1009500" y="105729"/>
                  <a:pt x="992416" y="107722"/>
                  <a:pt x="976184" y="112716"/>
                </a:cubicBezTo>
                <a:cubicBezTo>
                  <a:pt x="938836" y="124208"/>
                  <a:pt x="864973" y="149786"/>
                  <a:pt x="864973" y="149786"/>
                </a:cubicBezTo>
                <a:cubicBezTo>
                  <a:pt x="852616" y="158024"/>
                  <a:pt x="841553" y="168650"/>
                  <a:pt x="827903" y="174500"/>
                </a:cubicBezTo>
                <a:cubicBezTo>
                  <a:pt x="772499" y="198245"/>
                  <a:pt x="789480" y="175175"/>
                  <a:pt x="741405" y="199213"/>
                </a:cubicBezTo>
                <a:cubicBezTo>
                  <a:pt x="634517" y="252657"/>
                  <a:pt x="724519" y="225060"/>
                  <a:pt x="630195" y="248640"/>
                </a:cubicBezTo>
                <a:cubicBezTo>
                  <a:pt x="617838" y="256878"/>
                  <a:pt x="604224" y="263487"/>
                  <a:pt x="593124" y="273354"/>
                </a:cubicBezTo>
                <a:cubicBezTo>
                  <a:pt x="567002" y="296573"/>
                  <a:pt x="546944" y="326524"/>
                  <a:pt x="518984" y="347494"/>
                </a:cubicBezTo>
                <a:cubicBezTo>
                  <a:pt x="486033" y="372208"/>
                  <a:pt x="449255" y="392510"/>
                  <a:pt x="420130" y="421635"/>
                </a:cubicBezTo>
                <a:cubicBezTo>
                  <a:pt x="403654" y="438111"/>
                  <a:pt x="388394" y="455899"/>
                  <a:pt x="370703" y="471062"/>
                </a:cubicBezTo>
                <a:cubicBezTo>
                  <a:pt x="359427" y="480727"/>
                  <a:pt x="345041" y="486268"/>
                  <a:pt x="333632" y="495775"/>
                </a:cubicBezTo>
                <a:cubicBezTo>
                  <a:pt x="252935" y="563022"/>
                  <a:pt x="341300" y="500465"/>
                  <a:pt x="259492" y="582273"/>
                </a:cubicBezTo>
                <a:cubicBezTo>
                  <a:pt x="248991" y="592774"/>
                  <a:pt x="234779" y="598748"/>
                  <a:pt x="222422" y="606986"/>
                </a:cubicBezTo>
                <a:cubicBezTo>
                  <a:pt x="183204" y="665813"/>
                  <a:pt x="173610" y="673563"/>
                  <a:pt x="148281" y="730554"/>
                </a:cubicBezTo>
                <a:cubicBezTo>
                  <a:pt x="130824" y="769833"/>
                  <a:pt x="92236" y="874854"/>
                  <a:pt x="86497" y="903548"/>
                </a:cubicBezTo>
                <a:cubicBezTo>
                  <a:pt x="82378" y="924143"/>
                  <a:pt x="79234" y="944957"/>
                  <a:pt x="74140" y="965332"/>
                </a:cubicBezTo>
                <a:cubicBezTo>
                  <a:pt x="70981" y="977968"/>
                  <a:pt x="64943" y="989766"/>
                  <a:pt x="61784" y="1002402"/>
                </a:cubicBezTo>
                <a:cubicBezTo>
                  <a:pt x="56690" y="1022777"/>
                  <a:pt x="54150" y="1043721"/>
                  <a:pt x="49427" y="1064186"/>
                </a:cubicBezTo>
                <a:cubicBezTo>
                  <a:pt x="41789" y="1097282"/>
                  <a:pt x="24713" y="1163040"/>
                  <a:pt x="24713" y="1163040"/>
                </a:cubicBezTo>
                <a:cubicBezTo>
                  <a:pt x="16325" y="1230146"/>
                  <a:pt x="0" y="1349727"/>
                  <a:pt x="0" y="1410175"/>
                </a:cubicBezTo>
                <a:cubicBezTo>
                  <a:pt x="0" y="1517346"/>
                  <a:pt x="5457" y="1624502"/>
                  <a:pt x="12357" y="1731451"/>
                </a:cubicBezTo>
                <a:cubicBezTo>
                  <a:pt x="13709" y="1752410"/>
                  <a:pt x="21260" y="1772518"/>
                  <a:pt x="24713" y="1793235"/>
                </a:cubicBezTo>
                <a:cubicBezTo>
                  <a:pt x="29501" y="1821964"/>
                  <a:pt x="30521" y="1851353"/>
                  <a:pt x="37070" y="1879732"/>
                </a:cubicBezTo>
                <a:cubicBezTo>
                  <a:pt x="42928" y="1905115"/>
                  <a:pt x="53546" y="1929159"/>
                  <a:pt x="61784" y="1953873"/>
                </a:cubicBezTo>
                <a:lnTo>
                  <a:pt x="74140" y="1990943"/>
                </a:lnTo>
                <a:cubicBezTo>
                  <a:pt x="78259" y="2003300"/>
                  <a:pt x="83943" y="2015241"/>
                  <a:pt x="86497" y="2028013"/>
                </a:cubicBezTo>
                <a:cubicBezTo>
                  <a:pt x="89853" y="2044791"/>
                  <a:pt x="103732" y="2119279"/>
                  <a:pt x="111211" y="2139224"/>
                </a:cubicBezTo>
                <a:cubicBezTo>
                  <a:pt x="124650" y="2175062"/>
                  <a:pt x="140150" y="2194990"/>
                  <a:pt x="160638" y="2225721"/>
                </a:cubicBezTo>
                <a:cubicBezTo>
                  <a:pt x="164757" y="2242197"/>
                  <a:pt x="165400" y="2259958"/>
                  <a:pt x="172995" y="2275148"/>
                </a:cubicBezTo>
                <a:cubicBezTo>
                  <a:pt x="186278" y="2301714"/>
                  <a:pt x="205946" y="2324575"/>
                  <a:pt x="222422" y="2349289"/>
                </a:cubicBezTo>
                <a:cubicBezTo>
                  <a:pt x="246721" y="2385737"/>
                  <a:pt x="248528" y="2393699"/>
                  <a:pt x="284205" y="2423430"/>
                </a:cubicBezTo>
                <a:cubicBezTo>
                  <a:pt x="295614" y="2432937"/>
                  <a:pt x="308919" y="2439905"/>
                  <a:pt x="321276" y="2448143"/>
                </a:cubicBezTo>
                <a:cubicBezTo>
                  <a:pt x="329514" y="2460500"/>
                  <a:pt x="334813" y="2475434"/>
                  <a:pt x="345989" y="2485213"/>
                </a:cubicBezTo>
                <a:cubicBezTo>
                  <a:pt x="368342" y="2504772"/>
                  <a:pt x="420130" y="2534640"/>
                  <a:pt x="420130" y="2534640"/>
                </a:cubicBezTo>
                <a:cubicBezTo>
                  <a:pt x="428368" y="2546997"/>
                  <a:pt x="435336" y="2560302"/>
                  <a:pt x="444843" y="2571711"/>
                </a:cubicBezTo>
                <a:cubicBezTo>
                  <a:pt x="474575" y="2607390"/>
                  <a:pt x="482534" y="2609195"/>
                  <a:pt x="518984" y="2633494"/>
                </a:cubicBezTo>
                <a:cubicBezTo>
                  <a:pt x="543285" y="2669947"/>
                  <a:pt x="545087" y="2677901"/>
                  <a:pt x="580768" y="2707635"/>
                </a:cubicBezTo>
                <a:cubicBezTo>
                  <a:pt x="592177" y="2717142"/>
                  <a:pt x="606429" y="2722841"/>
                  <a:pt x="617838" y="2732348"/>
                </a:cubicBezTo>
                <a:cubicBezTo>
                  <a:pt x="631263" y="2743535"/>
                  <a:pt x="641114" y="2758690"/>
                  <a:pt x="654908" y="2769419"/>
                </a:cubicBezTo>
                <a:cubicBezTo>
                  <a:pt x="678353" y="2787654"/>
                  <a:pt x="704335" y="2802370"/>
                  <a:pt x="729049" y="2818846"/>
                </a:cubicBezTo>
                <a:lnTo>
                  <a:pt x="766119" y="2843559"/>
                </a:lnTo>
                <a:cubicBezTo>
                  <a:pt x="778476" y="2851797"/>
                  <a:pt x="789100" y="2863577"/>
                  <a:pt x="803189" y="2868273"/>
                </a:cubicBezTo>
                <a:lnTo>
                  <a:pt x="840259" y="2880630"/>
                </a:lnTo>
                <a:cubicBezTo>
                  <a:pt x="930875" y="2876511"/>
                  <a:pt x="1021665" y="2875230"/>
                  <a:pt x="1112108" y="2868273"/>
                </a:cubicBezTo>
                <a:cubicBezTo>
                  <a:pt x="1129041" y="2866970"/>
                  <a:pt x="1144929" y="2859474"/>
                  <a:pt x="1161535" y="2855916"/>
                </a:cubicBezTo>
                <a:cubicBezTo>
                  <a:pt x="1202608" y="2847115"/>
                  <a:pt x="1285103" y="2831202"/>
                  <a:pt x="1285103" y="2831202"/>
                </a:cubicBezTo>
                <a:cubicBezTo>
                  <a:pt x="1301579" y="2835321"/>
                  <a:pt x="1329865" y="2827230"/>
                  <a:pt x="1334530" y="2843559"/>
                </a:cubicBezTo>
                <a:cubicBezTo>
                  <a:pt x="1334530" y="2843560"/>
                  <a:pt x="1303638" y="2936234"/>
                  <a:pt x="1297459" y="2954770"/>
                </a:cubicBezTo>
                <a:lnTo>
                  <a:pt x="1285103" y="2991840"/>
                </a:lnTo>
                <a:cubicBezTo>
                  <a:pt x="1289222" y="3037148"/>
                  <a:pt x="1287927" y="3083280"/>
                  <a:pt x="1297459" y="3127765"/>
                </a:cubicBezTo>
                <a:cubicBezTo>
                  <a:pt x="1300992" y="3144255"/>
                  <a:pt x="1348001" y="3195659"/>
                  <a:pt x="1359243" y="3201905"/>
                </a:cubicBezTo>
                <a:cubicBezTo>
                  <a:pt x="1382015" y="3214556"/>
                  <a:pt x="1408670" y="3218381"/>
                  <a:pt x="1433384" y="3226619"/>
                </a:cubicBezTo>
                <a:lnTo>
                  <a:pt x="1507524" y="3251332"/>
                </a:lnTo>
                <a:cubicBezTo>
                  <a:pt x="1519881" y="3255451"/>
                  <a:pt x="1531747" y="3261548"/>
                  <a:pt x="1544595" y="3263689"/>
                </a:cubicBezTo>
                <a:lnTo>
                  <a:pt x="1618735" y="3276046"/>
                </a:lnTo>
                <a:cubicBezTo>
                  <a:pt x="1717589" y="3271927"/>
                  <a:pt x="1816592" y="3270496"/>
                  <a:pt x="1915297" y="3263689"/>
                </a:cubicBezTo>
                <a:cubicBezTo>
                  <a:pt x="1936250" y="3262244"/>
                  <a:pt x="1956417" y="3255089"/>
                  <a:pt x="1977081" y="3251332"/>
                </a:cubicBezTo>
                <a:cubicBezTo>
                  <a:pt x="2156570" y="3218697"/>
                  <a:pt x="1979365" y="3256326"/>
                  <a:pt x="2088292" y="3226619"/>
                </a:cubicBezTo>
                <a:cubicBezTo>
                  <a:pt x="2121061" y="3217682"/>
                  <a:pt x="2154195" y="3210143"/>
                  <a:pt x="2187146" y="3201905"/>
                </a:cubicBezTo>
                <a:cubicBezTo>
                  <a:pt x="2203622" y="3197786"/>
                  <a:pt x="2220462" y="3194918"/>
                  <a:pt x="2236573" y="3189548"/>
                </a:cubicBezTo>
                <a:lnTo>
                  <a:pt x="2310713" y="3164835"/>
                </a:lnTo>
                <a:lnTo>
                  <a:pt x="2347784" y="3152478"/>
                </a:lnTo>
                <a:cubicBezTo>
                  <a:pt x="2314833" y="3148359"/>
                  <a:pt x="2281401" y="3147079"/>
                  <a:pt x="2248930" y="3140121"/>
                </a:cubicBezTo>
                <a:cubicBezTo>
                  <a:pt x="2223458" y="3134663"/>
                  <a:pt x="2174789" y="3115408"/>
                  <a:pt x="2174789" y="3115408"/>
                </a:cubicBezTo>
                <a:cubicBezTo>
                  <a:pt x="2187146" y="3111289"/>
                  <a:pt x="2198834" y="3103051"/>
                  <a:pt x="2211859" y="3103051"/>
                </a:cubicBezTo>
                <a:cubicBezTo>
                  <a:pt x="2271173" y="3103051"/>
                  <a:pt x="2234925" y="3119526"/>
                  <a:pt x="2261286" y="3152478"/>
                </a:cubicBezTo>
                <a:cubicBezTo>
                  <a:pt x="2270563" y="3164075"/>
                  <a:pt x="2286000" y="3168954"/>
                  <a:pt x="2298357" y="3177192"/>
                </a:cubicBezTo>
                <a:cubicBezTo>
                  <a:pt x="2306595" y="3189549"/>
                  <a:pt x="2323070" y="3199411"/>
                  <a:pt x="2323070" y="3214262"/>
                </a:cubicBezTo>
                <a:cubicBezTo>
                  <a:pt x="2323070" y="3241722"/>
                  <a:pt x="2277762" y="3265062"/>
                  <a:pt x="2261286" y="3276046"/>
                </a:cubicBezTo>
                <a:lnTo>
                  <a:pt x="2211859" y="3350186"/>
                </a:lnTo>
                <a:cubicBezTo>
                  <a:pt x="2203621" y="3362543"/>
                  <a:pt x="2182450" y="3401346"/>
                  <a:pt x="2187146" y="3387257"/>
                </a:cubicBezTo>
                <a:cubicBezTo>
                  <a:pt x="2221251" y="3284940"/>
                  <a:pt x="2197410" y="3334789"/>
                  <a:pt x="2261286" y="3238975"/>
                </a:cubicBezTo>
                <a:lnTo>
                  <a:pt x="2286000" y="3201905"/>
                </a:lnTo>
              </a:path>
            </a:pathLst>
          </a:custGeom>
          <a:ln w="381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02DF373E-AB31-9CB1-0DB4-B12D90EDFB69}"/>
              </a:ext>
            </a:extLst>
          </p:cNvPr>
          <p:cNvSpPr/>
          <p:nvPr/>
        </p:nvSpPr>
        <p:spPr>
          <a:xfrm>
            <a:off x="8192530" y="2594919"/>
            <a:ext cx="457212" cy="2397211"/>
          </a:xfrm>
          <a:custGeom>
            <a:avLst/>
            <a:gdLst>
              <a:gd name="connsiteX0" fmla="*/ 444843 w 457212"/>
              <a:gd name="connsiteY0" fmla="*/ 0 h 2397211"/>
              <a:gd name="connsiteX1" fmla="*/ 432486 w 457212"/>
              <a:gd name="connsiteY1" fmla="*/ 420130 h 2397211"/>
              <a:gd name="connsiteX2" fmla="*/ 395416 w 457212"/>
              <a:gd name="connsiteY2" fmla="*/ 605481 h 2397211"/>
              <a:gd name="connsiteX3" fmla="*/ 284205 w 457212"/>
              <a:gd name="connsiteY3" fmla="*/ 679622 h 2397211"/>
              <a:gd name="connsiteX4" fmla="*/ 247135 w 457212"/>
              <a:gd name="connsiteY4" fmla="*/ 704335 h 2397211"/>
              <a:gd name="connsiteX5" fmla="*/ 210065 w 457212"/>
              <a:gd name="connsiteY5" fmla="*/ 729049 h 2397211"/>
              <a:gd name="connsiteX6" fmla="*/ 172994 w 457212"/>
              <a:gd name="connsiteY6" fmla="*/ 741405 h 2397211"/>
              <a:gd name="connsiteX7" fmla="*/ 86497 w 457212"/>
              <a:gd name="connsiteY7" fmla="*/ 840259 h 2397211"/>
              <a:gd name="connsiteX8" fmla="*/ 61784 w 457212"/>
              <a:gd name="connsiteY8" fmla="*/ 877330 h 2397211"/>
              <a:gd name="connsiteX9" fmla="*/ 37070 w 457212"/>
              <a:gd name="connsiteY9" fmla="*/ 914400 h 2397211"/>
              <a:gd name="connsiteX10" fmla="*/ 12356 w 457212"/>
              <a:gd name="connsiteY10" fmla="*/ 1000897 h 2397211"/>
              <a:gd name="connsiteX11" fmla="*/ 0 w 457212"/>
              <a:gd name="connsiteY11" fmla="*/ 1075038 h 2397211"/>
              <a:gd name="connsiteX12" fmla="*/ 12356 w 457212"/>
              <a:gd name="connsiteY12" fmla="*/ 1346886 h 2397211"/>
              <a:gd name="connsiteX13" fmla="*/ 37070 w 457212"/>
              <a:gd name="connsiteY13" fmla="*/ 1482811 h 2397211"/>
              <a:gd name="connsiteX14" fmla="*/ 61784 w 457212"/>
              <a:gd name="connsiteY14" fmla="*/ 1519881 h 2397211"/>
              <a:gd name="connsiteX15" fmla="*/ 135924 w 457212"/>
              <a:gd name="connsiteY15" fmla="*/ 1668162 h 2397211"/>
              <a:gd name="connsiteX16" fmla="*/ 160638 w 457212"/>
              <a:gd name="connsiteY16" fmla="*/ 1705232 h 2397211"/>
              <a:gd name="connsiteX17" fmla="*/ 197708 w 457212"/>
              <a:gd name="connsiteY17" fmla="*/ 1779373 h 2397211"/>
              <a:gd name="connsiteX18" fmla="*/ 234778 w 457212"/>
              <a:gd name="connsiteY18" fmla="*/ 1791730 h 2397211"/>
              <a:gd name="connsiteX19" fmla="*/ 284205 w 457212"/>
              <a:gd name="connsiteY19" fmla="*/ 1816443 h 2397211"/>
              <a:gd name="connsiteX20" fmla="*/ 321275 w 457212"/>
              <a:gd name="connsiteY20" fmla="*/ 1828800 h 2397211"/>
              <a:gd name="connsiteX21" fmla="*/ 395416 w 457212"/>
              <a:gd name="connsiteY21" fmla="*/ 1865870 h 2397211"/>
              <a:gd name="connsiteX22" fmla="*/ 420129 w 457212"/>
              <a:gd name="connsiteY22" fmla="*/ 1902940 h 2397211"/>
              <a:gd name="connsiteX23" fmla="*/ 444843 w 457212"/>
              <a:gd name="connsiteY23" fmla="*/ 2051222 h 2397211"/>
              <a:gd name="connsiteX24" fmla="*/ 457200 w 457212"/>
              <a:gd name="connsiteY24" fmla="*/ 2397211 h 2397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57212" h="2397211">
                <a:moveTo>
                  <a:pt x="444843" y="0"/>
                </a:moveTo>
                <a:cubicBezTo>
                  <a:pt x="440724" y="140043"/>
                  <a:pt x="438996" y="280177"/>
                  <a:pt x="432486" y="420130"/>
                </a:cubicBezTo>
                <a:cubicBezTo>
                  <a:pt x="432247" y="425266"/>
                  <a:pt x="421450" y="588125"/>
                  <a:pt x="395416" y="605481"/>
                </a:cubicBezTo>
                <a:lnTo>
                  <a:pt x="284205" y="679622"/>
                </a:lnTo>
                <a:lnTo>
                  <a:pt x="247135" y="704335"/>
                </a:lnTo>
                <a:cubicBezTo>
                  <a:pt x="234778" y="712573"/>
                  <a:pt x="224154" y="724353"/>
                  <a:pt x="210065" y="729049"/>
                </a:cubicBezTo>
                <a:lnTo>
                  <a:pt x="172994" y="741405"/>
                </a:lnTo>
                <a:cubicBezTo>
                  <a:pt x="111212" y="782594"/>
                  <a:pt x="144160" y="753763"/>
                  <a:pt x="86497" y="840259"/>
                </a:cubicBezTo>
                <a:lnTo>
                  <a:pt x="61784" y="877330"/>
                </a:lnTo>
                <a:cubicBezTo>
                  <a:pt x="53546" y="889687"/>
                  <a:pt x="41766" y="900311"/>
                  <a:pt x="37070" y="914400"/>
                </a:cubicBezTo>
                <a:cubicBezTo>
                  <a:pt x="25293" y="949730"/>
                  <a:pt x="20113" y="962110"/>
                  <a:pt x="12356" y="1000897"/>
                </a:cubicBezTo>
                <a:cubicBezTo>
                  <a:pt x="7443" y="1025465"/>
                  <a:pt x="4119" y="1050324"/>
                  <a:pt x="0" y="1075038"/>
                </a:cubicBezTo>
                <a:cubicBezTo>
                  <a:pt x="4119" y="1165654"/>
                  <a:pt x="6322" y="1256377"/>
                  <a:pt x="12356" y="1346886"/>
                </a:cubicBezTo>
                <a:cubicBezTo>
                  <a:pt x="14322" y="1376374"/>
                  <a:pt x="18921" y="1446514"/>
                  <a:pt x="37070" y="1482811"/>
                </a:cubicBezTo>
                <a:cubicBezTo>
                  <a:pt x="43712" y="1496094"/>
                  <a:pt x="53546" y="1507524"/>
                  <a:pt x="61784" y="1519881"/>
                </a:cubicBezTo>
                <a:cubicBezTo>
                  <a:pt x="95889" y="1622199"/>
                  <a:pt x="72047" y="1572348"/>
                  <a:pt x="135924" y="1668162"/>
                </a:cubicBezTo>
                <a:lnTo>
                  <a:pt x="160638" y="1705232"/>
                </a:lnTo>
                <a:cubicBezTo>
                  <a:pt x="168778" y="1729655"/>
                  <a:pt x="175930" y="1761950"/>
                  <a:pt x="197708" y="1779373"/>
                </a:cubicBezTo>
                <a:cubicBezTo>
                  <a:pt x="207879" y="1787510"/>
                  <a:pt x="222806" y="1786599"/>
                  <a:pt x="234778" y="1791730"/>
                </a:cubicBezTo>
                <a:cubicBezTo>
                  <a:pt x="251709" y="1798986"/>
                  <a:pt x="267274" y="1809187"/>
                  <a:pt x="284205" y="1816443"/>
                </a:cubicBezTo>
                <a:cubicBezTo>
                  <a:pt x="296177" y="1821574"/>
                  <a:pt x="309625" y="1822975"/>
                  <a:pt x="321275" y="1828800"/>
                </a:cubicBezTo>
                <a:cubicBezTo>
                  <a:pt x="417091" y="1876707"/>
                  <a:pt x="302240" y="1834810"/>
                  <a:pt x="395416" y="1865870"/>
                </a:cubicBezTo>
                <a:cubicBezTo>
                  <a:pt x="403654" y="1878227"/>
                  <a:pt x="413488" y="1889657"/>
                  <a:pt x="420129" y="1902940"/>
                </a:cubicBezTo>
                <a:cubicBezTo>
                  <a:pt x="440831" y="1944344"/>
                  <a:pt x="440927" y="2015982"/>
                  <a:pt x="444843" y="2051222"/>
                </a:cubicBezTo>
                <a:cubicBezTo>
                  <a:pt x="458095" y="2356002"/>
                  <a:pt x="457200" y="2240602"/>
                  <a:pt x="457200" y="2397211"/>
                </a:cubicBezTo>
              </a:path>
            </a:pathLst>
          </a:custGeom>
          <a:ln w="381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01932666-D958-93BB-0E59-5EE3452201C3}"/>
              </a:ext>
            </a:extLst>
          </p:cNvPr>
          <p:cNvSpPr/>
          <p:nvPr/>
        </p:nvSpPr>
        <p:spPr>
          <a:xfrm>
            <a:off x="8723870" y="2681416"/>
            <a:ext cx="482268" cy="1482843"/>
          </a:xfrm>
          <a:custGeom>
            <a:avLst/>
            <a:gdLst>
              <a:gd name="connsiteX0" fmla="*/ 0 w 482268"/>
              <a:gd name="connsiteY0" fmla="*/ 0 h 1482843"/>
              <a:gd name="connsiteX1" fmla="*/ 12357 w 482268"/>
              <a:gd name="connsiteY1" fmla="*/ 222422 h 1482843"/>
              <a:gd name="connsiteX2" fmla="*/ 61784 w 482268"/>
              <a:gd name="connsiteY2" fmla="*/ 345989 h 1482843"/>
              <a:gd name="connsiteX3" fmla="*/ 111211 w 482268"/>
              <a:gd name="connsiteY3" fmla="*/ 420130 h 1482843"/>
              <a:gd name="connsiteX4" fmla="*/ 148281 w 482268"/>
              <a:gd name="connsiteY4" fmla="*/ 531341 h 1482843"/>
              <a:gd name="connsiteX5" fmla="*/ 160638 w 482268"/>
              <a:gd name="connsiteY5" fmla="*/ 568411 h 1482843"/>
              <a:gd name="connsiteX6" fmla="*/ 172995 w 482268"/>
              <a:gd name="connsiteY6" fmla="*/ 642552 h 1482843"/>
              <a:gd name="connsiteX7" fmla="*/ 185352 w 482268"/>
              <a:gd name="connsiteY7" fmla="*/ 679622 h 1482843"/>
              <a:gd name="connsiteX8" fmla="*/ 259492 w 482268"/>
              <a:gd name="connsiteY8" fmla="*/ 729049 h 1482843"/>
              <a:gd name="connsiteX9" fmla="*/ 333633 w 482268"/>
              <a:gd name="connsiteY9" fmla="*/ 753762 h 1482843"/>
              <a:gd name="connsiteX10" fmla="*/ 370703 w 482268"/>
              <a:gd name="connsiteY10" fmla="*/ 778476 h 1482843"/>
              <a:gd name="connsiteX11" fmla="*/ 444844 w 482268"/>
              <a:gd name="connsiteY11" fmla="*/ 803189 h 1482843"/>
              <a:gd name="connsiteX12" fmla="*/ 481914 w 482268"/>
              <a:gd name="connsiteY12" fmla="*/ 827903 h 1482843"/>
              <a:gd name="connsiteX13" fmla="*/ 457200 w 482268"/>
              <a:gd name="connsiteY13" fmla="*/ 902043 h 1482843"/>
              <a:gd name="connsiteX14" fmla="*/ 395416 w 482268"/>
              <a:gd name="connsiteY14" fmla="*/ 1013254 h 1482843"/>
              <a:gd name="connsiteX15" fmla="*/ 358346 w 482268"/>
              <a:gd name="connsiteY15" fmla="*/ 1050325 h 1482843"/>
              <a:gd name="connsiteX16" fmla="*/ 296562 w 482268"/>
              <a:gd name="connsiteY16" fmla="*/ 1099752 h 1482843"/>
              <a:gd name="connsiteX17" fmla="*/ 222422 w 482268"/>
              <a:gd name="connsiteY17" fmla="*/ 1173892 h 1482843"/>
              <a:gd name="connsiteX18" fmla="*/ 160638 w 482268"/>
              <a:gd name="connsiteY18" fmla="*/ 1248033 h 1482843"/>
              <a:gd name="connsiteX19" fmla="*/ 148281 w 482268"/>
              <a:gd name="connsiteY19" fmla="*/ 1285103 h 1482843"/>
              <a:gd name="connsiteX20" fmla="*/ 98854 w 482268"/>
              <a:gd name="connsiteY20" fmla="*/ 1359243 h 1482843"/>
              <a:gd name="connsiteX21" fmla="*/ 111211 w 482268"/>
              <a:gd name="connsiteY21" fmla="*/ 1408670 h 1482843"/>
              <a:gd name="connsiteX22" fmla="*/ 148281 w 482268"/>
              <a:gd name="connsiteY22" fmla="*/ 1482811 h 1482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82268" h="1482843">
                <a:moveTo>
                  <a:pt x="0" y="0"/>
                </a:moveTo>
                <a:cubicBezTo>
                  <a:pt x="4119" y="74141"/>
                  <a:pt x="3147" y="148740"/>
                  <a:pt x="12357" y="222422"/>
                </a:cubicBezTo>
                <a:cubicBezTo>
                  <a:pt x="16079" y="252199"/>
                  <a:pt x="44384" y="316988"/>
                  <a:pt x="61784" y="345989"/>
                </a:cubicBezTo>
                <a:cubicBezTo>
                  <a:pt x="77065" y="371458"/>
                  <a:pt x="101818" y="391952"/>
                  <a:pt x="111211" y="420130"/>
                </a:cubicBezTo>
                <a:lnTo>
                  <a:pt x="148281" y="531341"/>
                </a:lnTo>
                <a:lnTo>
                  <a:pt x="160638" y="568411"/>
                </a:lnTo>
                <a:cubicBezTo>
                  <a:pt x="164757" y="593125"/>
                  <a:pt x="167560" y="618094"/>
                  <a:pt x="172995" y="642552"/>
                </a:cubicBezTo>
                <a:cubicBezTo>
                  <a:pt x="175821" y="655267"/>
                  <a:pt x="176142" y="670412"/>
                  <a:pt x="185352" y="679622"/>
                </a:cubicBezTo>
                <a:cubicBezTo>
                  <a:pt x="206354" y="700624"/>
                  <a:pt x="231314" y="719657"/>
                  <a:pt x="259492" y="729049"/>
                </a:cubicBezTo>
                <a:lnTo>
                  <a:pt x="333633" y="753762"/>
                </a:lnTo>
                <a:cubicBezTo>
                  <a:pt x="345990" y="762000"/>
                  <a:pt x="357132" y="772444"/>
                  <a:pt x="370703" y="778476"/>
                </a:cubicBezTo>
                <a:cubicBezTo>
                  <a:pt x="394508" y="789056"/>
                  <a:pt x="444844" y="803189"/>
                  <a:pt x="444844" y="803189"/>
                </a:cubicBezTo>
                <a:cubicBezTo>
                  <a:pt x="457201" y="811427"/>
                  <a:pt x="480072" y="813167"/>
                  <a:pt x="481914" y="827903"/>
                </a:cubicBezTo>
                <a:cubicBezTo>
                  <a:pt x="485145" y="853752"/>
                  <a:pt x="465438" y="877330"/>
                  <a:pt x="457200" y="902043"/>
                </a:cubicBezTo>
                <a:cubicBezTo>
                  <a:pt x="441660" y="948663"/>
                  <a:pt x="437913" y="970756"/>
                  <a:pt x="395416" y="1013254"/>
                </a:cubicBezTo>
                <a:cubicBezTo>
                  <a:pt x="383059" y="1025611"/>
                  <a:pt x="369533" y="1036900"/>
                  <a:pt x="358346" y="1050325"/>
                </a:cubicBezTo>
                <a:cubicBezTo>
                  <a:pt x="315353" y="1101918"/>
                  <a:pt x="357418" y="1079467"/>
                  <a:pt x="296562" y="1099752"/>
                </a:cubicBezTo>
                <a:lnTo>
                  <a:pt x="222422" y="1173892"/>
                </a:lnTo>
                <a:cubicBezTo>
                  <a:pt x="195093" y="1201221"/>
                  <a:pt x="177842" y="1213625"/>
                  <a:pt x="160638" y="1248033"/>
                </a:cubicBezTo>
                <a:cubicBezTo>
                  <a:pt x="154813" y="1259683"/>
                  <a:pt x="154607" y="1273717"/>
                  <a:pt x="148281" y="1285103"/>
                </a:cubicBezTo>
                <a:cubicBezTo>
                  <a:pt x="133856" y="1311067"/>
                  <a:pt x="98854" y="1359243"/>
                  <a:pt x="98854" y="1359243"/>
                </a:cubicBezTo>
                <a:cubicBezTo>
                  <a:pt x="102973" y="1375719"/>
                  <a:pt x="106331" y="1392403"/>
                  <a:pt x="111211" y="1408670"/>
                </a:cubicBezTo>
                <a:cubicBezTo>
                  <a:pt x="134626" y="1486718"/>
                  <a:pt x="110286" y="1482811"/>
                  <a:pt x="148281" y="1482811"/>
                </a:cubicBezTo>
              </a:path>
            </a:pathLst>
          </a:custGeom>
          <a:ln w="381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63C84262-6978-D620-5E19-759DD2F623CD}"/>
              </a:ext>
            </a:extLst>
          </p:cNvPr>
          <p:cNvSpPr/>
          <p:nvPr/>
        </p:nvSpPr>
        <p:spPr>
          <a:xfrm>
            <a:off x="8748584" y="2755557"/>
            <a:ext cx="543697" cy="2298357"/>
          </a:xfrm>
          <a:custGeom>
            <a:avLst/>
            <a:gdLst>
              <a:gd name="connsiteX0" fmla="*/ 98854 w 543697"/>
              <a:gd name="connsiteY0" fmla="*/ 0 h 2298357"/>
              <a:gd name="connsiteX1" fmla="*/ 86497 w 543697"/>
              <a:gd name="connsiteY1" fmla="*/ 86497 h 2298357"/>
              <a:gd name="connsiteX2" fmla="*/ 37070 w 543697"/>
              <a:gd name="connsiteY2" fmla="*/ 160638 h 2298357"/>
              <a:gd name="connsiteX3" fmla="*/ 12357 w 543697"/>
              <a:gd name="connsiteY3" fmla="*/ 234778 h 2298357"/>
              <a:gd name="connsiteX4" fmla="*/ 0 w 543697"/>
              <a:gd name="connsiteY4" fmla="*/ 271848 h 2298357"/>
              <a:gd name="connsiteX5" fmla="*/ 12357 w 543697"/>
              <a:gd name="connsiteY5" fmla="*/ 321275 h 2298357"/>
              <a:gd name="connsiteX6" fmla="*/ 49427 w 543697"/>
              <a:gd name="connsiteY6" fmla="*/ 333632 h 2298357"/>
              <a:gd name="connsiteX7" fmla="*/ 74140 w 543697"/>
              <a:gd name="connsiteY7" fmla="*/ 370702 h 2298357"/>
              <a:gd name="connsiteX8" fmla="*/ 111211 w 543697"/>
              <a:gd name="connsiteY8" fmla="*/ 407773 h 2298357"/>
              <a:gd name="connsiteX9" fmla="*/ 172994 w 543697"/>
              <a:gd name="connsiteY9" fmla="*/ 481913 h 2298357"/>
              <a:gd name="connsiteX10" fmla="*/ 210065 w 543697"/>
              <a:gd name="connsiteY10" fmla="*/ 494270 h 2298357"/>
              <a:gd name="connsiteX11" fmla="*/ 247135 w 543697"/>
              <a:gd name="connsiteY11" fmla="*/ 531340 h 2298357"/>
              <a:gd name="connsiteX12" fmla="*/ 284205 w 543697"/>
              <a:gd name="connsiteY12" fmla="*/ 543697 h 2298357"/>
              <a:gd name="connsiteX13" fmla="*/ 358346 w 543697"/>
              <a:gd name="connsiteY13" fmla="*/ 593124 h 2298357"/>
              <a:gd name="connsiteX14" fmla="*/ 395416 w 543697"/>
              <a:gd name="connsiteY14" fmla="*/ 630194 h 2298357"/>
              <a:gd name="connsiteX15" fmla="*/ 420130 w 543697"/>
              <a:gd name="connsiteY15" fmla="*/ 667265 h 2298357"/>
              <a:gd name="connsiteX16" fmla="*/ 457200 w 543697"/>
              <a:gd name="connsiteY16" fmla="*/ 691978 h 2298357"/>
              <a:gd name="connsiteX17" fmla="*/ 494270 w 543697"/>
              <a:gd name="connsiteY17" fmla="*/ 729048 h 2298357"/>
              <a:gd name="connsiteX18" fmla="*/ 543697 w 543697"/>
              <a:gd name="connsiteY18" fmla="*/ 803189 h 2298357"/>
              <a:gd name="connsiteX19" fmla="*/ 518984 w 543697"/>
              <a:gd name="connsiteY19" fmla="*/ 963827 h 2298357"/>
              <a:gd name="connsiteX20" fmla="*/ 494270 w 543697"/>
              <a:gd name="connsiteY20" fmla="*/ 1000897 h 2298357"/>
              <a:gd name="connsiteX21" fmla="*/ 420130 w 543697"/>
              <a:gd name="connsiteY21" fmla="*/ 1075038 h 2298357"/>
              <a:gd name="connsiteX22" fmla="*/ 345989 w 543697"/>
              <a:gd name="connsiteY22" fmla="*/ 1124465 h 2298357"/>
              <a:gd name="connsiteX23" fmla="*/ 271848 w 543697"/>
              <a:gd name="connsiteY23" fmla="*/ 1173892 h 2298357"/>
              <a:gd name="connsiteX24" fmla="*/ 210065 w 543697"/>
              <a:gd name="connsiteY24" fmla="*/ 1248032 h 2298357"/>
              <a:gd name="connsiteX25" fmla="*/ 172994 w 543697"/>
              <a:gd name="connsiteY25" fmla="*/ 1272746 h 2298357"/>
              <a:gd name="connsiteX26" fmla="*/ 123567 w 543697"/>
              <a:gd name="connsiteY26" fmla="*/ 1383957 h 2298357"/>
              <a:gd name="connsiteX27" fmla="*/ 111211 w 543697"/>
              <a:gd name="connsiteY27" fmla="*/ 1421027 h 2298357"/>
              <a:gd name="connsiteX28" fmla="*/ 123567 w 543697"/>
              <a:gd name="connsiteY28" fmla="*/ 1556951 h 2298357"/>
              <a:gd name="connsiteX29" fmla="*/ 135924 w 543697"/>
              <a:gd name="connsiteY29" fmla="*/ 1594021 h 2298357"/>
              <a:gd name="connsiteX30" fmla="*/ 148281 w 543697"/>
              <a:gd name="connsiteY30" fmla="*/ 1643448 h 2298357"/>
              <a:gd name="connsiteX31" fmla="*/ 123567 w 543697"/>
              <a:gd name="connsiteY31" fmla="*/ 1779373 h 2298357"/>
              <a:gd name="connsiteX32" fmla="*/ 98854 w 543697"/>
              <a:gd name="connsiteY32" fmla="*/ 1865870 h 2298357"/>
              <a:gd name="connsiteX33" fmla="*/ 74140 w 543697"/>
              <a:gd name="connsiteY33" fmla="*/ 1902940 h 2298357"/>
              <a:gd name="connsiteX34" fmla="*/ 61784 w 543697"/>
              <a:gd name="connsiteY34" fmla="*/ 1977081 h 2298357"/>
              <a:gd name="connsiteX35" fmla="*/ 37070 w 543697"/>
              <a:gd name="connsiteY35" fmla="*/ 2224216 h 2298357"/>
              <a:gd name="connsiteX36" fmla="*/ 37070 w 543697"/>
              <a:gd name="connsiteY36" fmla="*/ 2298357 h 2298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543697" h="2298357">
                <a:moveTo>
                  <a:pt x="98854" y="0"/>
                </a:moveTo>
                <a:cubicBezTo>
                  <a:pt x="94735" y="28832"/>
                  <a:pt x="96952" y="59313"/>
                  <a:pt x="86497" y="86497"/>
                </a:cubicBezTo>
                <a:cubicBezTo>
                  <a:pt x="75835" y="114219"/>
                  <a:pt x="46463" y="132460"/>
                  <a:pt x="37070" y="160638"/>
                </a:cubicBezTo>
                <a:lnTo>
                  <a:pt x="12357" y="234778"/>
                </a:lnTo>
                <a:lnTo>
                  <a:pt x="0" y="271848"/>
                </a:lnTo>
                <a:cubicBezTo>
                  <a:pt x="4119" y="288324"/>
                  <a:pt x="1748" y="308014"/>
                  <a:pt x="12357" y="321275"/>
                </a:cubicBezTo>
                <a:cubicBezTo>
                  <a:pt x="20494" y="331446"/>
                  <a:pt x="39256" y="325495"/>
                  <a:pt x="49427" y="333632"/>
                </a:cubicBezTo>
                <a:cubicBezTo>
                  <a:pt x="61023" y="342909"/>
                  <a:pt x="64633" y="359293"/>
                  <a:pt x="74140" y="370702"/>
                </a:cubicBezTo>
                <a:cubicBezTo>
                  <a:pt x="85327" y="384127"/>
                  <a:pt x="100024" y="394348"/>
                  <a:pt x="111211" y="407773"/>
                </a:cubicBezTo>
                <a:cubicBezTo>
                  <a:pt x="139704" y="441965"/>
                  <a:pt x="132381" y="454838"/>
                  <a:pt x="172994" y="481913"/>
                </a:cubicBezTo>
                <a:cubicBezTo>
                  <a:pt x="183832" y="489138"/>
                  <a:pt x="197708" y="490151"/>
                  <a:pt x="210065" y="494270"/>
                </a:cubicBezTo>
                <a:cubicBezTo>
                  <a:pt x="222422" y="506627"/>
                  <a:pt x="232595" y="521647"/>
                  <a:pt x="247135" y="531340"/>
                </a:cubicBezTo>
                <a:cubicBezTo>
                  <a:pt x="257973" y="538565"/>
                  <a:pt x="272819" y="537371"/>
                  <a:pt x="284205" y="543697"/>
                </a:cubicBezTo>
                <a:cubicBezTo>
                  <a:pt x="310169" y="558122"/>
                  <a:pt x="337343" y="572121"/>
                  <a:pt x="358346" y="593124"/>
                </a:cubicBezTo>
                <a:cubicBezTo>
                  <a:pt x="370703" y="605481"/>
                  <a:pt x="384229" y="616769"/>
                  <a:pt x="395416" y="630194"/>
                </a:cubicBezTo>
                <a:cubicBezTo>
                  <a:pt x="404924" y="641603"/>
                  <a:pt x="409629" y="656764"/>
                  <a:pt x="420130" y="667265"/>
                </a:cubicBezTo>
                <a:cubicBezTo>
                  <a:pt x="430631" y="677766"/>
                  <a:pt x="445791" y="682471"/>
                  <a:pt x="457200" y="691978"/>
                </a:cubicBezTo>
                <a:cubicBezTo>
                  <a:pt x="470625" y="703165"/>
                  <a:pt x="483541" y="715254"/>
                  <a:pt x="494270" y="729048"/>
                </a:cubicBezTo>
                <a:cubicBezTo>
                  <a:pt x="512505" y="752493"/>
                  <a:pt x="543697" y="803189"/>
                  <a:pt x="543697" y="803189"/>
                </a:cubicBezTo>
                <a:cubicBezTo>
                  <a:pt x="540154" y="838615"/>
                  <a:pt x="541248" y="919298"/>
                  <a:pt x="518984" y="963827"/>
                </a:cubicBezTo>
                <a:cubicBezTo>
                  <a:pt x="512342" y="977110"/>
                  <a:pt x="504136" y="989797"/>
                  <a:pt x="494270" y="1000897"/>
                </a:cubicBezTo>
                <a:cubicBezTo>
                  <a:pt x="471050" y="1027019"/>
                  <a:pt x="444844" y="1050324"/>
                  <a:pt x="420130" y="1075038"/>
                </a:cubicBezTo>
                <a:cubicBezTo>
                  <a:pt x="373851" y="1121317"/>
                  <a:pt x="399636" y="1106582"/>
                  <a:pt x="345989" y="1124465"/>
                </a:cubicBezTo>
                <a:cubicBezTo>
                  <a:pt x="227735" y="1242719"/>
                  <a:pt x="379145" y="1102361"/>
                  <a:pt x="271848" y="1173892"/>
                </a:cubicBezTo>
                <a:cubicBezTo>
                  <a:pt x="211117" y="1214379"/>
                  <a:pt x="255655" y="1202442"/>
                  <a:pt x="210065" y="1248032"/>
                </a:cubicBezTo>
                <a:cubicBezTo>
                  <a:pt x="199564" y="1258533"/>
                  <a:pt x="185351" y="1264508"/>
                  <a:pt x="172994" y="1272746"/>
                </a:cubicBezTo>
                <a:cubicBezTo>
                  <a:pt x="133832" y="1331490"/>
                  <a:pt x="152976" y="1295729"/>
                  <a:pt x="123567" y="1383957"/>
                </a:cubicBezTo>
                <a:lnTo>
                  <a:pt x="111211" y="1421027"/>
                </a:lnTo>
                <a:cubicBezTo>
                  <a:pt x="115330" y="1466335"/>
                  <a:pt x="117133" y="1511913"/>
                  <a:pt x="123567" y="1556951"/>
                </a:cubicBezTo>
                <a:cubicBezTo>
                  <a:pt x="125409" y="1569845"/>
                  <a:pt x="132346" y="1581497"/>
                  <a:pt x="135924" y="1594021"/>
                </a:cubicBezTo>
                <a:cubicBezTo>
                  <a:pt x="140590" y="1610350"/>
                  <a:pt x="144162" y="1626972"/>
                  <a:pt x="148281" y="1643448"/>
                </a:cubicBezTo>
                <a:cubicBezTo>
                  <a:pt x="127832" y="1807040"/>
                  <a:pt x="148966" y="1690475"/>
                  <a:pt x="123567" y="1779373"/>
                </a:cubicBezTo>
                <a:cubicBezTo>
                  <a:pt x="118287" y="1797854"/>
                  <a:pt x="108732" y="1846115"/>
                  <a:pt x="98854" y="1865870"/>
                </a:cubicBezTo>
                <a:cubicBezTo>
                  <a:pt x="92212" y="1879153"/>
                  <a:pt x="82378" y="1890583"/>
                  <a:pt x="74140" y="1902940"/>
                </a:cubicBezTo>
                <a:cubicBezTo>
                  <a:pt x="70021" y="1927654"/>
                  <a:pt x="65327" y="1952278"/>
                  <a:pt x="61784" y="1977081"/>
                </a:cubicBezTo>
                <a:cubicBezTo>
                  <a:pt x="50477" y="2056230"/>
                  <a:pt x="41428" y="2145779"/>
                  <a:pt x="37070" y="2224216"/>
                </a:cubicBezTo>
                <a:cubicBezTo>
                  <a:pt x="35699" y="2248892"/>
                  <a:pt x="37070" y="2273643"/>
                  <a:pt x="37070" y="2298357"/>
                </a:cubicBezTo>
              </a:path>
            </a:pathLst>
          </a:custGeom>
          <a:ln w="381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2BACFAC1-A734-F905-6563-801E3584E4A4}"/>
              </a:ext>
            </a:extLst>
          </p:cNvPr>
          <p:cNvSpPr/>
          <p:nvPr/>
        </p:nvSpPr>
        <p:spPr>
          <a:xfrm>
            <a:off x="8072665" y="2817341"/>
            <a:ext cx="502924" cy="1297459"/>
          </a:xfrm>
          <a:custGeom>
            <a:avLst/>
            <a:gdLst>
              <a:gd name="connsiteX0" fmla="*/ 502924 w 502924"/>
              <a:gd name="connsiteY0" fmla="*/ 0 h 1297459"/>
              <a:gd name="connsiteX1" fmla="*/ 465854 w 502924"/>
              <a:gd name="connsiteY1" fmla="*/ 185351 h 1297459"/>
              <a:gd name="connsiteX2" fmla="*/ 441140 w 502924"/>
              <a:gd name="connsiteY2" fmla="*/ 284205 h 1297459"/>
              <a:gd name="connsiteX3" fmla="*/ 428784 w 502924"/>
              <a:gd name="connsiteY3" fmla="*/ 321275 h 1297459"/>
              <a:gd name="connsiteX4" fmla="*/ 292859 w 502924"/>
              <a:gd name="connsiteY4" fmla="*/ 407773 h 1297459"/>
              <a:gd name="connsiteX5" fmla="*/ 194005 w 502924"/>
              <a:gd name="connsiteY5" fmla="*/ 494270 h 1297459"/>
              <a:gd name="connsiteX6" fmla="*/ 144578 w 502924"/>
              <a:gd name="connsiteY6" fmla="*/ 531340 h 1297459"/>
              <a:gd name="connsiteX7" fmla="*/ 33367 w 502924"/>
              <a:gd name="connsiteY7" fmla="*/ 654908 h 1297459"/>
              <a:gd name="connsiteX8" fmla="*/ 33367 w 502924"/>
              <a:gd name="connsiteY8" fmla="*/ 1124464 h 1297459"/>
              <a:gd name="connsiteX9" fmla="*/ 58081 w 502924"/>
              <a:gd name="connsiteY9" fmla="*/ 1161535 h 1297459"/>
              <a:gd name="connsiteX10" fmla="*/ 70438 w 502924"/>
              <a:gd name="connsiteY10" fmla="*/ 1198605 h 1297459"/>
              <a:gd name="connsiteX11" fmla="*/ 119865 w 502924"/>
              <a:gd name="connsiteY11" fmla="*/ 1297459 h 1297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2924" h="1297459">
                <a:moveTo>
                  <a:pt x="502924" y="0"/>
                </a:moveTo>
                <a:cubicBezTo>
                  <a:pt x="482939" y="179862"/>
                  <a:pt x="505680" y="45960"/>
                  <a:pt x="465854" y="185351"/>
                </a:cubicBezTo>
                <a:cubicBezTo>
                  <a:pt x="456523" y="218010"/>
                  <a:pt x="451880" y="251982"/>
                  <a:pt x="441140" y="284205"/>
                </a:cubicBezTo>
                <a:cubicBezTo>
                  <a:pt x="437021" y="296562"/>
                  <a:pt x="438790" y="312937"/>
                  <a:pt x="428784" y="321275"/>
                </a:cubicBezTo>
                <a:cubicBezTo>
                  <a:pt x="387527" y="355656"/>
                  <a:pt x="333276" y="372408"/>
                  <a:pt x="292859" y="407773"/>
                </a:cubicBezTo>
                <a:cubicBezTo>
                  <a:pt x="259908" y="436605"/>
                  <a:pt x="227641" y="466240"/>
                  <a:pt x="194005" y="494270"/>
                </a:cubicBezTo>
                <a:cubicBezTo>
                  <a:pt x="178184" y="507454"/>
                  <a:pt x="159817" y="517487"/>
                  <a:pt x="144578" y="531340"/>
                </a:cubicBezTo>
                <a:cubicBezTo>
                  <a:pt x="62503" y="605954"/>
                  <a:pt x="75264" y="592063"/>
                  <a:pt x="33367" y="654908"/>
                </a:cubicBezTo>
                <a:cubicBezTo>
                  <a:pt x="-22955" y="823882"/>
                  <a:pt x="2494" y="733398"/>
                  <a:pt x="33367" y="1124464"/>
                </a:cubicBezTo>
                <a:cubicBezTo>
                  <a:pt x="34536" y="1139269"/>
                  <a:pt x="51439" y="1148252"/>
                  <a:pt x="58081" y="1161535"/>
                </a:cubicBezTo>
                <a:cubicBezTo>
                  <a:pt x="63906" y="1173185"/>
                  <a:pt x="64112" y="1187219"/>
                  <a:pt x="70438" y="1198605"/>
                </a:cubicBezTo>
                <a:cubicBezTo>
                  <a:pt x="124435" y="1295798"/>
                  <a:pt x="119865" y="1238550"/>
                  <a:pt x="119865" y="1297459"/>
                </a:cubicBezTo>
              </a:path>
            </a:pathLst>
          </a:custGeom>
          <a:ln w="3810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1C23748-E2B0-B264-306A-4D902C3B823B}"/>
              </a:ext>
            </a:extLst>
          </p:cNvPr>
          <p:cNvSpPr txBox="1"/>
          <p:nvPr/>
        </p:nvSpPr>
        <p:spPr>
          <a:xfrm>
            <a:off x="7781824" y="3752447"/>
            <a:ext cx="696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𝝓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E767FF9-C446-243D-9126-9105EA07912C}"/>
              </a:ext>
            </a:extLst>
          </p:cNvPr>
          <p:cNvSpPr txBox="1"/>
          <p:nvPr/>
        </p:nvSpPr>
        <p:spPr>
          <a:xfrm>
            <a:off x="8177243" y="4565989"/>
            <a:ext cx="696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𝝓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157444-CE87-5978-7160-BCAAF6C34389}"/>
              </a:ext>
            </a:extLst>
          </p:cNvPr>
          <p:cNvSpPr txBox="1"/>
          <p:nvPr/>
        </p:nvSpPr>
        <p:spPr>
          <a:xfrm>
            <a:off x="8514999" y="3646068"/>
            <a:ext cx="696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𝝓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D613EAC-FDBA-3922-F5D9-A1325A24C87C}"/>
              </a:ext>
            </a:extLst>
          </p:cNvPr>
          <p:cNvSpPr txBox="1"/>
          <p:nvPr/>
        </p:nvSpPr>
        <p:spPr>
          <a:xfrm>
            <a:off x="8702420" y="4427478"/>
            <a:ext cx="696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𝝓</a:t>
            </a:r>
          </a:p>
        </p:txBody>
      </p:sp>
    </p:spTree>
    <p:extLst>
      <p:ext uri="{BB962C8B-B14F-4D97-AF65-F5344CB8AC3E}">
        <p14:creationId xmlns:p14="http://schemas.microsoft.com/office/powerpoint/2010/main" val="32550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1"/>
      <p:bldP spid="19" grpId="1"/>
      <p:bldP spid="20" grpId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D916D-70C8-1BC4-2FA6-4BBD26350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38524-860E-8D87-D815-D199F4EF3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 procedure call is like an information exchange protocol</a:t>
            </a:r>
          </a:p>
          <a:p>
            <a:endParaRPr lang="en-US" sz="3200" dirty="0"/>
          </a:p>
          <a:p>
            <a:r>
              <a:rPr lang="en-US" sz="3200" dirty="0"/>
              <a:t>check precondition</a:t>
            </a:r>
          </a:p>
          <a:p>
            <a:r>
              <a:rPr lang="en-US" sz="3200" dirty="0"/>
              <a:t>then, learn postcondition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sz="2800" dirty="0"/>
              <a:t>Note, pre- and postconditions need not be the same (of course!)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0359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C07BD-85E0-3AE2-9011-2AA7F421F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DED83-81E4-9971-E375-90A99197D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Well-formedness checks (e.g., divisor is non-zero) use a similar protocol</a:t>
            </a:r>
          </a:p>
          <a:p>
            <a:endParaRPr lang="en-US" sz="3200" dirty="0"/>
          </a:p>
          <a:p>
            <a:r>
              <a:rPr lang="en-US" sz="3200" dirty="0"/>
              <a:t>Given</a:t>
            </a:r>
            <a:br>
              <a:rPr lang="en-US" sz="3200" dirty="0"/>
            </a:br>
            <a:r>
              <a:rPr lang="en-US" sz="2800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function</a:t>
            </a:r>
            <a:r>
              <a:rPr lang="en-US" sz="2800" dirty="0">
                <a:latin typeface="Lucida Sans Typewriter" panose="020B0509030504030204" pitchFamily="49" charset="77"/>
              </a:rPr>
              <a:t> F(x: </a:t>
            </a:r>
            <a:r>
              <a:rPr lang="en-US" sz="2800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int</a:t>
            </a:r>
            <a:r>
              <a:rPr lang="en-US" sz="2800" dirty="0">
                <a:latin typeface="Lucida Sans Typewriter" panose="020B0509030504030204" pitchFamily="49" charset="77"/>
              </a:rPr>
              <a:t>): </a:t>
            </a:r>
            <a:r>
              <a:rPr lang="en-US" sz="2800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int</a:t>
            </a:r>
            <a:br>
              <a:rPr lang="en-US" sz="2800" dirty="0">
                <a:latin typeface="Lucida Sans Typewriter" panose="020B0509030504030204" pitchFamily="49" charset="77"/>
              </a:rPr>
            </a:br>
            <a:r>
              <a:rPr lang="en-US" sz="2800" dirty="0">
                <a:latin typeface="Lucida Sans Typewriter" panose="020B0509030504030204" pitchFamily="49" charset="77"/>
              </a:rPr>
              <a:t>  </a:t>
            </a:r>
            <a:r>
              <a:rPr lang="en-US" sz="2800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requires</a:t>
            </a:r>
            <a:r>
              <a:rPr lang="en-US" sz="2800" dirty="0">
                <a:latin typeface="Lucida Sans Typewriter" panose="020B0509030504030204" pitchFamily="49" charset="77"/>
              </a:rPr>
              <a:t> 0 &lt;= x &lt; 100</a:t>
            </a:r>
          </a:p>
          <a:p>
            <a:r>
              <a:rPr lang="en-US" sz="3200" dirty="0"/>
              <a:t>At call site of </a:t>
            </a:r>
            <a:r>
              <a:rPr lang="en-US" sz="3200" dirty="0">
                <a:latin typeface="Lucida Sans Typewriter" panose="020B0509030504030204" pitchFamily="49" charset="77"/>
              </a:rPr>
              <a:t>F(e)</a:t>
            </a:r>
            <a:r>
              <a:rPr lang="en-US" sz="3200" dirty="0"/>
              <a:t>:</a:t>
            </a:r>
          </a:p>
          <a:p>
            <a:pPr lvl="1"/>
            <a:r>
              <a:rPr lang="en-US" sz="2800" dirty="0"/>
              <a:t>Check  </a:t>
            </a:r>
            <a:r>
              <a:rPr lang="en-US" sz="2800" dirty="0">
                <a:latin typeface="Lucida Sans Typewriter" panose="020B0509030504030204" pitchFamily="49" charset="77"/>
              </a:rPr>
              <a:t>0 &lt;= e &lt; 100</a:t>
            </a:r>
          </a:p>
          <a:p>
            <a:pPr lvl="1"/>
            <a:r>
              <a:rPr lang="en-US" sz="2800" dirty="0"/>
              <a:t>Learn  </a:t>
            </a:r>
            <a:r>
              <a:rPr lang="en-US" sz="2800" dirty="0" err="1">
                <a:latin typeface="Lucida Sans Typewriter" panose="020B0509030504030204" pitchFamily="49" charset="77"/>
              </a:rPr>
              <a:t>F#CanCall</a:t>
            </a:r>
            <a:r>
              <a:rPr lang="en-US" sz="2800" dirty="0">
                <a:latin typeface="Lucida Sans Typewriter" panose="020B0509030504030204" pitchFamily="49" charset="77"/>
              </a:rPr>
              <a:t>(e)</a:t>
            </a:r>
          </a:p>
        </p:txBody>
      </p:sp>
    </p:spTree>
    <p:extLst>
      <p:ext uri="{BB962C8B-B14F-4D97-AF65-F5344CB8AC3E}">
        <p14:creationId xmlns:p14="http://schemas.microsoft.com/office/powerpoint/2010/main" val="381546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78AE6-5E39-9FDF-0D9C-B2F7F7D8A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Dafny’s Boogie encoding </a:t>
            </a:r>
            <a:r>
              <a:rPr lang="en-US" sz="2800" dirty="0"/>
              <a:t>(simplified)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520C3-7409-672B-80FD-6DA921E8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51751"/>
            <a:ext cx="7315200" cy="51206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</a:rPr>
              <a:t> x := 23;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</a:rPr>
              <a:t> </a:t>
            </a:r>
            <a:r>
              <a:rPr lang="en-US" i="1" dirty="0">
                <a:latin typeface="Lucida Sans Typewriter" panose="020B0509030504030204" pitchFamily="49" charset="77"/>
              </a:rPr>
              <a:t>{:subsumption 0}</a:t>
            </a:r>
            <a:r>
              <a:rPr lang="en-US" dirty="0">
                <a:latin typeface="Lucida Sans Typewriter" panose="020B0509030504030204" pitchFamily="49" charset="77"/>
              </a:rPr>
              <a:t> 0 &lt;= x;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</a:rPr>
              <a:t> </a:t>
            </a:r>
            <a:r>
              <a:rPr lang="en-US" i="1" dirty="0">
                <a:latin typeface="Lucida Sans Typewriter" panose="020B0509030504030204" pitchFamily="49" charset="77"/>
              </a:rPr>
              <a:t>{:subsumption 0}</a:t>
            </a:r>
            <a:r>
              <a:rPr lang="en-US" dirty="0">
                <a:latin typeface="Lucida Sans Typewriter" panose="020B0509030504030204" pitchFamily="49" charset="77"/>
              </a:rPr>
              <a:t> x &lt; 100;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</a:rPr>
              <a:t> 0 &lt;= x &amp;&amp; x &lt; 100;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</a:rPr>
              <a:t>F#CanCall</a:t>
            </a:r>
            <a:r>
              <a:rPr lang="en-US" dirty="0">
                <a:latin typeface="Lucida Sans Typewriter" panose="020B0509030504030204" pitchFamily="49" charset="77"/>
              </a:rPr>
              <a:t>(23);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if</a:t>
            </a:r>
            <a:r>
              <a:rPr lang="en-US" dirty="0">
                <a:latin typeface="Lucida Sans Typewriter" panose="020B0509030504030204" pitchFamily="49" charset="77"/>
              </a:rPr>
              <a:t> (F(23) == 8) {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   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var</a:t>
            </a:r>
            <a:r>
              <a:rPr lang="en-US" dirty="0">
                <a:latin typeface="Lucida Sans Typewriter" panose="020B0509030504030204" pitchFamily="49" charset="77"/>
              </a:rPr>
              <a:t> y := n;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   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</a:rPr>
              <a:t> </a:t>
            </a:r>
            <a:r>
              <a:rPr lang="en-US" i="1" dirty="0">
                <a:latin typeface="Lucida Sans Typewriter" panose="020B0509030504030204" pitchFamily="49" charset="77"/>
              </a:rPr>
              <a:t>{:subsumption 0}</a:t>
            </a:r>
            <a:r>
              <a:rPr lang="en-US" dirty="0">
                <a:latin typeface="Lucida Sans Typewriter" panose="020B0509030504030204" pitchFamily="49" charset="77"/>
              </a:rPr>
              <a:t> 5 &lt;= y;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   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assert</a:t>
            </a:r>
            <a:r>
              <a:rPr lang="en-US" dirty="0">
                <a:latin typeface="Lucida Sans Typewriter" panose="020B0509030504030204" pitchFamily="49" charset="77"/>
              </a:rPr>
              <a:t> </a:t>
            </a:r>
            <a:r>
              <a:rPr lang="en-US" i="1" dirty="0">
                <a:latin typeface="Lucida Sans Typewriter" panose="020B0509030504030204" pitchFamily="49" charset="77"/>
              </a:rPr>
              <a:t>{:subsumption 0}</a:t>
            </a:r>
            <a:r>
              <a:rPr lang="en-US" dirty="0">
                <a:latin typeface="Lucida Sans Typewriter" panose="020B0509030504030204" pitchFamily="49" charset="77"/>
              </a:rPr>
              <a:t> y &lt; 22;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   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</a:rPr>
              <a:t> 5 &lt;= y &amp;&amp; y &lt; 22;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   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</a:rPr>
              <a:t>G#CanCall</a:t>
            </a:r>
            <a:r>
              <a:rPr lang="en-US" dirty="0">
                <a:latin typeface="Lucida Sans Typewriter" panose="020B0509030504030204" pitchFamily="49" charset="77"/>
              </a:rPr>
              <a:t>(n);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}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assume</a:t>
            </a:r>
            <a:r>
              <a:rPr lang="en-US" dirty="0">
                <a:latin typeface="Lucida Sans Typewriter" panose="020B0509030504030204" pitchFamily="49" charset="77"/>
              </a:rPr>
              <a:t> </a:t>
            </a:r>
            <a:r>
              <a:rPr lang="en-US" dirty="0" err="1">
                <a:latin typeface="Lucida Sans Typewriter" panose="020B0509030504030204" pitchFamily="49" charset="77"/>
              </a:rPr>
              <a:t>F#CanCall</a:t>
            </a:r>
            <a:r>
              <a:rPr lang="en-US" dirty="0">
                <a:latin typeface="Lucida Sans Typewriter" panose="020B0509030504030204" pitchFamily="49" charset="77"/>
              </a:rPr>
              <a:t>(23) &amp;&amp; (F(23) == 8 ==&gt; </a:t>
            </a:r>
            <a:r>
              <a:rPr lang="en-US" dirty="0" err="1">
                <a:latin typeface="Lucida Sans Typewriter" panose="020B0509030504030204" pitchFamily="49" charset="77"/>
              </a:rPr>
              <a:t>G#CanCall</a:t>
            </a:r>
            <a:r>
              <a:rPr lang="en-US" dirty="0">
                <a:latin typeface="Lucida Sans Typewriter" panose="020B0509030504030204" pitchFamily="49" charset="77"/>
              </a:rPr>
              <a:t>(n));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Lucida Sans Typewriter" panose="020B0509030504030204" pitchFamily="49" charset="77"/>
              </a:rPr>
              <a:t>r := F(23) == 8 &amp;&amp; G(n) &lt; 72;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4EF7F16-C99A-0DE8-E199-9787DF89032F}"/>
              </a:ext>
            </a:extLst>
          </p:cNvPr>
          <p:cNvSpPr txBox="1">
            <a:spLocks/>
          </p:cNvSpPr>
          <p:nvPr/>
        </p:nvSpPr>
        <p:spPr>
          <a:xfrm>
            <a:off x="3869268" y="-124436"/>
            <a:ext cx="7315200" cy="12983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US" sz="2400" dirty="0">
                <a:latin typeface="Lucida Sans Typewriter" panose="020B0509030504030204" pitchFamily="49" charset="77"/>
              </a:rPr>
              <a:t>r := F(23) == 8 &amp;&amp; G(n) &lt; 72;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4872CA4-1286-2C5B-DF12-632B0EB3C7F3}"/>
              </a:ext>
            </a:extLst>
          </p:cNvPr>
          <p:cNvCxnSpPr/>
          <p:nvPr/>
        </p:nvCxnSpPr>
        <p:spPr>
          <a:xfrm>
            <a:off x="3608172" y="803182"/>
            <a:ext cx="752526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4FA1BE2-3885-CC06-EF26-795EB01B76FC}"/>
              </a:ext>
            </a:extLst>
          </p:cNvPr>
          <p:cNvSpPr txBox="1"/>
          <p:nvPr/>
        </p:nvSpPr>
        <p:spPr>
          <a:xfrm>
            <a:off x="10368120" y="437751"/>
            <a:ext cx="1581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Dafny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4A1D44-CD29-5ACC-B81D-905E49E184AE}"/>
              </a:ext>
            </a:extLst>
          </p:cNvPr>
          <p:cNvSpPr txBox="1"/>
          <p:nvPr/>
        </p:nvSpPr>
        <p:spPr>
          <a:xfrm>
            <a:off x="10368120" y="809615"/>
            <a:ext cx="1581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Boogie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5552E66-E361-3A65-6A1A-ACE8CA44BA28}"/>
              </a:ext>
            </a:extLst>
          </p:cNvPr>
          <p:cNvSpPr/>
          <p:nvPr/>
        </p:nvSpPr>
        <p:spPr>
          <a:xfrm>
            <a:off x="0" y="-2338"/>
            <a:ext cx="3869268" cy="1346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Font typeface="Wingdings 2" pitchFamily="18" charset="2"/>
              <a:buNone/>
            </a:pPr>
            <a:r>
              <a:rPr lang="en-US" sz="2100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function</a:t>
            </a:r>
            <a:r>
              <a:rPr lang="en-US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 F(x: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int</a:t>
            </a:r>
            <a:r>
              <a:rPr lang="en-US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):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int</a:t>
            </a:r>
            <a:br>
              <a:rPr lang="en-US" dirty="0">
                <a:latin typeface="Lucida Sans Typewriter" panose="020B0509030504030204" pitchFamily="49" charset="77"/>
              </a:rPr>
            </a:br>
            <a:r>
              <a:rPr lang="en-US" dirty="0">
                <a:latin typeface="Lucida Sans Typewriter" panose="020B0509030504030204" pitchFamily="49" charset="77"/>
              </a:rPr>
              <a:t> 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requires</a:t>
            </a:r>
            <a:r>
              <a:rPr lang="en-US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 0 &lt;= x &lt; 100</a:t>
            </a:r>
          </a:p>
          <a:p>
            <a:pPr marL="0" indent="0">
              <a:buFont typeface="Wingdings 2" pitchFamily="18" charset="2"/>
              <a:buNone/>
            </a:pPr>
            <a:r>
              <a:rPr lang="en-US" sz="2100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function</a:t>
            </a:r>
            <a:r>
              <a:rPr lang="en-US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 G(y: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int</a:t>
            </a:r>
            <a:r>
              <a:rPr lang="en-US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):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int</a:t>
            </a:r>
            <a:br>
              <a:rPr lang="en-US" dirty="0">
                <a:latin typeface="Lucida Sans Typewriter" panose="020B0509030504030204" pitchFamily="49" charset="77"/>
              </a:rPr>
            </a:br>
            <a:r>
              <a:rPr lang="en-US" dirty="0">
                <a:latin typeface="Lucida Sans Typewriter" panose="020B0509030504030204" pitchFamily="49" charset="77"/>
              </a:rPr>
              <a:t>  </a:t>
            </a:r>
            <a:r>
              <a:rPr lang="en-US" dirty="0">
                <a:solidFill>
                  <a:srgbClr val="0070C0"/>
                </a:solidFill>
                <a:latin typeface="Lucida Sans Typewriter" panose="020B0509030504030204" pitchFamily="49" charset="77"/>
              </a:rPr>
              <a:t>requires</a:t>
            </a:r>
            <a:r>
              <a:rPr lang="en-US" dirty="0">
                <a:solidFill>
                  <a:schemeClr val="tx1"/>
                </a:solidFill>
                <a:latin typeface="Lucida Sans Typewriter" panose="020B0509030504030204" pitchFamily="49" charset="77"/>
              </a:rPr>
              <a:t> 5 &lt;= y &lt; 22</a:t>
            </a:r>
          </a:p>
        </p:txBody>
      </p:sp>
    </p:spTree>
    <p:extLst>
      <p:ext uri="{BB962C8B-B14F-4D97-AF65-F5344CB8AC3E}">
        <p14:creationId xmlns:p14="http://schemas.microsoft.com/office/powerpoint/2010/main" val="59237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18692</TotalTime>
  <Words>662</Words>
  <Application>Microsoft Macintosh PowerPoint</Application>
  <PresentationFormat>Widescreen</PresentationFormat>
  <Paragraphs>119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Corbel</vt:lpstr>
      <vt:lpstr>Lucida Sans Typewriter</vt:lpstr>
      <vt:lpstr>Wingdings 2</vt:lpstr>
      <vt:lpstr>Frame</vt:lpstr>
      <vt:lpstr>B3: a next-generation intermediate verification language</vt:lpstr>
      <vt:lpstr>Verification architecture</vt:lpstr>
      <vt:lpstr>Common IVLs</vt:lpstr>
      <vt:lpstr>Language design motto</vt:lpstr>
      <vt:lpstr>Observation from experience</vt:lpstr>
      <vt:lpstr>Discharging proof obligations</vt:lpstr>
      <vt:lpstr>Call statements</vt:lpstr>
      <vt:lpstr>Partial expressions</vt:lpstr>
      <vt:lpstr>Dafny’s Boogie encoding (simplified)</vt:lpstr>
      <vt:lpstr>Check and learn</vt:lpstr>
      <vt:lpstr>Check and learn</vt:lpstr>
      <vt:lpstr>B3 features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Partial functions by total functions</dc:title>
  <dc:creator>Leino, Rustan</dc:creator>
  <cp:lastModifiedBy>Leino, Rustan</cp:lastModifiedBy>
  <cp:revision>96</cp:revision>
  <cp:lastPrinted>2024-08-16T06:07:42Z</cp:lastPrinted>
  <dcterms:created xsi:type="dcterms:W3CDTF">2024-05-08T20:26:49Z</dcterms:created>
  <dcterms:modified xsi:type="dcterms:W3CDTF">2025-08-29T22:03:48Z</dcterms:modified>
</cp:coreProperties>
</file>