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78" r:id="rId3"/>
    <p:sldId id="279" r:id="rId4"/>
    <p:sldId id="280" r:id="rId5"/>
    <p:sldId id="281" r:id="rId6"/>
    <p:sldId id="346" r:id="rId7"/>
    <p:sldId id="349" r:id="rId8"/>
    <p:sldId id="282" r:id="rId9"/>
    <p:sldId id="350" r:id="rId10"/>
    <p:sldId id="283" r:id="rId11"/>
    <p:sldId id="284" r:id="rId12"/>
    <p:sldId id="285" r:id="rId13"/>
    <p:sldId id="286" r:id="rId14"/>
    <p:sldId id="324" r:id="rId15"/>
    <p:sldId id="325" r:id="rId16"/>
    <p:sldId id="326" r:id="rId17"/>
    <p:sldId id="327" r:id="rId18"/>
    <p:sldId id="287" r:id="rId19"/>
    <p:sldId id="288" r:id="rId20"/>
    <p:sldId id="290" r:id="rId21"/>
    <p:sldId id="289" r:id="rId22"/>
    <p:sldId id="291" r:id="rId23"/>
    <p:sldId id="292" r:id="rId24"/>
    <p:sldId id="293" r:id="rId25"/>
    <p:sldId id="294" r:id="rId26"/>
    <p:sldId id="296" r:id="rId27"/>
    <p:sldId id="297" r:id="rId28"/>
    <p:sldId id="295" r:id="rId29"/>
    <p:sldId id="299" r:id="rId30"/>
    <p:sldId id="298" r:id="rId31"/>
    <p:sldId id="329" r:id="rId32"/>
    <p:sldId id="351" r:id="rId33"/>
    <p:sldId id="442" r:id="rId34"/>
    <p:sldId id="444" r:id="rId35"/>
    <p:sldId id="445" r:id="rId36"/>
    <p:sldId id="330" r:id="rId37"/>
    <p:sldId id="443" r:id="rId38"/>
    <p:sldId id="300" r:id="rId39"/>
    <p:sldId id="301" r:id="rId40"/>
    <p:sldId id="331" r:id="rId41"/>
    <p:sldId id="332" r:id="rId42"/>
    <p:sldId id="302" r:id="rId43"/>
    <p:sldId id="303" r:id="rId44"/>
    <p:sldId id="304" r:id="rId45"/>
    <p:sldId id="305" r:id="rId46"/>
    <p:sldId id="306" r:id="rId47"/>
    <p:sldId id="334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6" r:id="rId56"/>
    <p:sldId id="322" r:id="rId57"/>
    <p:sldId id="317" r:id="rId58"/>
    <p:sldId id="315" r:id="rId59"/>
    <p:sldId id="340" r:id="rId60"/>
    <p:sldId id="342" r:id="rId61"/>
    <p:sldId id="343" r:id="rId62"/>
    <p:sldId id="344" r:id="rId63"/>
    <p:sldId id="336" r:id="rId64"/>
    <p:sldId id="337" r:id="rId65"/>
    <p:sldId id="338" r:id="rId66"/>
    <p:sldId id="319" r:id="rId67"/>
    <p:sldId id="318" r:id="rId68"/>
    <p:sldId id="320" r:id="rId69"/>
    <p:sldId id="321" r:id="rId70"/>
    <p:sldId id="339" r:id="rId71"/>
    <p:sldId id="440" r:id="rId72"/>
    <p:sldId id="441" r:id="rId73"/>
    <p:sldId id="446" r:id="rId74"/>
    <p:sldId id="447" r:id="rId75"/>
    <p:sldId id="387" r:id="rId76"/>
    <p:sldId id="421" r:id="rId77"/>
    <p:sldId id="437" r:id="rId78"/>
    <p:sldId id="438" r:id="rId79"/>
    <p:sldId id="436" r:id="rId80"/>
    <p:sldId id="432" r:id="rId81"/>
    <p:sldId id="435" r:id="rId82"/>
    <p:sldId id="439" r:id="rId83"/>
    <p:sldId id="448" r:id="rId84"/>
    <p:sldId id="385" r:id="rId85"/>
    <p:sldId id="397" r:id="rId86"/>
    <p:sldId id="386" r:id="rId87"/>
    <p:sldId id="323" r:id="rId8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5A6"/>
    <a:srgbClr val="F4B4A0"/>
    <a:srgbClr val="40BAD2"/>
    <a:srgbClr val="FAA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4821"/>
  </p:normalViewPr>
  <p:slideViewPr>
    <p:cSldViewPr snapToGrid="0">
      <p:cViewPr varScale="1">
        <p:scale>
          <a:sx n="93" d="100"/>
          <a:sy n="93" d="100"/>
        </p:scale>
        <p:origin x="4704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2026-03-25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oshxAJGrwM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FF95-900D-9834-176D-82EFE8BBD1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role of termination in program verification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F123-63E8-4935-28E0-DEFEE1D34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K. Rustan M. Leino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9344E3-1C2D-512C-B572-72F4E6D66DDB}"/>
              </a:ext>
            </a:extLst>
          </p:cNvPr>
          <p:cNvSpPr txBox="1"/>
          <p:nvPr/>
        </p:nvSpPr>
        <p:spPr>
          <a:xfrm>
            <a:off x="6474373" y="5401098"/>
            <a:ext cx="25804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18-20 March 2026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PhD Open, U Warsaw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 err="1">
                <a:solidFill>
                  <a:schemeClr val="bg1"/>
                </a:solidFill>
              </a:rPr>
              <a:t>Warsaw</a:t>
            </a:r>
            <a:r>
              <a:rPr lang="en-US" sz="1100" dirty="0">
                <a:solidFill>
                  <a:schemeClr val="bg1"/>
                </a:solidFill>
              </a:rPr>
              <a:t>, Poland</a:t>
            </a:r>
          </a:p>
        </p:txBody>
      </p:sp>
    </p:spTree>
    <p:extLst>
      <p:ext uri="{BB962C8B-B14F-4D97-AF65-F5344CB8AC3E}">
        <p14:creationId xmlns:p14="http://schemas.microsoft.com/office/powerpoint/2010/main" val="2974625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DB42-384C-7286-BE3C-6066519D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Triangle numbers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C953B-98AF-21B9-C11E-DC663CA5D5C0}"/>
              </a:ext>
            </a:extLst>
          </p:cNvPr>
          <p:cNvSpPr txBox="1"/>
          <p:nvPr/>
        </p:nvSpPr>
        <p:spPr>
          <a:xfrm>
            <a:off x="3869269" y="1123837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Triangle(n: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Triangle(n – 1) + n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F59623-F495-0190-7EB3-E38A5D369840}"/>
                  </a:ext>
                </a:extLst>
              </p:cNvPr>
              <p:cNvSpPr txBox="1"/>
              <p:nvPr/>
            </p:nvSpPr>
            <p:spPr>
              <a:xfrm>
                <a:off x="3962400" y="3647440"/>
                <a:ext cx="2947482" cy="1605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nary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F59623-F495-0190-7EB3-E38A5D369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647440"/>
                <a:ext cx="2947482" cy="1605119"/>
              </a:xfrm>
              <a:prstGeom prst="rect">
                <a:avLst/>
              </a:prstGeom>
              <a:blipFill>
                <a:blip r:embed="rId2"/>
                <a:stretch>
                  <a:fillRect l="-8155" t="-111811" r="-11588" b="-169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CD6E0A8-1DDF-8E55-CBBC-E3192187B732}"/>
              </a:ext>
            </a:extLst>
          </p:cNvPr>
          <p:cNvSpPr txBox="1"/>
          <p:nvPr/>
        </p:nvSpPr>
        <p:spPr>
          <a:xfrm>
            <a:off x="7526869" y="6339840"/>
            <a:ext cx="3738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 credit: </a:t>
            </a:r>
            <a:r>
              <a:rPr lang="en-US" sz="1200" dirty="0" err="1"/>
              <a:t>byjus.com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DC6BEF-BC6B-E972-1F2B-45FD107DC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779" y="2481964"/>
            <a:ext cx="3874690" cy="3252199"/>
          </a:xfrm>
          <a:prstGeom prst="rect">
            <a:avLst/>
          </a:prstGeom>
        </p:spPr>
      </p:pic>
      <p:sp>
        <p:nvSpPr>
          <p:cNvPr id="3" name="Snip Single Corner Rectangle 4">
            <a:extLst>
              <a:ext uri="{FF2B5EF4-FFF2-40B4-BE49-F238E27FC236}">
                <a16:creationId xmlns:a16="http://schemas.microsoft.com/office/drawing/2014/main" id="{617E396B-EA2B-AD75-14D7-7A34B7923882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1</a:t>
            </a:r>
          </a:p>
        </p:txBody>
      </p:sp>
    </p:spTree>
    <p:extLst>
      <p:ext uri="{BB962C8B-B14F-4D97-AF65-F5344CB8AC3E}">
        <p14:creationId xmlns:p14="http://schemas.microsoft.com/office/powerpoint/2010/main" val="4288802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BB31A-7262-8E79-8075-1C895BBA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vs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31F7-BE10-9924-3996-AA044C27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1904926"/>
            <a:ext cx="7315200" cy="11001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Can mutate state</a:t>
            </a:r>
          </a:p>
          <a:p>
            <a:r>
              <a:rPr lang="en-US" dirty="0"/>
              <a:t>Can be nondeterministic</a:t>
            </a:r>
          </a:p>
          <a:p>
            <a:r>
              <a:rPr lang="en-US" dirty="0"/>
              <a:t>Opaque (reasoning uses specification, never the body)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AC217-A0E3-8C19-8C74-F12CC0DCA07D}"/>
              </a:ext>
            </a:extLst>
          </p:cNvPr>
          <p:cNvSpPr txBox="1"/>
          <p:nvPr/>
        </p:nvSpPr>
        <p:spPr>
          <a:xfrm>
            <a:off x="3869269" y="859677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M(x: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returns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(y: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i="1" dirty="0">
                <a:latin typeface="Lucida Sans Typewriter" panose="020B0509030504030204" pitchFamily="49" charset="77"/>
                <a:cs typeface="AkayaTelivigala" pitchFamily="2" charset="77"/>
              </a:rPr>
              <a:t>&lt;statements&gt;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E2BA6-B900-BF0B-D897-EB01BB5D737B}"/>
              </a:ext>
            </a:extLst>
          </p:cNvPr>
          <p:cNvSpPr txBox="1"/>
          <p:nvPr/>
        </p:nvSpPr>
        <p:spPr>
          <a:xfrm>
            <a:off x="3869267" y="3373628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F(x: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i="1" dirty="0">
                <a:latin typeface="Lucida Sans Typewriter" panose="020B0509030504030204" pitchFamily="49" charset="77"/>
                <a:cs typeface="AkayaTelivigala" pitchFamily="2" charset="77"/>
              </a:rPr>
              <a:t>&lt;expr&gt;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ADE081-E5E0-41CD-8E84-5735F92B470C}"/>
              </a:ext>
            </a:extLst>
          </p:cNvPr>
          <p:cNvSpPr txBox="1">
            <a:spLocks/>
          </p:cNvSpPr>
          <p:nvPr/>
        </p:nvSpPr>
        <p:spPr>
          <a:xfrm>
            <a:off x="3869268" y="4296958"/>
            <a:ext cx="7315200" cy="1768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Cannot mutate state</a:t>
            </a:r>
          </a:p>
          <a:p>
            <a:r>
              <a:rPr lang="en-US" dirty="0"/>
              <a:t>Deterministic</a:t>
            </a:r>
          </a:p>
          <a:p>
            <a:r>
              <a:rPr lang="en-US" dirty="0"/>
              <a:t>Transparent (reasoning uses body) – default</a:t>
            </a:r>
            <a:br>
              <a:rPr lang="en-US" dirty="0"/>
            </a:br>
            <a:r>
              <a:rPr lang="en-US" dirty="0"/>
              <a:t>or opaque</a:t>
            </a:r>
          </a:p>
        </p:txBody>
      </p:sp>
    </p:spTree>
    <p:extLst>
      <p:ext uri="{BB962C8B-B14F-4D97-AF65-F5344CB8AC3E}">
        <p14:creationId xmlns:p14="http://schemas.microsoft.com/office/powerpoint/2010/main" val="67139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F37F-3471-C508-8358-8D6BE1B5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Statements vs expressions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ACDC97-FC67-26CE-A4E1-318087F3DD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135273"/>
              </p:ext>
            </p:extLst>
          </p:nvPr>
        </p:nvGraphicFramePr>
        <p:xfrm>
          <a:off x="3868738" y="863598"/>
          <a:ext cx="7784782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29761">
                  <a:extLst>
                    <a:ext uri="{9D8B030D-6E8A-4147-A177-3AD203B41FA5}">
                      <a16:colId xmlns:a16="http://schemas.microsoft.com/office/drawing/2014/main" val="3508394985"/>
                    </a:ext>
                  </a:extLst>
                </a:gridCol>
                <a:gridCol w="4255021">
                  <a:extLst>
                    <a:ext uri="{9D8B030D-6E8A-4147-A177-3AD203B41FA5}">
                      <a16:colId xmlns:a16="http://schemas.microsoft.com/office/drawing/2014/main" val="1723187303"/>
                    </a:ext>
                  </a:extLst>
                </a:gridCol>
              </a:tblGrid>
              <a:tr h="586258">
                <a:tc>
                  <a:txBody>
                    <a:bodyPr/>
                    <a:lstStyle/>
                    <a:p>
                      <a:r>
                        <a:rPr lang="en-US" sz="2000" dirty="0"/>
                        <a:t>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expression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674250"/>
                  </a:ext>
                </a:extLst>
              </a:tr>
              <a:tr h="2312911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if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G {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}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else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{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}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if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G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then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&lt;expr&gt;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else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&lt;expr&gt;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549154"/>
                  </a:ext>
                </a:extLst>
              </a:tr>
              <a:tr h="2312911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match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E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Nil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Cons(x, tail)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match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E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Nil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&lt;expr&gt;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Cons(x, tail)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&lt;expr&gt;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993986"/>
                  </a:ext>
                </a:extLst>
              </a:tr>
            </a:tbl>
          </a:graphicData>
        </a:graphic>
      </p:graphicFrame>
      <p:sp>
        <p:nvSpPr>
          <p:cNvPr id="5" name="Right Brace 4">
            <a:extLst>
              <a:ext uri="{FF2B5EF4-FFF2-40B4-BE49-F238E27FC236}">
                <a16:creationId xmlns:a16="http://schemas.microsoft.com/office/drawing/2014/main" id="{1A7C3732-08F7-5D45-726C-D74C5C8E775E}"/>
              </a:ext>
            </a:extLst>
          </p:cNvPr>
          <p:cNvSpPr/>
          <p:nvPr/>
        </p:nvSpPr>
        <p:spPr>
          <a:xfrm>
            <a:off x="6096000" y="2042160"/>
            <a:ext cx="248919" cy="690880"/>
          </a:xfrm>
          <a:prstGeom prst="rightBrac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148EB-5CA1-C3DA-EF6F-F0DC9184F2B6}"/>
              </a:ext>
            </a:extLst>
          </p:cNvPr>
          <p:cNvSpPr txBox="1"/>
          <p:nvPr/>
        </p:nvSpPr>
        <p:spPr>
          <a:xfrm>
            <a:off x="6332536" y="2202934"/>
            <a:ext cx="108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optional</a:t>
            </a:r>
          </a:p>
        </p:txBody>
      </p:sp>
    </p:spTree>
    <p:extLst>
      <p:ext uri="{BB962C8B-B14F-4D97-AF65-F5344CB8AC3E}">
        <p14:creationId xmlns:p14="http://schemas.microsoft.com/office/powerpoint/2010/main" val="2350130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378E1AB9-CE44-8621-C03C-02BDC0DBEEBF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Triangle.dfy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Triangle(n)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E8BA10-92CF-B103-1824-7ADFBD701862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E8BA10-92CF-B103-1824-7ADFBD701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40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378E1AB9-CE44-8621-C03C-02BDC0DBEEBF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Triangle.dfy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74422FF-073B-A2C0-6A89-5BB50CA8EADA}"/>
              </a:ext>
            </a:extLst>
          </p:cNvPr>
          <p:cNvSpPr/>
          <p:nvPr/>
        </p:nvSpPr>
        <p:spPr>
          <a:xfrm>
            <a:off x="4263775" y="1623317"/>
            <a:ext cx="3143892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1A0436F-41ED-0526-E69D-2CC671CC76AA}"/>
              </a:ext>
            </a:extLst>
          </p:cNvPr>
          <p:cNvSpPr/>
          <p:nvPr/>
        </p:nvSpPr>
        <p:spPr>
          <a:xfrm>
            <a:off x="4467544" y="3101078"/>
            <a:ext cx="3371637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6258FD-0818-21BE-5BB4-A0CD89119F5E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6258FD-0818-21BE-5BB4-A0CD89119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629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378E1AB9-CE44-8621-C03C-02BDC0DBEEBF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Triangle.dfy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FECE71F-6519-81C7-451A-20E7D0FE96B7}"/>
              </a:ext>
            </a:extLst>
          </p:cNvPr>
          <p:cNvSpPr/>
          <p:nvPr/>
        </p:nvSpPr>
        <p:spPr>
          <a:xfrm>
            <a:off x="4263774" y="1623317"/>
            <a:ext cx="4145707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A41E47-1265-A69E-96DB-36E404FBDE60}"/>
              </a:ext>
            </a:extLst>
          </p:cNvPr>
          <p:cNvSpPr/>
          <p:nvPr/>
        </p:nvSpPr>
        <p:spPr>
          <a:xfrm>
            <a:off x="4467544" y="3101078"/>
            <a:ext cx="4446024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700C9C-676E-D954-0B23-00F99847A650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700C9C-676E-D954-0B23-00F99847A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5899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378E1AB9-CE44-8621-C03C-02BDC0DBEEBF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Triangle.dfy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6E32C9F-8FEF-98A0-BDCB-9F411D773F6E}"/>
              </a:ext>
            </a:extLst>
          </p:cNvPr>
          <p:cNvSpPr/>
          <p:nvPr/>
        </p:nvSpPr>
        <p:spPr>
          <a:xfrm>
            <a:off x="4263774" y="1397285"/>
            <a:ext cx="2642085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5BD498-383E-2922-7025-EC4A4EDEF23E}"/>
              </a:ext>
            </a:extLst>
          </p:cNvPr>
          <p:cNvSpPr/>
          <p:nvPr/>
        </p:nvSpPr>
        <p:spPr>
          <a:xfrm>
            <a:off x="4467544" y="2875046"/>
            <a:ext cx="2833479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86AD61-B102-4185-AA4E-FE246406EBDD}"/>
              </a:ext>
            </a:extLst>
          </p:cNvPr>
          <p:cNvSpPr/>
          <p:nvPr/>
        </p:nvSpPr>
        <p:spPr>
          <a:xfrm>
            <a:off x="4486382" y="3746631"/>
            <a:ext cx="1270362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9300C24-0FE5-FDE0-0342-209CE75D6C05}"/>
              </a:ext>
            </a:extLst>
          </p:cNvPr>
          <p:cNvSpPr/>
          <p:nvPr/>
        </p:nvSpPr>
        <p:spPr>
          <a:xfrm>
            <a:off x="6260101" y="1180794"/>
            <a:ext cx="1823449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3BE587-495A-C9F5-05A8-3F6D3AF43FE8}"/>
              </a:ext>
            </a:extLst>
          </p:cNvPr>
          <p:cNvSpPr/>
          <p:nvPr/>
        </p:nvSpPr>
        <p:spPr>
          <a:xfrm>
            <a:off x="4241517" y="2042841"/>
            <a:ext cx="895634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BEE535-1275-53DD-225F-C78C03578BB8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BEE535-1275-53DD-225F-C78C03578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126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378E1AB9-CE44-8621-C03C-02BDC0DBEEBF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Triangle.dfy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Triangle(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877A48A-E5AF-40A4-7DA1-36C7E725E2A9}"/>
              </a:ext>
            </a:extLst>
          </p:cNvPr>
          <p:cNvSpPr/>
          <p:nvPr/>
        </p:nvSpPr>
        <p:spPr>
          <a:xfrm>
            <a:off x="4071707" y="1180794"/>
            <a:ext cx="633643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F1ED1-F963-5C19-C66F-8B89DDD9B082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FF1ED1-F963-5C19-C66F-8B89DDD9B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108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8DB04-DDAE-D347-3B9F-708588CE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lemma</a:t>
            </a:r>
            <a:br>
              <a:rPr lang="en-US" dirty="0"/>
            </a:br>
            <a:r>
              <a:rPr lang="en-US" dirty="0"/>
              <a:t>≈</a:t>
            </a:r>
            <a:br>
              <a:rPr lang="en-US" dirty="0"/>
            </a:b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endParaRPr lang="en-US" dirty="0">
              <a:solidFill>
                <a:srgbClr val="7030A0"/>
              </a:solidFill>
              <a:latin typeface="Lucida Sans Typewriter" panose="020B0509030504030204" pitchFamily="49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F4486-7739-CCA1-A8D3-46DE1F2B1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Stating and proving a lemma is just another application of program logic</a:t>
            </a:r>
            <a:br>
              <a:rPr lang="en-US" dirty="0"/>
            </a:br>
            <a:r>
              <a:rPr lang="en-US" dirty="0"/>
              <a:t>(Note: not based on Curry-Howard correspondence)</a:t>
            </a:r>
          </a:p>
          <a:p>
            <a:r>
              <a:rPr lang="en-US" dirty="0"/>
              <a:t>For both methods and lemmas, you have to establish the postcondition for every input and every control path</a:t>
            </a:r>
          </a:p>
          <a:p>
            <a:r>
              <a:rPr lang="en-US" dirty="0"/>
              <a:t>Calling a method/lemma obtains the information from its postcondition (and, for methods, experiences any side effects)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Methods that call themselves are known as </a:t>
            </a:r>
            <a:r>
              <a:rPr lang="en-US" i="1" dirty="0"/>
              <a:t>recursive</a:t>
            </a:r>
          </a:p>
          <a:p>
            <a:r>
              <a:rPr lang="en-US" dirty="0"/>
              <a:t>Lemmas that call themselves are known as </a:t>
            </a:r>
            <a:r>
              <a:rPr lang="en-US" i="1" dirty="0"/>
              <a:t>inductive</a:t>
            </a:r>
          </a:p>
          <a:p>
            <a:pPr marL="0" indent="0">
              <a:buNone/>
            </a:pPr>
            <a:r>
              <a:rPr lang="en-US" dirty="0"/>
              <a:t>These are really the same!</a:t>
            </a:r>
          </a:p>
        </p:txBody>
      </p:sp>
    </p:spTree>
    <p:extLst>
      <p:ext uri="{BB962C8B-B14F-4D97-AF65-F5344CB8AC3E}">
        <p14:creationId xmlns:p14="http://schemas.microsoft.com/office/powerpoint/2010/main" val="2795139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DC3BF-6D7B-F2CC-FA51-E6F79B8C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termination: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A9F2F-A89B-E1AF-A8C4-8E420F7D7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296832-E14D-C124-AD03-A168938B0641}"/>
              </a:ext>
            </a:extLst>
          </p:cNvPr>
          <p:cNvSpPr txBox="1"/>
          <p:nvPr/>
        </p:nvSpPr>
        <p:spPr>
          <a:xfrm>
            <a:off x="3869269" y="1123837"/>
            <a:ext cx="7315200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M(x: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P(x)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M(x);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Caller(x: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M(x);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assert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P(x);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…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0190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2A6529-8A7F-5757-67A0-67C2750AC428}"/>
              </a:ext>
            </a:extLst>
          </p:cNvPr>
          <p:cNvSpPr/>
          <p:nvPr/>
        </p:nvSpPr>
        <p:spPr>
          <a:xfrm>
            <a:off x="3798148" y="3332480"/>
            <a:ext cx="7550572" cy="2661412"/>
          </a:xfrm>
          <a:prstGeom prst="round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4CCCA5-CEBB-45C6-77CF-0AB9F267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lectures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D5270-2784-6669-8069-743741558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To review basics of program verification, and</a:t>
            </a:r>
            <a:br>
              <a:rPr lang="en-US" sz="2400" dirty="0"/>
            </a:br>
            <a:r>
              <a:rPr lang="en-US" sz="2400" dirty="0"/>
              <a:t>to give a perspective on</a:t>
            </a:r>
          </a:p>
          <a:p>
            <a:pPr marL="0" indent="0">
              <a:buNone/>
            </a:pPr>
            <a:r>
              <a:rPr lang="en-US" sz="2400" dirty="0"/>
              <a:t>	induction / well-founded recursion</a:t>
            </a:r>
          </a:p>
          <a:p>
            <a:pPr marL="0" indent="0">
              <a:buNone/>
            </a:pPr>
            <a:r>
              <a:rPr lang="en-US" sz="2400" dirty="0"/>
              <a:t>as a common thread in</a:t>
            </a:r>
          </a:p>
          <a:p>
            <a:pPr marL="0" indent="0">
              <a:buNone/>
            </a:pPr>
            <a:r>
              <a:rPr lang="en-US" sz="2400" dirty="0"/>
              <a:t>	programming, function definitions, and proofs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Take-home message:</a:t>
            </a:r>
          </a:p>
          <a:p>
            <a:r>
              <a:rPr lang="en-US" sz="2400" dirty="0"/>
              <a:t>You can call whatever you want whenever you want, provided</a:t>
            </a:r>
          </a:p>
          <a:p>
            <a:pPr lvl="1"/>
            <a:r>
              <a:rPr lang="en-US" sz="2000" dirty="0"/>
              <a:t>you satisfy the precondition, and</a:t>
            </a:r>
          </a:p>
          <a:p>
            <a:pPr lvl="1"/>
            <a:r>
              <a:rPr lang="en-US" sz="2000" dirty="0"/>
              <a:t>you can show a decrease in some fixed well-founded order</a:t>
            </a:r>
          </a:p>
        </p:txBody>
      </p:sp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676DC501-F67A-F1D3-C9E6-2CB3EF2E4A78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0</a:t>
            </a:r>
          </a:p>
        </p:txBody>
      </p:sp>
    </p:spTree>
    <p:extLst>
      <p:ext uri="{BB962C8B-B14F-4D97-AF65-F5344CB8AC3E}">
        <p14:creationId xmlns:p14="http://schemas.microsoft.com/office/powerpoint/2010/main" val="249509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DC3BF-6D7B-F2CC-FA51-E6F79B8C0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termination: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lemmas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A9F2F-A89B-E1AF-A8C4-8E420F7D7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17520-F353-6FDE-6836-4E31199C7B9F}"/>
              </a:ext>
            </a:extLst>
          </p:cNvPr>
          <p:cNvSpPr txBox="1"/>
          <p:nvPr/>
        </p:nvSpPr>
        <p:spPr>
          <a:xfrm>
            <a:off x="3869269" y="1123837"/>
            <a:ext cx="7315200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L(x: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P(x)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L(x);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Caller(x: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L(x);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assert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P(x);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…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65013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FFA85-E9B5-B91C-5AEA-44FD11A38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termination: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5E0DA-2C80-0841-988E-89F1BA675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1E9182-6E6A-C489-0A49-3EBA6B6F6538}"/>
              </a:ext>
            </a:extLst>
          </p:cNvPr>
          <p:cNvSpPr txBox="1"/>
          <p:nvPr/>
        </p:nvSpPr>
        <p:spPr>
          <a:xfrm>
            <a:off x="3869269" y="1123837"/>
            <a:ext cx="731520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F(x: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1 + F(x)</a:t>
            </a:r>
            <a:b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Caller()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assert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F(5) == 1 + F(5);</a:t>
            </a:r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assert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false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…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865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B5C8-833D-A334-28B5-3A192B1B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establish termination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571E137-6F1B-0588-9478-B1301F0C9A7F}"/>
              </a:ext>
            </a:extLst>
          </p:cNvPr>
          <p:cNvSpPr/>
          <p:nvPr/>
        </p:nvSpPr>
        <p:spPr>
          <a:xfrm>
            <a:off x="4785360" y="90424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Main()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75308CF-8493-4C27-1E6F-112F8061FCD9}"/>
              </a:ext>
            </a:extLst>
          </p:cNvPr>
          <p:cNvSpPr/>
          <p:nvPr/>
        </p:nvSpPr>
        <p:spPr>
          <a:xfrm>
            <a:off x="3840481" y="1996440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M(45, 10)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E4F2A41-C446-C8F3-0778-01FA1275639C}"/>
              </a:ext>
            </a:extLst>
          </p:cNvPr>
          <p:cNvSpPr/>
          <p:nvPr/>
        </p:nvSpPr>
        <p:spPr>
          <a:xfrm>
            <a:off x="3512822" y="3525521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P(100)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B8C01-DCEF-F8B1-0410-0A61D16C30BF}"/>
              </a:ext>
            </a:extLst>
          </p:cNvPr>
          <p:cNvSpPr/>
          <p:nvPr/>
        </p:nvSpPr>
        <p:spPr>
          <a:xfrm>
            <a:off x="6110387" y="2568799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Q(102)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4DCA04-55DC-4820-7A63-1A48960C30F5}"/>
              </a:ext>
            </a:extLst>
          </p:cNvPr>
          <p:cNvSpPr/>
          <p:nvPr/>
        </p:nvSpPr>
        <p:spPr>
          <a:xfrm>
            <a:off x="4729480" y="3513679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M(45, 12)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95D012-018D-87B8-2DE5-439319AC5F22}"/>
              </a:ext>
            </a:extLst>
          </p:cNvPr>
          <p:cNvSpPr/>
          <p:nvPr/>
        </p:nvSpPr>
        <p:spPr>
          <a:xfrm>
            <a:off x="8792627" y="3319799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S(10)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58BCFC-3150-524C-7942-9117D61C9528}"/>
              </a:ext>
            </a:extLst>
          </p:cNvPr>
          <p:cNvSpPr/>
          <p:nvPr/>
        </p:nvSpPr>
        <p:spPr>
          <a:xfrm>
            <a:off x="7940466" y="207688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P(25)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78B1FF-0294-EF01-2FF2-1C76497D7A5C}"/>
              </a:ext>
            </a:extLst>
          </p:cNvPr>
          <p:cNvSpPr/>
          <p:nvPr/>
        </p:nvSpPr>
        <p:spPr>
          <a:xfrm>
            <a:off x="8068746" y="4381481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S(9)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8B23DF-E781-6C02-5B61-058512442F31}"/>
              </a:ext>
            </a:extLst>
          </p:cNvPr>
          <p:cNvSpPr/>
          <p:nvPr/>
        </p:nvSpPr>
        <p:spPr>
          <a:xfrm>
            <a:off x="7122158" y="562440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S(8)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3BAC28-BEAC-6AFC-6889-15BC45EFF7FE}"/>
              </a:ext>
            </a:extLst>
          </p:cNvPr>
          <p:cNvSpPr/>
          <p:nvPr/>
        </p:nvSpPr>
        <p:spPr>
          <a:xfrm>
            <a:off x="9530080" y="5389740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M(31, 0)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625C481-C31E-4E26-7A3F-15F78EDB486D}"/>
              </a:ext>
            </a:extLst>
          </p:cNvPr>
          <p:cNvCxnSpPr>
            <a:cxnSpLocks/>
            <a:stCxn id="4" idx="3"/>
            <a:endCxn id="5" idx="0"/>
          </p:cNvCxnSpPr>
          <p:nvPr/>
        </p:nvCxnSpPr>
        <p:spPr>
          <a:xfrm flipH="1">
            <a:off x="4561841" y="1476599"/>
            <a:ext cx="376772" cy="51984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FF4AA1-E265-FF39-8731-061B9B87F621}"/>
              </a:ext>
            </a:extLst>
          </p:cNvPr>
          <p:cNvCxnSpPr>
            <a:cxnSpLocks/>
            <a:stCxn id="5" idx="3"/>
            <a:endCxn id="6" idx="0"/>
          </p:cNvCxnSpPr>
          <p:nvPr/>
        </p:nvCxnSpPr>
        <p:spPr>
          <a:xfrm flipH="1">
            <a:off x="4036062" y="2568799"/>
            <a:ext cx="15700" cy="95672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63AD07E-C06C-3233-BD45-1A20284ADE7B}"/>
              </a:ext>
            </a:extLst>
          </p:cNvPr>
          <p:cNvCxnSpPr>
            <a:cxnSpLocks/>
            <a:stCxn id="5" idx="4"/>
            <a:endCxn id="8" idx="0"/>
          </p:cNvCxnSpPr>
          <p:nvPr/>
        </p:nvCxnSpPr>
        <p:spPr>
          <a:xfrm>
            <a:off x="4561841" y="2667000"/>
            <a:ext cx="888999" cy="846679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28EE28-7D4E-88A2-A7AF-C7D2DCEC652C}"/>
              </a:ext>
            </a:extLst>
          </p:cNvPr>
          <p:cNvCxnSpPr>
            <a:cxnSpLocks/>
            <a:stCxn id="4" idx="4"/>
            <a:endCxn id="7" idx="1"/>
          </p:cNvCxnSpPr>
          <p:nvPr/>
        </p:nvCxnSpPr>
        <p:spPr>
          <a:xfrm>
            <a:off x="5308600" y="1574800"/>
            <a:ext cx="955040" cy="109220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CC5535E-C0B7-4EFC-CC3E-7E9A068097E3}"/>
              </a:ext>
            </a:extLst>
          </p:cNvPr>
          <p:cNvCxnSpPr>
            <a:cxnSpLocks/>
            <a:stCxn id="4" idx="5"/>
            <a:endCxn id="10" idx="1"/>
          </p:cNvCxnSpPr>
          <p:nvPr/>
        </p:nvCxnSpPr>
        <p:spPr>
          <a:xfrm>
            <a:off x="5678587" y="1476599"/>
            <a:ext cx="2415132" cy="69848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4BA596E-5F2F-76F7-7BAA-2493FB3F3209}"/>
              </a:ext>
            </a:extLst>
          </p:cNvPr>
          <p:cNvCxnSpPr>
            <a:cxnSpLocks/>
            <a:stCxn id="10" idx="5"/>
            <a:endCxn id="9" idx="0"/>
          </p:cNvCxnSpPr>
          <p:nvPr/>
        </p:nvCxnSpPr>
        <p:spPr>
          <a:xfrm>
            <a:off x="8833693" y="2649239"/>
            <a:ext cx="482174" cy="67056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14BDF0-B344-1535-6E89-05784E53AC38}"/>
              </a:ext>
            </a:extLst>
          </p:cNvPr>
          <p:cNvCxnSpPr>
            <a:cxnSpLocks/>
            <a:stCxn id="7" idx="4"/>
            <a:endCxn id="48" idx="0"/>
          </p:cNvCxnSpPr>
          <p:nvPr/>
        </p:nvCxnSpPr>
        <p:spPr>
          <a:xfrm flipH="1">
            <a:off x="6399113" y="3239359"/>
            <a:ext cx="234514" cy="118024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0997E6-5883-5856-C3C2-E704B32998F6}"/>
              </a:ext>
            </a:extLst>
          </p:cNvPr>
          <p:cNvCxnSpPr>
            <a:cxnSpLocks/>
            <a:stCxn id="9" idx="3"/>
            <a:endCxn id="11" idx="0"/>
          </p:cNvCxnSpPr>
          <p:nvPr/>
        </p:nvCxnSpPr>
        <p:spPr>
          <a:xfrm flipH="1">
            <a:off x="8591986" y="3892158"/>
            <a:ext cx="353894" cy="489323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3E69617-87EA-C532-CC5D-EC398D019747}"/>
              </a:ext>
            </a:extLst>
          </p:cNvPr>
          <p:cNvCxnSpPr>
            <a:cxnSpLocks/>
            <a:stCxn id="11" idx="3"/>
            <a:endCxn id="12" idx="0"/>
          </p:cNvCxnSpPr>
          <p:nvPr/>
        </p:nvCxnSpPr>
        <p:spPr>
          <a:xfrm flipH="1">
            <a:off x="7645398" y="4953840"/>
            <a:ext cx="576601" cy="67056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35AF26-C156-22D2-483C-65456B04E2D6}"/>
              </a:ext>
            </a:extLst>
          </p:cNvPr>
          <p:cNvCxnSpPr>
            <a:cxnSpLocks/>
            <a:stCxn id="11" idx="5"/>
            <a:endCxn id="13" idx="1"/>
          </p:cNvCxnSpPr>
          <p:nvPr/>
        </p:nvCxnSpPr>
        <p:spPr>
          <a:xfrm>
            <a:off x="8961973" y="4953840"/>
            <a:ext cx="779388" cy="53410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37BD0F78-96AE-EBC0-0F53-D661F4EC1EDB}"/>
              </a:ext>
            </a:extLst>
          </p:cNvPr>
          <p:cNvSpPr/>
          <p:nvPr/>
        </p:nvSpPr>
        <p:spPr>
          <a:xfrm>
            <a:off x="5875873" y="441960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R()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AAC122F-A6C2-181E-8071-8B166824879B}"/>
              </a:ext>
            </a:extLst>
          </p:cNvPr>
          <p:cNvCxnSpPr>
            <a:cxnSpLocks/>
            <a:stCxn id="13" idx="4"/>
          </p:cNvCxnSpPr>
          <p:nvPr/>
        </p:nvCxnSpPr>
        <p:spPr>
          <a:xfrm>
            <a:off x="10251440" y="6060300"/>
            <a:ext cx="132080" cy="37098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B429B9A-0F1E-2AC9-A0BE-D60939B3EE97}"/>
              </a:ext>
            </a:extLst>
          </p:cNvPr>
          <p:cNvCxnSpPr>
            <a:cxnSpLocks/>
            <a:stCxn id="48" idx="4"/>
          </p:cNvCxnSpPr>
          <p:nvPr/>
        </p:nvCxnSpPr>
        <p:spPr>
          <a:xfrm flipH="1">
            <a:off x="6263640" y="5090160"/>
            <a:ext cx="135473" cy="39778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29D539E-63A0-6482-FF80-2244B6A685F4}"/>
              </a:ext>
            </a:extLst>
          </p:cNvPr>
          <p:cNvSpPr txBox="1"/>
          <p:nvPr/>
        </p:nvSpPr>
        <p:spPr>
          <a:xfrm>
            <a:off x="6001176" y="5479462"/>
            <a:ext cx="72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70808C3-C2AA-AB65-0F6F-ADE573A8171E}"/>
              </a:ext>
            </a:extLst>
          </p:cNvPr>
          <p:cNvSpPr txBox="1"/>
          <p:nvPr/>
        </p:nvSpPr>
        <p:spPr>
          <a:xfrm>
            <a:off x="10236200" y="6300880"/>
            <a:ext cx="72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71868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1"/>
                            </p:stCondLst>
                            <p:childTnLst>
                              <p:par>
                                <p:cTn id="3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1"/>
                            </p:stCondLst>
                            <p:childTnLst>
                              <p:par>
                                <p:cTn id="54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2"/>
                            </p:stCondLst>
                            <p:childTnLst>
                              <p:par>
                                <p:cTn id="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3"/>
                            </p:stCondLst>
                            <p:childTnLst>
                              <p:par>
                                <p:cTn id="6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1"/>
                            </p:stCondLst>
                            <p:childTnLst>
                              <p:par>
                                <p:cTn id="10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2"/>
                            </p:stCondLst>
                            <p:childTnLst>
                              <p:par>
                                <p:cTn id="1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53"/>
                            </p:stCondLst>
                            <p:childTnLst>
                              <p:par>
                                <p:cTn id="12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4"/>
                            </p:stCondLst>
                            <p:childTnLst>
                              <p:par>
                                <p:cTn id="12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755"/>
                            </p:stCondLst>
                            <p:childTnLst>
                              <p:par>
                                <p:cTn id="13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6"/>
                            </p:stCondLst>
                            <p:childTnLst>
                              <p:par>
                                <p:cTn id="1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256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06"/>
                            </p:stCondLst>
                            <p:childTnLst>
                              <p:par>
                                <p:cTn id="1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756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6"/>
                            </p:stCondLst>
                            <p:childTnLst>
                              <p:par>
                                <p:cTn id="1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256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06"/>
                            </p:stCondLst>
                            <p:childTnLst>
                              <p:par>
                                <p:cTn id="1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756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6"/>
                            </p:stCondLst>
                            <p:childTnLst>
                              <p:par>
                                <p:cTn id="17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257"/>
                            </p:stCondLst>
                            <p:childTnLst>
                              <p:par>
                                <p:cTn id="18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4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2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6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8"/>
                            </p:stCondLst>
                            <p:childTnLst>
                              <p:par>
                                <p:cTn id="1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758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6008"/>
                            </p:stCondLst>
                            <p:childTnLst>
                              <p:par>
                                <p:cTn id="1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258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5" grpId="2" animBg="1"/>
      <p:bldP spid="6" grpId="0" animBg="1"/>
      <p:bldP spid="7" grpId="0" animBg="1"/>
      <p:bldP spid="7" grpId="1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 animBg="1"/>
      <p:bldP spid="48" grpId="0" animBg="1"/>
      <p:bldP spid="48" grpId="1" animBg="1"/>
      <p:bldP spid="82" grpId="0"/>
      <p:bldP spid="8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B5C8-833D-A334-28B5-3A192B1B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establish termination: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associate a </a:t>
            </a:r>
            <a:r>
              <a:rPr lang="en-US" i="1" dirty="0"/>
              <a:t>termination metric</a:t>
            </a:r>
            <a:br>
              <a:rPr lang="en-US" i="1" dirty="0"/>
            </a:br>
            <a:r>
              <a:rPr lang="en-US" dirty="0"/>
              <a:t>with each method activation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571E137-6F1B-0588-9478-B1301F0C9A7F}"/>
              </a:ext>
            </a:extLst>
          </p:cNvPr>
          <p:cNvSpPr/>
          <p:nvPr/>
        </p:nvSpPr>
        <p:spPr>
          <a:xfrm>
            <a:off x="4785360" y="90424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Main()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75308CF-8493-4C27-1E6F-112F8061FCD9}"/>
              </a:ext>
            </a:extLst>
          </p:cNvPr>
          <p:cNvSpPr/>
          <p:nvPr/>
        </p:nvSpPr>
        <p:spPr>
          <a:xfrm>
            <a:off x="3840481" y="1996440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M(45, 10)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E4F2A41-C446-C8F3-0778-01FA1275639C}"/>
              </a:ext>
            </a:extLst>
          </p:cNvPr>
          <p:cNvSpPr/>
          <p:nvPr/>
        </p:nvSpPr>
        <p:spPr>
          <a:xfrm>
            <a:off x="3512822" y="3525521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P(100)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CB8C01-DCEF-F8B1-0410-0A61D16C30BF}"/>
              </a:ext>
            </a:extLst>
          </p:cNvPr>
          <p:cNvSpPr/>
          <p:nvPr/>
        </p:nvSpPr>
        <p:spPr>
          <a:xfrm>
            <a:off x="6110387" y="2568799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Q(102)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4DCA04-55DC-4820-7A63-1A48960C30F5}"/>
              </a:ext>
            </a:extLst>
          </p:cNvPr>
          <p:cNvSpPr/>
          <p:nvPr/>
        </p:nvSpPr>
        <p:spPr>
          <a:xfrm>
            <a:off x="4729480" y="3513679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M(45, 12)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195D012-018D-87B8-2DE5-439319AC5F22}"/>
              </a:ext>
            </a:extLst>
          </p:cNvPr>
          <p:cNvSpPr/>
          <p:nvPr/>
        </p:nvSpPr>
        <p:spPr>
          <a:xfrm>
            <a:off x="8792627" y="3319799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S(10)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58BCFC-3150-524C-7942-9117D61C9528}"/>
              </a:ext>
            </a:extLst>
          </p:cNvPr>
          <p:cNvSpPr/>
          <p:nvPr/>
        </p:nvSpPr>
        <p:spPr>
          <a:xfrm>
            <a:off x="7940466" y="207688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P(25)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78B1FF-0294-EF01-2FF2-1C76497D7A5C}"/>
              </a:ext>
            </a:extLst>
          </p:cNvPr>
          <p:cNvSpPr/>
          <p:nvPr/>
        </p:nvSpPr>
        <p:spPr>
          <a:xfrm>
            <a:off x="8068746" y="4381481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S(9)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8B23DF-E781-6C02-5B61-058512442F31}"/>
              </a:ext>
            </a:extLst>
          </p:cNvPr>
          <p:cNvSpPr/>
          <p:nvPr/>
        </p:nvSpPr>
        <p:spPr>
          <a:xfrm>
            <a:off x="7122158" y="562440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S(8)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3BAC28-BEAC-6AFC-6889-15BC45EFF7FE}"/>
              </a:ext>
            </a:extLst>
          </p:cNvPr>
          <p:cNvSpPr/>
          <p:nvPr/>
        </p:nvSpPr>
        <p:spPr>
          <a:xfrm>
            <a:off x="9530080" y="5389740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M(31, 0)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625C481-C31E-4E26-7A3F-15F78EDB486D}"/>
              </a:ext>
            </a:extLst>
          </p:cNvPr>
          <p:cNvCxnSpPr>
            <a:cxnSpLocks/>
            <a:stCxn id="4" idx="3"/>
            <a:endCxn id="5" idx="0"/>
          </p:cNvCxnSpPr>
          <p:nvPr/>
        </p:nvCxnSpPr>
        <p:spPr>
          <a:xfrm flipH="1">
            <a:off x="4561841" y="1476599"/>
            <a:ext cx="376772" cy="51984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FF4AA1-E265-FF39-8731-061B9B87F621}"/>
              </a:ext>
            </a:extLst>
          </p:cNvPr>
          <p:cNvCxnSpPr>
            <a:cxnSpLocks/>
            <a:stCxn id="5" idx="3"/>
            <a:endCxn id="6" idx="0"/>
          </p:cNvCxnSpPr>
          <p:nvPr/>
        </p:nvCxnSpPr>
        <p:spPr>
          <a:xfrm flipH="1">
            <a:off x="4036062" y="2568799"/>
            <a:ext cx="15700" cy="95672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63AD07E-C06C-3233-BD45-1A20284ADE7B}"/>
              </a:ext>
            </a:extLst>
          </p:cNvPr>
          <p:cNvCxnSpPr>
            <a:cxnSpLocks/>
            <a:stCxn id="5" idx="4"/>
            <a:endCxn id="8" idx="0"/>
          </p:cNvCxnSpPr>
          <p:nvPr/>
        </p:nvCxnSpPr>
        <p:spPr>
          <a:xfrm>
            <a:off x="4561841" y="2667000"/>
            <a:ext cx="888999" cy="846679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28EE28-7D4E-88A2-A7AF-C7D2DCEC652C}"/>
              </a:ext>
            </a:extLst>
          </p:cNvPr>
          <p:cNvCxnSpPr>
            <a:cxnSpLocks/>
            <a:stCxn id="4" idx="4"/>
            <a:endCxn id="7" idx="1"/>
          </p:cNvCxnSpPr>
          <p:nvPr/>
        </p:nvCxnSpPr>
        <p:spPr>
          <a:xfrm>
            <a:off x="5308600" y="1574800"/>
            <a:ext cx="955040" cy="109220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CC5535E-C0B7-4EFC-CC3E-7E9A068097E3}"/>
              </a:ext>
            </a:extLst>
          </p:cNvPr>
          <p:cNvCxnSpPr>
            <a:cxnSpLocks/>
            <a:stCxn id="4" idx="5"/>
            <a:endCxn id="10" idx="1"/>
          </p:cNvCxnSpPr>
          <p:nvPr/>
        </p:nvCxnSpPr>
        <p:spPr>
          <a:xfrm>
            <a:off x="5678587" y="1476599"/>
            <a:ext cx="2415132" cy="69848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4BA596E-5F2F-76F7-7BAA-2493FB3F3209}"/>
              </a:ext>
            </a:extLst>
          </p:cNvPr>
          <p:cNvCxnSpPr>
            <a:cxnSpLocks/>
            <a:stCxn id="10" idx="5"/>
            <a:endCxn id="9" idx="0"/>
          </p:cNvCxnSpPr>
          <p:nvPr/>
        </p:nvCxnSpPr>
        <p:spPr>
          <a:xfrm>
            <a:off x="8833693" y="2649239"/>
            <a:ext cx="482174" cy="67056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14BDF0-B344-1535-6E89-05784E53AC38}"/>
              </a:ext>
            </a:extLst>
          </p:cNvPr>
          <p:cNvCxnSpPr>
            <a:cxnSpLocks/>
            <a:stCxn id="7" idx="4"/>
            <a:endCxn id="48" idx="0"/>
          </p:cNvCxnSpPr>
          <p:nvPr/>
        </p:nvCxnSpPr>
        <p:spPr>
          <a:xfrm flipH="1">
            <a:off x="6399113" y="3239359"/>
            <a:ext cx="234514" cy="118024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0997E6-5883-5856-C3C2-E704B32998F6}"/>
              </a:ext>
            </a:extLst>
          </p:cNvPr>
          <p:cNvCxnSpPr>
            <a:cxnSpLocks/>
            <a:stCxn id="9" idx="3"/>
            <a:endCxn id="11" idx="0"/>
          </p:cNvCxnSpPr>
          <p:nvPr/>
        </p:nvCxnSpPr>
        <p:spPr>
          <a:xfrm flipH="1">
            <a:off x="8591986" y="3892158"/>
            <a:ext cx="353894" cy="489323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3E69617-87EA-C532-CC5D-EC398D019747}"/>
              </a:ext>
            </a:extLst>
          </p:cNvPr>
          <p:cNvCxnSpPr>
            <a:cxnSpLocks/>
            <a:stCxn id="11" idx="3"/>
            <a:endCxn id="12" idx="0"/>
          </p:cNvCxnSpPr>
          <p:nvPr/>
        </p:nvCxnSpPr>
        <p:spPr>
          <a:xfrm flipH="1">
            <a:off x="7645398" y="4953840"/>
            <a:ext cx="576601" cy="67056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B35AF26-C156-22D2-483C-65456B04E2D6}"/>
              </a:ext>
            </a:extLst>
          </p:cNvPr>
          <p:cNvCxnSpPr>
            <a:cxnSpLocks/>
            <a:stCxn id="11" idx="5"/>
            <a:endCxn id="13" idx="1"/>
          </p:cNvCxnSpPr>
          <p:nvPr/>
        </p:nvCxnSpPr>
        <p:spPr>
          <a:xfrm>
            <a:off x="8961973" y="4953840"/>
            <a:ext cx="779388" cy="53410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37BD0F78-96AE-EBC0-0F53-D661F4EC1EDB}"/>
              </a:ext>
            </a:extLst>
          </p:cNvPr>
          <p:cNvSpPr/>
          <p:nvPr/>
        </p:nvSpPr>
        <p:spPr>
          <a:xfrm>
            <a:off x="5875873" y="4419600"/>
            <a:ext cx="104648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R()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AAC122F-A6C2-181E-8071-8B166824879B}"/>
              </a:ext>
            </a:extLst>
          </p:cNvPr>
          <p:cNvCxnSpPr>
            <a:cxnSpLocks/>
            <a:stCxn id="13" idx="4"/>
          </p:cNvCxnSpPr>
          <p:nvPr/>
        </p:nvCxnSpPr>
        <p:spPr>
          <a:xfrm>
            <a:off x="10251440" y="6060300"/>
            <a:ext cx="132080" cy="37098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B429B9A-0F1E-2AC9-A0BE-D60939B3EE97}"/>
              </a:ext>
            </a:extLst>
          </p:cNvPr>
          <p:cNvCxnSpPr>
            <a:cxnSpLocks/>
            <a:stCxn id="48" idx="4"/>
          </p:cNvCxnSpPr>
          <p:nvPr/>
        </p:nvCxnSpPr>
        <p:spPr>
          <a:xfrm flipH="1">
            <a:off x="6263640" y="5090160"/>
            <a:ext cx="135473" cy="397781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29D539E-63A0-6482-FF80-2244B6A685F4}"/>
              </a:ext>
            </a:extLst>
          </p:cNvPr>
          <p:cNvSpPr txBox="1"/>
          <p:nvPr/>
        </p:nvSpPr>
        <p:spPr>
          <a:xfrm>
            <a:off x="6001176" y="5479462"/>
            <a:ext cx="72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70808C3-C2AA-AB65-0F6F-ADE573A8171E}"/>
              </a:ext>
            </a:extLst>
          </p:cNvPr>
          <p:cNvSpPr txBox="1"/>
          <p:nvPr/>
        </p:nvSpPr>
        <p:spPr>
          <a:xfrm>
            <a:off x="10236200" y="6300880"/>
            <a:ext cx="72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" name="Card 15">
            <a:extLst>
              <a:ext uri="{FF2B5EF4-FFF2-40B4-BE49-F238E27FC236}">
                <a16:creationId xmlns:a16="http://schemas.microsoft.com/office/drawing/2014/main" id="{7D253C1C-1C5B-5D5C-21F8-D58F74100A78}"/>
              </a:ext>
            </a:extLst>
          </p:cNvPr>
          <p:cNvSpPr/>
          <p:nvPr/>
        </p:nvSpPr>
        <p:spPr>
          <a:xfrm>
            <a:off x="5669279" y="1119457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280</a:t>
            </a:r>
          </a:p>
        </p:txBody>
      </p:sp>
      <p:sp>
        <p:nvSpPr>
          <p:cNvPr id="17" name="Card 16">
            <a:extLst>
              <a:ext uri="{FF2B5EF4-FFF2-40B4-BE49-F238E27FC236}">
                <a16:creationId xmlns:a16="http://schemas.microsoft.com/office/drawing/2014/main" id="{A3B94E25-CD8C-C877-E972-DDA2E9939A20}"/>
              </a:ext>
            </a:extLst>
          </p:cNvPr>
          <p:cNvSpPr/>
          <p:nvPr/>
        </p:nvSpPr>
        <p:spPr>
          <a:xfrm>
            <a:off x="5071101" y="216686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63</a:t>
            </a:r>
          </a:p>
        </p:txBody>
      </p:sp>
      <p:sp>
        <p:nvSpPr>
          <p:cNvPr id="24" name="Card 23">
            <a:extLst>
              <a:ext uri="{FF2B5EF4-FFF2-40B4-BE49-F238E27FC236}">
                <a16:creationId xmlns:a16="http://schemas.microsoft.com/office/drawing/2014/main" id="{4FBC1CEB-B841-01D9-2C54-4DE3A73F27B5}"/>
              </a:ext>
            </a:extLst>
          </p:cNvPr>
          <p:cNvSpPr/>
          <p:nvPr/>
        </p:nvSpPr>
        <p:spPr>
          <a:xfrm>
            <a:off x="7941940" y="5825129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63</a:t>
            </a:r>
          </a:p>
        </p:txBody>
      </p:sp>
      <p:sp>
        <p:nvSpPr>
          <p:cNvPr id="25" name="Card 24">
            <a:extLst>
              <a:ext uri="{FF2B5EF4-FFF2-40B4-BE49-F238E27FC236}">
                <a16:creationId xmlns:a16="http://schemas.microsoft.com/office/drawing/2014/main" id="{2F063349-CB0E-2BC1-D50C-3C49144414A3}"/>
              </a:ext>
            </a:extLst>
          </p:cNvPr>
          <p:cNvSpPr/>
          <p:nvPr/>
        </p:nvSpPr>
        <p:spPr>
          <a:xfrm>
            <a:off x="4083085" y="3488506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6" name="Card 25">
            <a:extLst>
              <a:ext uri="{FF2B5EF4-FFF2-40B4-BE49-F238E27FC236}">
                <a16:creationId xmlns:a16="http://schemas.microsoft.com/office/drawing/2014/main" id="{CA2700EF-81B3-B2B8-6A19-5D1687FBA058}"/>
              </a:ext>
            </a:extLst>
          </p:cNvPr>
          <p:cNvSpPr/>
          <p:nvPr/>
        </p:nvSpPr>
        <p:spPr>
          <a:xfrm>
            <a:off x="5665897" y="3474720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</a:p>
        </p:txBody>
      </p:sp>
      <p:sp>
        <p:nvSpPr>
          <p:cNvPr id="27" name="Card 26">
            <a:extLst>
              <a:ext uri="{FF2B5EF4-FFF2-40B4-BE49-F238E27FC236}">
                <a16:creationId xmlns:a16="http://schemas.microsoft.com/office/drawing/2014/main" id="{B6C8ED4A-B703-6CF6-90E6-5B7EBE8B3156}"/>
              </a:ext>
            </a:extLst>
          </p:cNvPr>
          <p:cNvSpPr/>
          <p:nvPr/>
        </p:nvSpPr>
        <p:spPr>
          <a:xfrm>
            <a:off x="6625162" y="4619364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227</a:t>
            </a:r>
          </a:p>
        </p:txBody>
      </p:sp>
      <p:sp>
        <p:nvSpPr>
          <p:cNvPr id="28" name="Card 27">
            <a:extLst>
              <a:ext uri="{FF2B5EF4-FFF2-40B4-BE49-F238E27FC236}">
                <a16:creationId xmlns:a16="http://schemas.microsoft.com/office/drawing/2014/main" id="{0A56963A-2519-2A83-2AAC-71D5EC749ABA}"/>
              </a:ext>
            </a:extLst>
          </p:cNvPr>
          <p:cNvSpPr/>
          <p:nvPr/>
        </p:nvSpPr>
        <p:spPr>
          <a:xfrm>
            <a:off x="6986685" y="277646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229</a:t>
            </a:r>
          </a:p>
        </p:txBody>
      </p:sp>
      <p:sp>
        <p:nvSpPr>
          <p:cNvPr id="29" name="Card 28">
            <a:extLst>
              <a:ext uri="{FF2B5EF4-FFF2-40B4-BE49-F238E27FC236}">
                <a16:creationId xmlns:a16="http://schemas.microsoft.com/office/drawing/2014/main" id="{8967793A-0C58-8F80-5878-05B12D1F1F84}"/>
              </a:ext>
            </a:extLst>
          </p:cNvPr>
          <p:cNvSpPr/>
          <p:nvPr/>
        </p:nvSpPr>
        <p:spPr>
          <a:xfrm>
            <a:off x="8802361" y="2277146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275</a:t>
            </a:r>
          </a:p>
        </p:txBody>
      </p:sp>
      <p:sp>
        <p:nvSpPr>
          <p:cNvPr id="30" name="Card 29">
            <a:extLst>
              <a:ext uri="{FF2B5EF4-FFF2-40B4-BE49-F238E27FC236}">
                <a16:creationId xmlns:a16="http://schemas.microsoft.com/office/drawing/2014/main" id="{BD479AEB-CBE7-2B1E-275A-FF56A7D9AD76}"/>
              </a:ext>
            </a:extLst>
          </p:cNvPr>
          <p:cNvSpPr/>
          <p:nvPr/>
        </p:nvSpPr>
        <p:spPr>
          <a:xfrm>
            <a:off x="9658341" y="352061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274</a:t>
            </a:r>
          </a:p>
        </p:txBody>
      </p:sp>
      <p:sp>
        <p:nvSpPr>
          <p:cNvPr id="31" name="Card 30">
            <a:extLst>
              <a:ext uri="{FF2B5EF4-FFF2-40B4-BE49-F238E27FC236}">
                <a16:creationId xmlns:a16="http://schemas.microsoft.com/office/drawing/2014/main" id="{D534087C-DAC9-3251-9ED6-9BF4AD6C67D2}"/>
              </a:ext>
            </a:extLst>
          </p:cNvPr>
          <p:cNvSpPr/>
          <p:nvPr/>
        </p:nvSpPr>
        <p:spPr>
          <a:xfrm>
            <a:off x="8879861" y="458746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2" name="Card 31">
            <a:extLst>
              <a:ext uri="{FF2B5EF4-FFF2-40B4-BE49-F238E27FC236}">
                <a16:creationId xmlns:a16="http://schemas.microsoft.com/office/drawing/2014/main" id="{6BD7AE6D-1866-4984-35D8-3B7B13A2515A}"/>
              </a:ext>
            </a:extLst>
          </p:cNvPr>
          <p:cNvSpPr/>
          <p:nvPr/>
        </p:nvSpPr>
        <p:spPr>
          <a:xfrm>
            <a:off x="10730221" y="5590469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338236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42AA3-8B43-A1EE-CAD9-F4E9ABF8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property for each call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6A2EB01-1CB5-CCA3-7F27-7BEED4C8D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3382059"/>
            <a:ext cx="7315200" cy="260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satisfies  x ≻ y</a:t>
            </a:r>
          </a:p>
          <a:p>
            <a:pPr marL="0" indent="0">
              <a:buNone/>
            </a:pPr>
            <a:r>
              <a:rPr lang="en-US" sz="3200" dirty="0"/>
              <a:t>in a fixed well-founded order ≻ ,</a:t>
            </a:r>
          </a:p>
          <a:p>
            <a:pPr marL="0" indent="0">
              <a:buNone/>
            </a:pPr>
            <a:r>
              <a:rPr lang="en-US" sz="3200" dirty="0"/>
              <a:t>then all calls in the program terminate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4797691-B7C7-17B1-B4D2-28B7EFF49028}"/>
              </a:ext>
            </a:extLst>
          </p:cNvPr>
          <p:cNvSpPr/>
          <p:nvPr/>
        </p:nvSpPr>
        <p:spPr>
          <a:xfrm>
            <a:off x="5494655" y="1574713"/>
            <a:ext cx="1310006" cy="82931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Caller()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996DE4-D92E-3249-6479-B294051491E7}"/>
              </a:ext>
            </a:extLst>
          </p:cNvPr>
          <p:cNvSpPr/>
          <p:nvPr/>
        </p:nvSpPr>
        <p:spPr>
          <a:xfrm>
            <a:off x="7319436" y="2682353"/>
            <a:ext cx="1418589" cy="74664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Callee()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1DBE00-F93D-28D2-7F2F-931F80294646}"/>
              </a:ext>
            </a:extLst>
          </p:cNvPr>
          <p:cNvCxnSpPr>
            <a:cxnSpLocks/>
            <a:stCxn id="4" idx="5"/>
            <a:endCxn id="5" idx="1"/>
          </p:cNvCxnSpPr>
          <p:nvPr/>
        </p:nvCxnSpPr>
        <p:spPr>
          <a:xfrm>
            <a:off x="6612815" y="2282573"/>
            <a:ext cx="914369" cy="509124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rd 6">
            <a:extLst>
              <a:ext uri="{FF2B5EF4-FFF2-40B4-BE49-F238E27FC236}">
                <a16:creationId xmlns:a16="http://schemas.microsoft.com/office/drawing/2014/main" id="{A0035A63-4910-62BA-C7E4-1682212B4DBC}"/>
              </a:ext>
            </a:extLst>
          </p:cNvPr>
          <p:cNvSpPr/>
          <p:nvPr/>
        </p:nvSpPr>
        <p:spPr>
          <a:xfrm>
            <a:off x="6660723" y="185045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8" name="Card 7">
            <a:extLst>
              <a:ext uri="{FF2B5EF4-FFF2-40B4-BE49-F238E27FC236}">
                <a16:creationId xmlns:a16="http://schemas.microsoft.com/office/drawing/2014/main" id="{BA326F75-021D-7894-781D-66110AF16A02}"/>
              </a:ext>
            </a:extLst>
          </p:cNvPr>
          <p:cNvSpPr/>
          <p:nvPr/>
        </p:nvSpPr>
        <p:spPr>
          <a:xfrm>
            <a:off x="8572181" y="2921125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80B302DA-E26A-4F73-9DA9-A923291C8142}"/>
              </a:ext>
            </a:extLst>
          </p:cNvPr>
          <p:cNvSpPr txBox="1">
            <a:spLocks/>
          </p:cNvSpPr>
          <p:nvPr/>
        </p:nvSpPr>
        <p:spPr>
          <a:xfrm>
            <a:off x="3869268" y="778398"/>
            <a:ext cx="7315200" cy="787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3200" dirty="0"/>
              <a:t>If each call</a:t>
            </a:r>
          </a:p>
        </p:txBody>
      </p:sp>
    </p:spTree>
    <p:extLst>
      <p:ext uri="{BB962C8B-B14F-4D97-AF65-F5344CB8AC3E}">
        <p14:creationId xmlns:p14="http://schemas.microsoft.com/office/powerpoint/2010/main" val="270212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AC91C-0874-D07F-2100-27105EA4F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B696-E985-46E9-598E-A0A679B8F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828" y="864108"/>
            <a:ext cx="8038252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An irreflexive partial order ≻ on a set 𝒜 is</a:t>
            </a:r>
          </a:p>
          <a:p>
            <a:pPr marL="0" indent="0">
              <a:buNone/>
            </a:pPr>
            <a:r>
              <a:rPr lang="en-US" sz="3600" i="1" dirty="0"/>
              <a:t>	well-founded</a:t>
            </a:r>
          </a:p>
          <a:p>
            <a:pPr marL="0" indent="0">
              <a:buNone/>
            </a:pPr>
            <a:r>
              <a:rPr lang="en-US" sz="3600" dirty="0"/>
              <a:t>if there is no infinite descending chain</a:t>
            </a:r>
          </a:p>
          <a:p>
            <a:pPr marL="0" indent="0">
              <a:buNone/>
            </a:pPr>
            <a:r>
              <a:rPr lang="en-US" sz="3600" dirty="0"/>
              <a:t>	a</a:t>
            </a:r>
            <a:r>
              <a:rPr lang="en-US" sz="3600" baseline="-25000" dirty="0"/>
              <a:t>0</a:t>
            </a:r>
            <a:r>
              <a:rPr lang="en-US" sz="3600" dirty="0"/>
              <a:t> ≻ a</a:t>
            </a:r>
            <a:r>
              <a:rPr lang="en-US" sz="3600" baseline="-25000" dirty="0"/>
              <a:t>1</a:t>
            </a:r>
            <a:r>
              <a:rPr lang="en-US" sz="3600" dirty="0"/>
              <a:t> ≻ a</a:t>
            </a:r>
            <a:r>
              <a:rPr lang="en-US" sz="3600" baseline="-25000" dirty="0"/>
              <a:t>2</a:t>
            </a:r>
            <a:r>
              <a:rPr lang="en-US" sz="3600" dirty="0"/>
              <a:t> ≻ a</a:t>
            </a:r>
            <a:r>
              <a:rPr lang="en-US" sz="3600" baseline="-25000" dirty="0"/>
              <a:t>3</a:t>
            </a:r>
            <a:r>
              <a:rPr lang="en-US" sz="3600" dirty="0"/>
              <a:t> ≻ …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2800" dirty="0"/>
              <a:t>Example: The natural numbers with the usual</a:t>
            </a:r>
            <a:br>
              <a:rPr lang="en-US" sz="2800" dirty="0"/>
            </a:br>
            <a:r>
              <a:rPr lang="en-US" sz="2800" dirty="0"/>
              <a:t>greater-than ordering </a:t>
            </a:r>
            <a:r>
              <a:rPr lang="en-US" sz="2800" dirty="0">
                <a:latin typeface="Lucida Sans Typewriter" panose="020B0509030504030204" pitchFamily="49" charset="77"/>
              </a:rPr>
              <a:t>&gt;</a:t>
            </a:r>
            <a:r>
              <a:rPr lang="en-US" sz="2800" dirty="0"/>
              <a:t> is well-founded.</a:t>
            </a:r>
          </a:p>
        </p:txBody>
      </p:sp>
    </p:spTree>
    <p:extLst>
      <p:ext uri="{BB962C8B-B14F-4D97-AF65-F5344CB8AC3E}">
        <p14:creationId xmlns:p14="http://schemas.microsoft.com/office/powerpoint/2010/main" val="248283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6C13-273C-F80C-E3F3-1230F07F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termination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7DF6A-9276-C58A-78E5-49FE419DE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478028"/>
            <a:ext cx="7315200" cy="2194053"/>
          </a:xfrm>
        </p:spPr>
        <p:txBody>
          <a:bodyPr>
            <a:normAutofit/>
          </a:bodyPr>
          <a:lstStyle/>
          <a:p>
            <a:r>
              <a:rPr lang="en-US" sz="2800" dirty="0"/>
              <a:t>A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800" dirty="0"/>
              <a:t> clause defines the termination metric for each method/function activation</a:t>
            </a:r>
          </a:p>
          <a:p>
            <a:r>
              <a:rPr lang="en-US" sz="2800" dirty="0"/>
              <a:t>It is evaluated </a:t>
            </a:r>
            <a:r>
              <a:rPr lang="en-US" sz="2800" i="1" dirty="0"/>
              <a:t>on entry</a:t>
            </a:r>
            <a:r>
              <a:rPr lang="en-US" sz="2800" dirty="0"/>
              <a:t> to the method/function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E6C01-7244-A15C-4483-CC6D666ED53F}"/>
              </a:ext>
            </a:extLst>
          </p:cNvPr>
          <p:cNvSpPr txBox="1"/>
          <p:nvPr/>
        </p:nvSpPr>
        <p:spPr>
          <a:xfrm>
            <a:off x="3757509" y="2529841"/>
            <a:ext cx="3953932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Apple(m: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100 * m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1 &lt;= m &lt; 50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Banana(80 - m);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c := Cherry(m);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Banana(n: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n + 19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…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Cherry(p: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16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p / 2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8C127D4-9D34-9B5C-6D08-E1D9DA5EE47F}"/>
              </a:ext>
            </a:extLst>
          </p:cNvPr>
          <p:cNvSpPr/>
          <p:nvPr/>
        </p:nvSpPr>
        <p:spPr>
          <a:xfrm>
            <a:off x="8857841" y="3191942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Apple(4)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A2C1CA2-3BEA-2705-4089-F5B93C692E99}"/>
              </a:ext>
            </a:extLst>
          </p:cNvPr>
          <p:cNvSpPr/>
          <p:nvPr/>
        </p:nvSpPr>
        <p:spPr>
          <a:xfrm>
            <a:off x="7823200" y="4203221"/>
            <a:ext cx="188976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Banana(76)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DE295F-7504-C4C7-1E12-C7A0343CAF0A}"/>
              </a:ext>
            </a:extLst>
          </p:cNvPr>
          <p:cNvSpPr/>
          <p:nvPr/>
        </p:nvSpPr>
        <p:spPr>
          <a:xfrm>
            <a:off x="9804400" y="5242053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Cherry(4)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FEFCB62-7B4E-1F49-C459-7A62E8352405}"/>
              </a:ext>
            </a:extLst>
          </p:cNvPr>
          <p:cNvCxnSpPr>
            <a:cxnSpLocks/>
            <a:stCxn id="5" idx="3"/>
            <a:endCxn id="6" idx="0"/>
          </p:cNvCxnSpPr>
          <p:nvPr/>
        </p:nvCxnSpPr>
        <p:spPr>
          <a:xfrm flipH="1">
            <a:off x="8768080" y="3764301"/>
            <a:ext cx="301042" cy="43892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CF39D0-5424-4744-1254-A295CC4D9784}"/>
              </a:ext>
            </a:extLst>
          </p:cNvPr>
          <p:cNvCxnSpPr>
            <a:cxnSpLocks/>
            <a:stCxn id="5" idx="5"/>
            <a:endCxn id="7" idx="0"/>
          </p:cNvCxnSpPr>
          <p:nvPr/>
        </p:nvCxnSpPr>
        <p:spPr>
          <a:xfrm>
            <a:off x="10089280" y="3764301"/>
            <a:ext cx="436480" cy="147775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47A4C02-00F8-87B5-68DC-17C936636BC4}"/>
              </a:ext>
            </a:extLst>
          </p:cNvPr>
          <p:cNvSpPr txBox="1"/>
          <p:nvPr/>
        </p:nvSpPr>
        <p:spPr>
          <a:xfrm>
            <a:off x="7899403" y="2672081"/>
            <a:ext cx="348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an activation  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Apple(4)</a:t>
            </a:r>
          </a:p>
        </p:txBody>
      </p:sp>
      <p:sp>
        <p:nvSpPr>
          <p:cNvPr id="20" name="Card 19">
            <a:extLst>
              <a:ext uri="{FF2B5EF4-FFF2-40B4-BE49-F238E27FC236}">
                <a16:creationId xmlns:a16="http://schemas.microsoft.com/office/drawing/2014/main" id="{C41F27C9-5824-EE20-2F67-07159E36933B}"/>
              </a:ext>
            </a:extLst>
          </p:cNvPr>
          <p:cNvSpPr/>
          <p:nvPr/>
        </p:nvSpPr>
        <p:spPr>
          <a:xfrm>
            <a:off x="10083804" y="3356509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21" name="Card 20">
            <a:extLst>
              <a:ext uri="{FF2B5EF4-FFF2-40B4-BE49-F238E27FC236}">
                <a16:creationId xmlns:a16="http://schemas.microsoft.com/office/drawing/2014/main" id="{5D378169-26BD-9FD0-2096-ABF4CF66A6AC}"/>
              </a:ext>
            </a:extLst>
          </p:cNvPr>
          <p:cNvSpPr/>
          <p:nvPr/>
        </p:nvSpPr>
        <p:spPr>
          <a:xfrm>
            <a:off x="9398858" y="4401521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22" name="Card 21">
            <a:extLst>
              <a:ext uri="{FF2B5EF4-FFF2-40B4-BE49-F238E27FC236}">
                <a16:creationId xmlns:a16="http://schemas.microsoft.com/office/drawing/2014/main" id="{6298BA88-B5E4-4461-DF6D-DBF3D544FB0B}"/>
              </a:ext>
            </a:extLst>
          </p:cNvPr>
          <p:cNvSpPr/>
          <p:nvPr/>
        </p:nvSpPr>
        <p:spPr>
          <a:xfrm>
            <a:off x="11018524" y="5442782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381C03-C743-55FF-8218-61DCE9DBE713}"/>
              </a:ext>
            </a:extLst>
          </p:cNvPr>
          <p:cNvSpPr txBox="1"/>
          <p:nvPr/>
        </p:nvSpPr>
        <p:spPr>
          <a:xfrm>
            <a:off x="7650902" y="3732376"/>
            <a:ext cx="1442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400 </a:t>
            </a:r>
            <a:r>
              <a:rPr lang="en-US" sz="1800" dirty="0">
                <a:solidFill>
                  <a:srgbClr val="0070C0"/>
                </a:solidFill>
              </a:rPr>
              <a:t>≻</a:t>
            </a:r>
            <a:r>
              <a:rPr lang="en-US" dirty="0">
                <a:solidFill>
                  <a:srgbClr val="0070C0"/>
                </a:solidFill>
              </a:rPr>
              <a:t> 95  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C66FF3-A6A0-EC0D-E6B5-6F1B98BDABDB}"/>
              </a:ext>
            </a:extLst>
          </p:cNvPr>
          <p:cNvSpPr txBox="1"/>
          <p:nvPr/>
        </p:nvSpPr>
        <p:spPr>
          <a:xfrm>
            <a:off x="10386062" y="4596572"/>
            <a:ext cx="129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400 </a:t>
            </a:r>
            <a:r>
              <a:rPr lang="en-US" sz="1800" dirty="0">
                <a:solidFill>
                  <a:srgbClr val="0070C0"/>
                </a:solidFill>
              </a:rPr>
              <a:t>≻</a:t>
            </a:r>
            <a:r>
              <a:rPr lang="en-US" dirty="0">
                <a:solidFill>
                  <a:srgbClr val="0070C0"/>
                </a:solidFill>
              </a:rPr>
              <a:t> 2  ✅</a:t>
            </a:r>
          </a:p>
        </p:txBody>
      </p:sp>
    </p:spTree>
    <p:extLst>
      <p:ext uri="{BB962C8B-B14F-4D97-AF65-F5344CB8AC3E}">
        <p14:creationId xmlns:p14="http://schemas.microsoft.com/office/powerpoint/2010/main" val="84045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2" grpId="0"/>
      <p:bldP spid="20" grpId="0" animBg="1"/>
      <p:bldP spid="21" grpId="0" animBg="1"/>
      <p:bldP spid="22" grpId="0" animBg="1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6C13-273C-F80C-E3F3-1230F07F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termination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7DF6A-9276-C58A-78E5-49FE419DE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478028"/>
            <a:ext cx="7315200" cy="2194053"/>
          </a:xfrm>
        </p:spPr>
        <p:txBody>
          <a:bodyPr>
            <a:normAutofit/>
          </a:bodyPr>
          <a:lstStyle/>
          <a:p>
            <a:r>
              <a:rPr lang="en-US" sz="2800" dirty="0"/>
              <a:t>A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800" dirty="0"/>
              <a:t> clause defines the termination metric for each method/function activation</a:t>
            </a:r>
          </a:p>
          <a:p>
            <a:r>
              <a:rPr lang="en-US" sz="2800" dirty="0"/>
              <a:t>It is evaluated </a:t>
            </a:r>
            <a:r>
              <a:rPr lang="en-US" sz="2800" i="1" dirty="0"/>
              <a:t>on entry</a:t>
            </a:r>
            <a:r>
              <a:rPr lang="en-US" sz="2800" dirty="0"/>
              <a:t> to the method/function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9E6C01-7244-A15C-4483-CC6D666ED53F}"/>
              </a:ext>
            </a:extLst>
          </p:cNvPr>
          <p:cNvSpPr txBox="1"/>
          <p:nvPr/>
        </p:nvSpPr>
        <p:spPr>
          <a:xfrm>
            <a:off x="3757509" y="2529841"/>
            <a:ext cx="3953932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Apple(m: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100 * m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1 &lt;= m &lt; 50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Banana(80 - m);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c := Cherry(m);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Banana(n: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n + 19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…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Cherry(p: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16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p / 2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…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8C127D4-9D34-9B5C-6D08-E1D9DA5EE47F}"/>
              </a:ext>
            </a:extLst>
          </p:cNvPr>
          <p:cNvSpPr/>
          <p:nvPr/>
        </p:nvSpPr>
        <p:spPr>
          <a:xfrm>
            <a:off x="8857841" y="3191942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Apple(m)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A2C1CA2-3BEA-2705-4089-F5B93C692E99}"/>
              </a:ext>
            </a:extLst>
          </p:cNvPr>
          <p:cNvSpPr/>
          <p:nvPr/>
        </p:nvSpPr>
        <p:spPr>
          <a:xfrm>
            <a:off x="7711440" y="4203221"/>
            <a:ext cx="2092959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Banana(80 - m)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DE295F-7504-C4C7-1E12-C7A0343CAF0A}"/>
              </a:ext>
            </a:extLst>
          </p:cNvPr>
          <p:cNvSpPr/>
          <p:nvPr/>
        </p:nvSpPr>
        <p:spPr>
          <a:xfrm>
            <a:off x="9895840" y="5242053"/>
            <a:ext cx="1442720" cy="6705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Cherry(m)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FEFCB62-7B4E-1F49-C459-7A62E8352405}"/>
              </a:ext>
            </a:extLst>
          </p:cNvPr>
          <p:cNvCxnSpPr>
            <a:cxnSpLocks/>
            <a:stCxn id="5" idx="3"/>
            <a:endCxn id="6" idx="0"/>
          </p:cNvCxnSpPr>
          <p:nvPr/>
        </p:nvCxnSpPr>
        <p:spPr>
          <a:xfrm flipH="1">
            <a:off x="8757920" y="3764301"/>
            <a:ext cx="311202" cy="438920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CF39D0-5424-4744-1254-A295CC4D9784}"/>
              </a:ext>
            </a:extLst>
          </p:cNvPr>
          <p:cNvCxnSpPr>
            <a:cxnSpLocks/>
            <a:stCxn id="5" idx="5"/>
            <a:endCxn id="7" idx="0"/>
          </p:cNvCxnSpPr>
          <p:nvPr/>
        </p:nvCxnSpPr>
        <p:spPr>
          <a:xfrm>
            <a:off x="10089280" y="3764301"/>
            <a:ext cx="527920" cy="1477752"/>
          </a:xfrm>
          <a:prstGeom prst="straightConnector1">
            <a:avLst/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47A4C02-00F8-87B5-68DC-17C936636BC4}"/>
              </a:ext>
            </a:extLst>
          </p:cNvPr>
          <p:cNvSpPr txBox="1"/>
          <p:nvPr/>
        </p:nvSpPr>
        <p:spPr>
          <a:xfrm>
            <a:off x="7899403" y="2672081"/>
            <a:ext cx="352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a general activation of  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Apple</a:t>
            </a:r>
          </a:p>
        </p:txBody>
      </p:sp>
      <p:sp>
        <p:nvSpPr>
          <p:cNvPr id="20" name="Card 19">
            <a:extLst>
              <a:ext uri="{FF2B5EF4-FFF2-40B4-BE49-F238E27FC236}">
                <a16:creationId xmlns:a16="http://schemas.microsoft.com/office/drawing/2014/main" id="{C41F27C9-5824-EE20-2F67-07159E36933B}"/>
              </a:ext>
            </a:extLst>
          </p:cNvPr>
          <p:cNvSpPr/>
          <p:nvPr/>
        </p:nvSpPr>
        <p:spPr>
          <a:xfrm>
            <a:off x="10083804" y="3356509"/>
            <a:ext cx="1163316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100 * m</a:t>
            </a:r>
          </a:p>
        </p:txBody>
      </p:sp>
      <p:sp>
        <p:nvSpPr>
          <p:cNvPr id="21" name="Card 20">
            <a:extLst>
              <a:ext uri="{FF2B5EF4-FFF2-40B4-BE49-F238E27FC236}">
                <a16:creationId xmlns:a16="http://schemas.microsoft.com/office/drawing/2014/main" id="{5D378169-26BD-9FD0-2096-ABF4CF66A6AC}"/>
              </a:ext>
            </a:extLst>
          </p:cNvPr>
          <p:cNvSpPr/>
          <p:nvPr/>
        </p:nvSpPr>
        <p:spPr>
          <a:xfrm>
            <a:off x="9439498" y="4401521"/>
            <a:ext cx="811942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99 - m</a:t>
            </a:r>
          </a:p>
        </p:txBody>
      </p:sp>
      <p:sp>
        <p:nvSpPr>
          <p:cNvPr id="22" name="Card 21">
            <a:extLst>
              <a:ext uri="{FF2B5EF4-FFF2-40B4-BE49-F238E27FC236}">
                <a16:creationId xmlns:a16="http://schemas.microsoft.com/office/drawing/2014/main" id="{6298BA88-B5E4-4461-DF6D-DBF3D544FB0B}"/>
              </a:ext>
            </a:extLst>
          </p:cNvPr>
          <p:cNvSpPr/>
          <p:nvPr/>
        </p:nvSpPr>
        <p:spPr>
          <a:xfrm>
            <a:off x="11109964" y="5442782"/>
            <a:ext cx="658713" cy="269101"/>
          </a:xfrm>
          <a:prstGeom prst="flowChartPunchedCa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 /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272386-CB10-3793-3786-6183EA0B53E6}"/>
              </a:ext>
            </a:extLst>
          </p:cNvPr>
          <p:cNvSpPr txBox="1"/>
          <p:nvPr/>
        </p:nvSpPr>
        <p:spPr>
          <a:xfrm>
            <a:off x="7015692" y="3762679"/>
            <a:ext cx="194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100 * m  </a:t>
            </a:r>
            <a:r>
              <a:rPr lang="en-US" sz="1800" dirty="0">
                <a:solidFill>
                  <a:srgbClr val="0070C0"/>
                </a:solidFill>
              </a:rPr>
              <a:t>≻</a:t>
            </a:r>
            <a:r>
              <a:rPr lang="en-US" dirty="0">
                <a:solidFill>
                  <a:srgbClr val="0070C0"/>
                </a:solidFill>
              </a:rPr>
              <a:t>  99 - 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B2E68A-B456-08E1-B427-D7792D7E965A}"/>
              </a:ext>
            </a:extLst>
          </p:cNvPr>
          <p:cNvSpPr txBox="1"/>
          <p:nvPr/>
        </p:nvSpPr>
        <p:spPr>
          <a:xfrm>
            <a:off x="10434520" y="4483031"/>
            <a:ext cx="194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100 * m  </a:t>
            </a:r>
            <a:r>
              <a:rPr lang="en-US" sz="1800" dirty="0">
                <a:solidFill>
                  <a:srgbClr val="0070C0"/>
                </a:solidFill>
              </a:rPr>
              <a:t>≻</a:t>
            </a:r>
            <a:r>
              <a:rPr lang="en-US" dirty="0">
                <a:solidFill>
                  <a:srgbClr val="0070C0"/>
                </a:solidFill>
              </a:rPr>
              <a:t>  m /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7E1428-716E-74E4-10BC-66B16D4A537D}"/>
              </a:ext>
            </a:extLst>
          </p:cNvPr>
          <p:cNvSpPr txBox="1"/>
          <p:nvPr/>
        </p:nvSpPr>
        <p:spPr>
          <a:xfrm>
            <a:off x="8753244" y="3809613"/>
            <a:ext cx="49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✅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2E33E0-7D80-549B-984C-0BFD129D0774}"/>
              </a:ext>
            </a:extLst>
          </p:cNvPr>
          <p:cNvSpPr txBox="1"/>
          <p:nvPr/>
        </p:nvSpPr>
        <p:spPr>
          <a:xfrm>
            <a:off x="11338560" y="4788420"/>
            <a:ext cx="49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99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/>
      <p:bldP spid="20" grpId="0" animBg="1"/>
      <p:bldP spid="21" grpId="0" animBg="1"/>
      <p:bldP spid="22" grpId="0" animBg="1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558DA4-FFDF-710E-5C7E-F10A560B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61F6B-7089-9143-2AEB-9BC52D3F4C77}"/>
              </a:ext>
            </a:extLst>
          </p:cNvPr>
          <p:cNvSpPr txBox="1"/>
          <p:nvPr/>
        </p:nvSpPr>
        <p:spPr>
          <a:xfrm>
            <a:off x="3727028" y="762160"/>
            <a:ext cx="7835051" cy="5324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Triangle(n: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 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n + Triangle(n - 1)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0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Factorial(n: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&gt;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* Factorial(n - 1)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1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0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Fib(n: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&lt; 2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 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Fib(n - 2) + Fib(n - 1)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4272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558DA4-FFDF-710E-5C7E-F10A560B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  <a:ea typeface="+mn-ea"/>
                <a:cs typeface="AkayaTelivigala" pitchFamily="2" charset="77"/>
              </a:rPr>
              <a:t>decreases</a:t>
            </a:r>
            <a:r>
              <a:rPr lang="en-US" dirty="0"/>
              <a:t> clause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61F6B-7089-9143-2AEB-9BC52D3F4C77}"/>
              </a:ext>
            </a:extLst>
          </p:cNvPr>
          <p:cNvSpPr txBox="1"/>
          <p:nvPr/>
        </p:nvSpPr>
        <p:spPr>
          <a:xfrm>
            <a:off x="3727028" y="762160"/>
            <a:ext cx="7835051" cy="5324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Triangle(n: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 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n + Triangle(n - 1)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0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Factorial(n: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&gt; 0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* Factorial(n - 1)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1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20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Fib(n: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&lt; 2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 n </a:t>
            </a:r>
            <a:r>
              <a:rPr lang="en-US" sz="20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 </a:t>
            </a:r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Fib(n - 2) + Fib(n - 1)</a:t>
            </a:r>
          </a:p>
          <a:p>
            <a:r>
              <a:rPr lang="en-US" sz="20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DD45EE9-7081-53AF-F7F2-CA848F3B9255}"/>
              </a:ext>
            </a:extLst>
          </p:cNvPr>
          <p:cNvSpPr/>
          <p:nvPr/>
        </p:nvSpPr>
        <p:spPr>
          <a:xfrm>
            <a:off x="6360160" y="670720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517C86-B203-30BA-B679-14EE08DD4A84}"/>
              </a:ext>
            </a:extLst>
          </p:cNvPr>
          <p:cNvSpPr/>
          <p:nvPr/>
        </p:nvSpPr>
        <p:spPr>
          <a:xfrm>
            <a:off x="5374640" y="975440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ADC1E3E-6458-F1BC-5F96-E339381A7971}"/>
              </a:ext>
            </a:extLst>
          </p:cNvPr>
          <p:cNvSpPr/>
          <p:nvPr/>
        </p:nvSpPr>
        <p:spPr>
          <a:xfrm>
            <a:off x="6492240" y="2510267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728F5D-2E6D-60D5-8C75-8A0249611290}"/>
              </a:ext>
            </a:extLst>
          </p:cNvPr>
          <p:cNvSpPr/>
          <p:nvPr/>
        </p:nvSpPr>
        <p:spPr>
          <a:xfrm>
            <a:off x="5384800" y="2794667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8A48992-E3AF-A1CF-71AF-B427D4FF282C}"/>
              </a:ext>
            </a:extLst>
          </p:cNvPr>
          <p:cNvSpPr/>
          <p:nvPr/>
        </p:nvSpPr>
        <p:spPr>
          <a:xfrm>
            <a:off x="5516880" y="4319921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BA754BD-F4CD-DD31-9810-B3097DACB0D1}"/>
              </a:ext>
            </a:extLst>
          </p:cNvPr>
          <p:cNvSpPr/>
          <p:nvPr/>
        </p:nvSpPr>
        <p:spPr>
          <a:xfrm>
            <a:off x="5374640" y="4624641"/>
            <a:ext cx="711200" cy="629760"/>
          </a:xfrm>
          <a:prstGeom prst="ellipse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Vertical Scroll 23">
            <a:extLst>
              <a:ext uri="{FF2B5EF4-FFF2-40B4-BE49-F238E27FC236}">
                <a16:creationId xmlns:a16="http://schemas.microsoft.com/office/drawing/2014/main" id="{AC058235-E0A6-1FC7-997E-7014567C61DD}"/>
              </a:ext>
            </a:extLst>
          </p:cNvPr>
          <p:cNvSpPr/>
          <p:nvPr/>
        </p:nvSpPr>
        <p:spPr>
          <a:xfrm>
            <a:off x="7894319" y="843280"/>
            <a:ext cx="3942079" cy="5140960"/>
          </a:xfrm>
          <a:prstGeom prst="verticalScroll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An omitted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800" dirty="0"/>
              <a:t> clause defaults to the method/function parameter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6EB853-3FD3-3F72-57CE-BC325969EC94}"/>
              </a:ext>
            </a:extLst>
          </p:cNvPr>
          <p:cNvGrpSpPr/>
          <p:nvPr/>
        </p:nvGrpSpPr>
        <p:grpSpPr>
          <a:xfrm>
            <a:off x="9936480" y="4280654"/>
            <a:ext cx="1762759" cy="1368386"/>
            <a:chOff x="9936480" y="4280654"/>
            <a:chExt cx="1762759" cy="136838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52840B1-B324-1D86-C363-07853F9C3C09}"/>
                </a:ext>
              </a:extLst>
            </p:cNvPr>
            <p:cNvSpPr/>
            <p:nvPr/>
          </p:nvSpPr>
          <p:spPr>
            <a:xfrm rot="16200000">
              <a:off x="9982120" y="4465400"/>
              <a:ext cx="1138000" cy="1229280"/>
            </a:xfrm>
            <a:prstGeom prst="ellipse">
              <a:avLst/>
            </a:prstGeom>
            <a:gradFill flip="none" rotWithShape="1">
              <a:gsLst>
                <a:gs pos="86000">
                  <a:srgbClr val="FF0000">
                    <a:shade val="30000"/>
                    <a:satMod val="115000"/>
                  </a:srgbClr>
                </a:gs>
                <a:gs pos="27000">
                  <a:srgbClr val="FF0000">
                    <a:shade val="67500"/>
                    <a:satMod val="115000"/>
                    <a:alpha val="49680"/>
                  </a:srgbClr>
                </a:gs>
                <a:gs pos="52000">
                  <a:srgbClr val="FF0000">
                    <a:shade val="100000"/>
                    <a:satMod val="115000"/>
                    <a:lumMod val="100000"/>
                    <a:alpha val="67287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Lucida Sans Typewriter" panose="020B0509030504030204" pitchFamily="49" charset="77"/>
                  <a:cs typeface="AkayaTelivigala" pitchFamily="2" charset="77"/>
                </a:rPr>
                <a:t>(n: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8DBFF9-BCCF-D8A5-9C2B-A1CE95AB051D}"/>
                </a:ext>
              </a:extLst>
            </p:cNvPr>
            <p:cNvSpPr txBox="1"/>
            <p:nvPr/>
          </p:nvSpPr>
          <p:spPr>
            <a:xfrm>
              <a:off x="10378439" y="4280654"/>
              <a:ext cx="132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/////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227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6" presetClass="emph" presetSubtype="0" repeatCount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DF33-4E3A-09C1-E405-433A24B79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Vehicle for our journey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1C7C5-5C06-1CA2-F716-73C14CE1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4431453" cy="565099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Dafny   (</a:t>
            </a:r>
            <a:r>
              <a:rPr lang="en-US" sz="2800" dirty="0" err="1">
                <a:latin typeface="Lucida Sans Typewriter" panose="020B0509030504030204" pitchFamily="49" charset="77"/>
              </a:rPr>
              <a:t>dafny</a:t>
            </a:r>
            <a:r>
              <a:rPr lang="en-US" sz="2400" dirty="0" err="1">
                <a:latin typeface="Lucida Sans Typewriter" panose="020B0509030504030204" pitchFamily="49" charset="77"/>
              </a:rPr>
              <a:t>.</a:t>
            </a:r>
            <a:r>
              <a:rPr lang="en-US" sz="2800" dirty="0" err="1">
                <a:latin typeface="Lucida Sans Typewriter" panose="020B0509030504030204" pitchFamily="49" charset="77"/>
              </a:rPr>
              <a:t>org</a:t>
            </a:r>
            <a:r>
              <a:rPr lang="en-US" sz="2800" dirty="0"/>
              <a:t>)</a:t>
            </a:r>
          </a:p>
          <a:p>
            <a:r>
              <a:rPr lang="en-US" sz="2800" dirty="0"/>
              <a:t>Programming language</a:t>
            </a:r>
          </a:p>
          <a:p>
            <a:pPr lvl="1"/>
            <a:r>
              <a:rPr lang="en-US" sz="2400" dirty="0"/>
              <a:t>General purpose</a:t>
            </a:r>
          </a:p>
          <a:p>
            <a:pPr lvl="1"/>
            <a:r>
              <a:rPr lang="en-US" sz="2400" dirty="0"/>
              <a:t>Verification-aware</a:t>
            </a:r>
            <a:br>
              <a:rPr lang="en-US" sz="2400" dirty="0"/>
            </a:br>
            <a:r>
              <a:rPr lang="en-US" sz="2400" dirty="0"/>
              <a:t>(proof-oriented)</a:t>
            </a:r>
          </a:p>
          <a:p>
            <a:r>
              <a:rPr lang="en-US" sz="2800" dirty="0"/>
              <a:t>Constructs for</a:t>
            </a:r>
          </a:p>
          <a:p>
            <a:pPr lvl="1"/>
            <a:r>
              <a:rPr lang="en-US" sz="2400" dirty="0"/>
              <a:t>Imperative programming</a:t>
            </a:r>
          </a:p>
          <a:p>
            <a:pPr lvl="1"/>
            <a:r>
              <a:rPr lang="en-US" sz="2400" dirty="0"/>
              <a:t>Functional programming</a:t>
            </a:r>
          </a:p>
          <a:p>
            <a:pPr lvl="1"/>
            <a:r>
              <a:rPr lang="en-US" sz="2400" dirty="0"/>
              <a:t>Specifications</a:t>
            </a:r>
          </a:p>
          <a:p>
            <a:pPr lvl="1"/>
            <a:r>
              <a:rPr lang="en-US" sz="2400" dirty="0"/>
              <a:t>Proofs</a:t>
            </a:r>
          </a:p>
          <a:p>
            <a:r>
              <a:rPr lang="en-US" sz="2800" dirty="0"/>
              <a:t>VS Code integration</a:t>
            </a:r>
          </a:p>
          <a:p>
            <a:r>
              <a:rPr lang="en-US" sz="2800" dirty="0"/>
              <a:t>AI friendly</a:t>
            </a:r>
          </a:p>
          <a:p>
            <a:pPr lvl="1"/>
            <a:r>
              <a:rPr lang="en-US" sz="2400" dirty="0"/>
              <a:t>LLMs do well with Dafny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095EE-5F65-73B6-7389-4CCEC8340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0" y="1123837"/>
            <a:ext cx="3474720" cy="288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14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5C40A-36BE-E6A1-B0EF-A74A732662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02805" y="173485"/>
            <a:ext cx="3414444" cy="410967"/>
          </a:xfrm>
        </p:spPr>
        <p:txBody>
          <a:bodyPr>
            <a:normAutofit/>
          </a:bodyPr>
          <a:lstStyle/>
          <a:p>
            <a:pPr marL="502920" lvl="1" indent="0">
              <a:buNone/>
            </a:pPr>
            <a:r>
              <a:rPr lang="en-US" sz="1600" dirty="0"/>
              <a:t>Manual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600" dirty="0"/>
              <a:t> clause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2F4F0120-3FB4-8DB7-C2E3-099969E5F191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SumRange.dfy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0DB5D0-9548-F719-7220-988CAF0F83A8}"/>
              </a:ext>
            </a:extLst>
          </p:cNvPr>
          <p:cNvSpPr txBox="1"/>
          <p:nvPr/>
        </p:nvSpPr>
        <p:spPr>
          <a:xfrm>
            <a:off x="3996647" y="1123837"/>
            <a:ext cx="6678202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SumRange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(s: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seq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&gt;, 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hi: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lo &lt;= hi &lt;= |s|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hi - lo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hi == lo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s[lo]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SumRange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(s, lo+1, hi)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40747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examples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Pow.dfy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7F16DC4-863D-7A51-7B81-258D070980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41444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More interesting proof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996647" y="805343"/>
            <a:ext cx="6678202" cy="54784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Return 2</a:t>
            </a:r>
            <a:r>
              <a:rPr lang="en-US" sz="1400" baseline="300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opaque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1400" dirty="0">
              <a:solidFill>
                <a:schemeClr val="accent3">
                  <a:lumMod val="50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1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2 * Pow(n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PowDistributesOverAddition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(m: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Pow(m + n) == Pow(m) * Pow(n)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 == 0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Pow();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Pow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calc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Pow(m + 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Pow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2 * Pow(m - 1 + 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PowDistributesOverAddition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(m - 1, n);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I.H.</a:t>
            </a:r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2 * (Pow(m - 1) * Pow(n));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2 * Pow(m - 1) * Pow(n);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Pow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Pow(m) * Pow(n);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71985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95FA0-10FF-5AA0-6CC7-86B7CA1B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E5CCC6-D9B5-3615-F73A-80B6FBA2B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696E0A50-8919-1EB7-8DB1-967DE5B2A4C8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TwoSort.dfy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542052-48DE-5632-C34A-45D4E5F4B96A}"/>
              </a:ext>
            </a:extLst>
          </p:cNvPr>
          <p:cNvSpPr txBox="1"/>
          <p:nvPr/>
        </p:nvSpPr>
        <p:spPr>
          <a:xfrm>
            <a:off x="3595815" y="805343"/>
            <a:ext cx="8034602" cy="1600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type</a:t>
            </a:r>
            <a:r>
              <a:rPr lang="en-US" sz="1400" dirty="0">
                <a:latin typeface="Lucida Sans Typewriter" panose="020B0509030504030204" pitchFamily="49" charset="77"/>
              </a:rPr>
              <a:t> Payload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</a:rPr>
              <a:t> Data = Data(key: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bool</a:t>
            </a:r>
            <a:r>
              <a:rPr lang="en-US" sz="1400" dirty="0">
                <a:latin typeface="Lucida Sans Typewriter" panose="020B0509030504030204" pitchFamily="49" charset="77"/>
              </a:rPr>
              <a:t>, payload: Payload)</a:t>
            </a:r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TwoSort</a:t>
            </a:r>
            <a:r>
              <a:rPr lang="en-US" sz="1400" dirty="0">
                <a:latin typeface="Lucida Sans Typewriter" panose="020B0509030504030204" pitchFamily="49" charset="77"/>
              </a:rPr>
              <a:t>(a: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array</a:t>
            </a:r>
            <a:r>
              <a:rPr lang="en-US" sz="1400" dirty="0">
                <a:latin typeface="Lucida Sans Typewriter" panose="020B0509030504030204" pitchFamily="49" charset="77"/>
              </a:rPr>
              <a:t>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  <p:sp>
        <p:nvSpPr>
          <p:cNvPr id="4" name="Snip Single Corner Rectangle 4">
            <a:extLst>
              <a:ext uri="{FF2B5EF4-FFF2-40B4-BE49-F238E27FC236}">
                <a16:creationId xmlns:a16="http://schemas.microsoft.com/office/drawing/2014/main" id="{3C4E8BD0-ECE8-56DC-CEC4-3A8A58BF4ED4}"/>
              </a:ext>
            </a:extLst>
          </p:cNvPr>
          <p:cNvSpPr/>
          <p:nvPr/>
        </p:nvSpPr>
        <p:spPr>
          <a:xfrm>
            <a:off x="120839" y="6539186"/>
            <a:ext cx="2313012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2 (lab)</a:t>
            </a:r>
          </a:p>
        </p:txBody>
      </p:sp>
    </p:spTree>
    <p:extLst>
      <p:ext uri="{BB962C8B-B14F-4D97-AF65-F5344CB8AC3E}">
        <p14:creationId xmlns:p14="http://schemas.microsoft.com/office/powerpoint/2010/main" val="24227533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844FAE-85A7-3369-8DEA-6F4A5FB00778}"/>
              </a:ext>
            </a:extLst>
          </p:cNvPr>
          <p:cNvSpPr txBox="1"/>
          <p:nvPr/>
        </p:nvSpPr>
        <p:spPr>
          <a:xfrm>
            <a:off x="3560285" y="828481"/>
            <a:ext cx="8112911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TwoSort</a:t>
            </a:r>
            <a:r>
              <a:rPr lang="en-US" sz="1400" dirty="0">
                <a:latin typeface="Lucida Sans Typewriter" panose="020B0509030504030204" pitchFamily="49" charset="77"/>
              </a:rPr>
              <a:t>(a: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array</a:t>
            </a:r>
            <a:r>
              <a:rPr lang="en-US" sz="1400" dirty="0">
                <a:latin typeface="Lucida Sans Typewriter" panose="020B0509030504030204" pitchFamily="49" charset="77"/>
              </a:rPr>
              <a:t>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&lt;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&lt;=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5C3DCD-1BF5-D18F-A4A9-324E6AFF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0)</a:t>
            </a:r>
          </a:p>
        </p:txBody>
      </p:sp>
      <p:sp>
        <p:nvSpPr>
          <p:cNvPr id="6" name="Snip Diagonal Corner Rectangle 1">
            <a:extLst>
              <a:ext uri="{FF2B5EF4-FFF2-40B4-BE49-F238E27FC236}">
                <a16:creationId xmlns:a16="http://schemas.microsoft.com/office/drawing/2014/main" id="{0A28B974-4F84-D71C-F5B3-4A2969C32AB3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TwoSort.dfy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3212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38D5F-4F24-B67C-D6E4-C63F4FE04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69F09A-87FF-C789-C833-54699B6717F0}"/>
              </a:ext>
            </a:extLst>
          </p:cNvPr>
          <p:cNvSpPr txBox="1"/>
          <p:nvPr/>
        </p:nvSpPr>
        <p:spPr>
          <a:xfrm>
            <a:off x="3560282" y="828482"/>
            <a:ext cx="8112911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TwoSort</a:t>
            </a:r>
            <a:r>
              <a:rPr lang="en-US" sz="1400" dirty="0">
                <a:latin typeface="Lucida Sans Typewriter" panose="020B0509030504030204" pitchFamily="49" charset="77"/>
              </a:rPr>
              <a:t>(a: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array</a:t>
            </a:r>
            <a:r>
              <a:rPr lang="en-US" sz="1400" dirty="0">
                <a:latin typeface="Lucida Sans Typewriter" panose="020B0509030504030204" pitchFamily="49" charset="77"/>
              </a:rPr>
              <a:t>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!=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&lt;=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lo, lo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&amp;&amp; a[lo].key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E7C4C4-AFB7-FC0C-BF79-BB830EB1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1)</a:t>
            </a:r>
          </a:p>
        </p:txBody>
      </p:sp>
      <p:sp>
        <p:nvSpPr>
          <p:cNvPr id="6" name="Snip Diagonal Corner Rectangle 1">
            <a:extLst>
              <a:ext uri="{FF2B5EF4-FFF2-40B4-BE49-F238E27FC236}">
                <a16:creationId xmlns:a16="http://schemas.microsoft.com/office/drawing/2014/main" id="{99B6F777-A03E-E841-5E5D-FBE82A74FC41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TwoSort.dfy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62240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A140B-0B47-8444-C955-AAA1239E1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D5EE9A-5BAA-9C86-7F17-58DD71000D4F}"/>
              </a:ext>
            </a:extLst>
          </p:cNvPr>
          <p:cNvSpPr txBox="1"/>
          <p:nvPr/>
        </p:nvSpPr>
        <p:spPr>
          <a:xfrm>
            <a:off x="3560282" y="828482"/>
            <a:ext cx="8112911" cy="5047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TwoSort</a:t>
            </a:r>
            <a:r>
              <a:rPr lang="en-US" sz="1400" dirty="0">
                <a:latin typeface="Lucida Sans Typewriter" panose="020B0509030504030204" pitchFamily="49" charset="77"/>
              </a:rPr>
              <a:t>(a: array&lt;Data&gt;)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&lt;= 1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return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+ 1 !=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lo, a[lo].key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1EE23D-6185-9E63-DC21-6487B3CDA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2)</a:t>
            </a:r>
          </a:p>
        </p:txBody>
      </p:sp>
      <p:sp>
        <p:nvSpPr>
          <p:cNvPr id="6" name="Snip Diagonal Corner Rectangle 1">
            <a:extLst>
              <a:ext uri="{FF2B5EF4-FFF2-40B4-BE49-F238E27FC236}">
                <a16:creationId xmlns:a16="http://schemas.microsoft.com/office/drawing/2014/main" id="{195FF71C-F856-A575-BCFB-9565EC55477D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TwoSort.dfy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660868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FastPow</a:t>
            </a:r>
            <a:endParaRPr lang="en-US" dirty="0"/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Pow.dfy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7F16DC4-863D-7A51-7B81-258D070980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41444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Strong induction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AB4D02-2975-4AE7-C5E6-9272F618DE27}"/>
              </a:ext>
            </a:extLst>
          </p:cNvPr>
          <p:cNvSpPr txBox="1"/>
          <p:nvPr/>
        </p:nvSpPr>
        <p:spPr>
          <a:xfrm>
            <a:off x="3612038" y="553630"/>
            <a:ext cx="6678202" cy="3108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opaque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1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/ 2);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% 2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p * p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2 * p * p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Same(n: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 == Pow(n)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0489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844FAE-85A7-3369-8DEA-6F4A5FB00778}"/>
              </a:ext>
            </a:extLst>
          </p:cNvPr>
          <p:cNvSpPr txBox="1"/>
          <p:nvPr/>
        </p:nvSpPr>
        <p:spPr>
          <a:xfrm>
            <a:off x="4273643" y="873252"/>
            <a:ext cx="5936749" cy="5047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Same(n: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 == Pow(n)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Pow(),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/ 2);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q := Pow(n / 2);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FastPow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if n % 2 == 0 then p * p else 2 * p * p;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Same(n / 2);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if n % 2 == 0 then q * q else 2 * q * q;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PowDistributesOverAddition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/ 2, n / 2);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if n % 2 == 0 then Pow(n) else 2 * Pow(n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Pow();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if n % 2 == 0 then Pow(n) else Pow(n);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Pow(n);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5C3DCD-1BF5-D18F-A4A9-324E6AFF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FastPow</a:t>
            </a:r>
            <a:r>
              <a:rPr lang="en-US" dirty="0"/>
              <a:t>: solution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4FF41BA2-5C5A-748F-2096-04E273AF5F82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Pow.dfy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29321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61125-8C1B-8F7F-D81A-B96306C2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 for datatypes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EDB73-3A85-88FA-7A0E-19FFD885A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01372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Inductive datatypes are ordered by </a:t>
            </a:r>
            <a:r>
              <a:rPr lang="en-US" sz="3200" i="1" dirty="0"/>
              <a:t>structural inclusion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/>
              <a:t>Example: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  <a:cs typeface="AkayaTelivigala" pitchFamily="2" charset="77"/>
              </a:rPr>
              <a:t> List&lt;X&gt; = Nil | Cons(T, List&lt;X&gt;)</a:t>
            </a:r>
          </a:p>
          <a:p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  <a:cs typeface="AkayaTelivigala" pitchFamily="2" charset="77"/>
              </a:rPr>
              <a:t>Cons(head, tail) </a:t>
            </a:r>
            <a:r>
              <a:rPr lang="en-US" dirty="0"/>
              <a:t>≻   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  <a:cs typeface="AkayaTelivigala" pitchFamily="2" charset="77"/>
              </a:rPr>
              <a:t>head   </a:t>
            </a:r>
            <a:r>
              <a:rPr lang="en-US" sz="1800" dirty="0"/>
              <a:t>(*)</a:t>
            </a:r>
            <a:endParaRPr lang="en-US" sz="2800" dirty="0"/>
          </a:p>
          <a:p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  <a:cs typeface="AkayaTelivigala" pitchFamily="2" charset="77"/>
              </a:rPr>
              <a:t>Cons(head, tail) </a:t>
            </a:r>
            <a:r>
              <a:rPr lang="en-US" dirty="0"/>
              <a:t>≻   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  <a:cs typeface="AkayaTelivigala" pitchFamily="2" charset="77"/>
              </a:rPr>
              <a:t>tail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2ACC85-9A1B-D20F-7A7F-FACB583126EA}"/>
              </a:ext>
            </a:extLst>
          </p:cNvPr>
          <p:cNvSpPr txBox="1"/>
          <p:nvPr/>
        </p:nvSpPr>
        <p:spPr>
          <a:xfrm>
            <a:off x="3869268" y="6207760"/>
            <a:ext cx="511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(*)  provided </a:t>
            </a:r>
            <a:r>
              <a:rPr lang="en-US" dirty="0">
                <a:latin typeface="Lucida Sans Typewriter" panose="020B0509030504030204" pitchFamily="49" charset="77"/>
              </a:rPr>
              <a:t>head</a:t>
            </a:r>
            <a:r>
              <a:rPr lang="en-US" dirty="0"/>
              <a:t> is a datatype value</a:t>
            </a:r>
          </a:p>
        </p:txBody>
      </p:sp>
    </p:spTree>
    <p:extLst>
      <p:ext uri="{BB962C8B-B14F-4D97-AF65-F5344CB8AC3E}">
        <p14:creationId xmlns:p14="http://schemas.microsoft.com/office/powerpoint/2010/main" val="154085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FEC4-890D-8BA7-FA26-95AB2835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Datatype examples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7822663A-E865-9A98-710B-4839689F75E7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List.dfy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EAD8C8F-7C81-00AD-5B49-53B366DD8CC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41444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Datatypes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19A5C-F4AD-73AC-1DA6-923BBD7EFDD4}"/>
              </a:ext>
            </a:extLst>
          </p:cNvPr>
          <p:cNvSpPr txBox="1"/>
          <p:nvPr/>
        </p:nvSpPr>
        <p:spPr>
          <a:xfrm>
            <a:off x="68495" y="855003"/>
            <a:ext cx="5899078" cy="2893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List&lt;X&gt; = Nil | Cons(head: X, tail: List&lt;X&gt;)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opaque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List):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Nil =&gt;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Cons(_, tail) =&gt; 1 + Length(tail)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opaque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Append(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List): List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Nil =&gt;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Cons(x, tail) =&gt; Cons(x, Append(tail,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6DDCC4-D823-9863-AED2-007FDDAE8FC6}"/>
              </a:ext>
            </a:extLst>
          </p:cNvPr>
          <p:cNvSpPr txBox="1"/>
          <p:nvPr/>
        </p:nvSpPr>
        <p:spPr>
          <a:xfrm>
            <a:off x="5661061" y="1700366"/>
            <a:ext cx="6472718" cy="5047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AppendLength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Length(Append(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 ==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+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Nil =&gt;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Length(), Append();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defs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. Length, Append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Cons(x, tail) =&gt;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Length(Append(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what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 is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Length(Append(Cons(x, tail),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Append();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Append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Length(Cons(x, Append(tail,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Length(); }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 // def. Length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1 + Length(Append(tail,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AppendLength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(tail,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I.H.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1 + Length(tail) +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reveal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Length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Length(Cons(x, tail)) +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what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 is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+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ys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0856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7DEA-D663-64FB-BC8E-07EDDEE7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uses of Dafny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76BFA-E325-75CF-F573-37EC660D9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630428"/>
            <a:ext cx="7315200" cy="5648838"/>
          </a:xfrm>
        </p:spPr>
        <p:txBody>
          <a:bodyPr>
            <a:normAutofit/>
          </a:bodyPr>
          <a:lstStyle/>
          <a:p>
            <a:r>
              <a:rPr lang="en-US" sz="2800" dirty="0"/>
              <a:t>Teaching</a:t>
            </a:r>
          </a:p>
          <a:p>
            <a:pPr lvl="1"/>
            <a:r>
              <a:rPr lang="en-US" sz="2400" dirty="0"/>
              <a:t>Over a decade, many universities</a:t>
            </a:r>
          </a:p>
          <a:p>
            <a:pPr lvl="1"/>
            <a:r>
              <a:rPr lang="en-US" sz="2400" dirty="0"/>
              <a:t>Book (MIT Press):  </a:t>
            </a:r>
            <a:r>
              <a:rPr lang="en-US" sz="2000" dirty="0">
                <a:latin typeface="Lucida Sans Typewriter" panose="020B0509030504030204" pitchFamily="49" charset="77"/>
              </a:rPr>
              <a:t>program-</a:t>
            </a:r>
            <a:r>
              <a:rPr lang="en-US" sz="2000" dirty="0" err="1">
                <a:latin typeface="Lucida Sans Typewriter" panose="020B0509030504030204" pitchFamily="49" charset="77"/>
              </a:rPr>
              <a:t>proofs.com</a:t>
            </a:r>
            <a:endParaRPr lang="en-US" sz="2400" dirty="0">
              <a:latin typeface="Lucida Sans Typewriter" panose="020B0509030504030204" pitchFamily="49" charset="77"/>
            </a:endParaRPr>
          </a:p>
          <a:p>
            <a:r>
              <a:rPr lang="en-US" sz="2800" dirty="0"/>
              <a:t>At AWS</a:t>
            </a:r>
          </a:p>
          <a:p>
            <a:pPr lvl="1"/>
            <a:r>
              <a:rPr lang="en-US" sz="2400" dirty="0"/>
              <a:t>AWS Encryption SDK</a:t>
            </a:r>
          </a:p>
          <a:p>
            <a:pPr lvl="1"/>
            <a:r>
              <a:rPr lang="en-US" sz="2400" dirty="0"/>
              <a:t>AWS Database Encryption SDK</a:t>
            </a:r>
          </a:p>
          <a:p>
            <a:pPr lvl="1"/>
            <a:r>
              <a:rPr lang="en-US" sz="2400" dirty="0"/>
              <a:t>AWS’s authorization engine</a:t>
            </a:r>
            <a:br>
              <a:rPr lang="en-US" sz="2400" dirty="0"/>
            </a:br>
            <a:r>
              <a:rPr lang="en-US" sz="2000" dirty="0"/>
              <a:t>  Paper at ICSE 2025.</a:t>
            </a:r>
            <a:br>
              <a:rPr lang="en-US" sz="2000" dirty="0"/>
            </a:br>
            <a:r>
              <a:rPr lang="en-US" sz="2000" dirty="0"/>
              <a:t>  Talk at AWS </a:t>
            </a:r>
            <a:r>
              <a:rPr lang="en-US" sz="2000" dirty="0" err="1"/>
              <a:t>re:Inforce</a:t>
            </a:r>
            <a:r>
              <a:rPr lang="en-US" sz="2000" dirty="0"/>
              <a:t> 2024: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2000" dirty="0">
                <a:hlinkClick r:id="rId2"/>
              </a:rPr>
              <a:t>https://youtu.be/oshxAJGrwMU</a:t>
            </a:r>
            <a:endParaRPr lang="en-US" sz="2400" dirty="0"/>
          </a:p>
          <a:p>
            <a:pPr lvl="1"/>
            <a:r>
              <a:rPr lang="en-US" sz="2400" dirty="0"/>
              <a:t>…</a:t>
            </a:r>
          </a:p>
          <a:p>
            <a:r>
              <a:rPr lang="en-US" sz="2800" dirty="0"/>
              <a:t>Research projects</a:t>
            </a:r>
          </a:p>
          <a:p>
            <a:r>
              <a:rPr lang="en-US" sz="2800" dirty="0"/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E5878-076A-9C7F-2E94-1511D965F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89" y="4535754"/>
            <a:ext cx="3891191" cy="2212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512DB2-3EE0-7ED0-5052-E9D9BF272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98074">
            <a:off x="9908529" y="418604"/>
            <a:ext cx="1894890" cy="2458236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FC7AD0-649A-5426-A4CF-E0F2486FF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57" y="1123837"/>
            <a:ext cx="1791908" cy="148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337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FEC4-890D-8BA7-FA26-95AB2835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Datatype examples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0CD2AD04-07E4-17FB-C7A9-A609A2F81A69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AST.dfy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9A13328-20BC-8216-C6AF-47788CB70CBB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917878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Mutual recursion, mutual induction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8D426-98FC-D2F3-48EB-1BDEF739FEC6}"/>
              </a:ext>
            </a:extLst>
          </p:cNvPr>
          <p:cNvSpPr txBox="1"/>
          <p:nvPr/>
        </p:nvSpPr>
        <p:spPr>
          <a:xfrm>
            <a:off x="3602805" y="1108372"/>
            <a:ext cx="8075488" cy="4616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List&lt;X&gt; = Nil | Cons(head: X, tail: List&lt;X&gt;)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Expr =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Const(c: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Var(name: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Node(op: Operator,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List&lt;Expr&gt;)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Operator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(e: Expr, 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Expr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Const(_) =&gt;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Var(n) =&gt;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name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Const(x)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Node(op,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=&gt; Node(op,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name, x))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solidFill>
                <a:srgbClr val="7030A0"/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(es: List&lt;Expr&gt;, 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List&lt;Expr&gt;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Nil =&gt; Nil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Cons(e, tail) =&gt; Cons(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(e, name, x),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(tail, name, x))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6563D-C71A-4518-E0F7-08B244AD62A1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6563D-C71A-4518-E0F7-08B244AD6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155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FEC4-890D-8BA7-FA26-95AB2835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Datatype examples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0CD2AD04-07E4-17FB-C7A9-A609A2F81A69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AST.dfy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9A13328-20BC-8216-C6AF-47788CB70CBB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917878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Mutual recursion, mutual induction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8D426-98FC-D2F3-48EB-1BDEF739FEC6}"/>
              </a:ext>
            </a:extLst>
          </p:cNvPr>
          <p:cNvSpPr txBox="1"/>
          <p:nvPr/>
        </p:nvSpPr>
        <p:spPr>
          <a:xfrm>
            <a:off x="3602805" y="876637"/>
            <a:ext cx="7976170" cy="58169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(e: Expr, name: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name, x), name, x) ==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name, x)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Const(_)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Var(_)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Node(op,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name, x);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2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(es: List&lt;Expr&gt;, v: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c: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c), v, c) ==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es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Nil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Cons(e, tail)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inner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c)),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outer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c);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c);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43E84C-EE15-E4DE-69C9-136919573B0E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43E84C-EE15-E4DE-69C9-136919573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8490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05587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7404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095766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4973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393488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9640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045235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5764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494945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398801B-7846-B313-BD24-AFB5D3A3E10F}"/>
              </a:ext>
            </a:extLst>
          </p:cNvPr>
          <p:cNvSpPr/>
          <p:nvPr/>
        </p:nvSpPr>
        <p:spPr>
          <a:xfrm>
            <a:off x="8524240" y="3653817"/>
            <a:ext cx="3108960" cy="9448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Example:  </a:t>
            </a:r>
            <a:r>
              <a:rPr lang="en-US" sz="2000" dirty="0" err="1">
                <a:latin typeface="Lucida Sans Typewriter" panose="020B0509030504030204" pitchFamily="49" charset="77"/>
              </a:rPr>
              <a:t>Xy.dfy</a:t>
            </a:r>
            <a:endParaRPr lang="en-US" sz="2400" dirty="0">
              <a:latin typeface="Lucida Sans Typewriter" panose="020B0509030504030204" pitchFamily="49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0259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Xy.dfy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554859" y="1397675"/>
            <a:ext cx="8054939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In </a:t>
            </a:r>
            <a:r>
              <a:rPr lang="en-US" sz="14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Lustre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:</a:t>
            </a: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   x  =  if c then y else 0</a:t>
            </a: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   y  =  if c then 1 else x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y(c)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y(c: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!c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1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x(c)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9844C-8675-E4AB-FEF6-35FE62DABF6E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66102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Interesting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600" dirty="0"/>
              <a:t> clauses</a:t>
            </a:r>
          </a:p>
        </p:txBody>
      </p:sp>
    </p:spTree>
    <p:extLst>
      <p:ext uri="{BB962C8B-B14F-4D97-AF65-F5344CB8AC3E}">
        <p14:creationId xmlns:p14="http://schemas.microsoft.com/office/powerpoint/2010/main" val="898588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521863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≠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  ⋀  y =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2712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5809195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≠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  ⋀  y =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 ⊊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Lucida Sans Typewriter" panose="020B0509030504030204" pitchFamily="49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706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3EA63-CF06-02B7-69F0-C428FEB93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</a:t>
            </a:r>
            <a:br>
              <a:rPr lang="en-US" dirty="0"/>
            </a:br>
            <a:r>
              <a:rPr lang="en-US" dirty="0"/>
              <a:t>pre-/post-conditions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84A72DB3-473E-C292-48C0-9FE33CE7E20A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CombineSplit.dfy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E7B507-96BE-6497-5E0E-C51F00EB9859}"/>
              </a:ext>
            </a:extLst>
          </p:cNvPr>
          <p:cNvSpPr txBox="1"/>
          <p:nvPr/>
        </p:nvSpPr>
        <p:spPr>
          <a:xfrm>
            <a:off x="3996647" y="135393"/>
            <a:ext cx="6678202" cy="65556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Split(c: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(a: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b: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c &lt; 10_000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a &lt; 100 &amp;&amp; 0 &lt;= b &lt; 100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 == 100 * a + b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a := c / 100;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b := c % 100;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Combine(a: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b: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a &lt; 100 &amp;&amp; 0 &lt;= b &lt; 100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c &lt; 10_000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 == 100 * a + b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a == 0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c := b;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a == 1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c := 100 + b;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c := 100 * a + b;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Caller(c: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c &lt; 10_000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a, b := Split(c);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 := Combine(a, b);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 == d;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945240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655231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≠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  ⋀  y =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 ⊊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proper subsequence of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kern="1200" dirty="0">
                        <a:solidFill>
                          <a:srgbClr val="7030A0"/>
                        </a:solidFill>
                        <a:latin typeface="Lucida Sans Typewriter" panose="020B0509030504030204" pitchFamily="49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5654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F168-88E0-01CD-C111-BB75A112A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Well-founded ordered for other types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92A8D4-709A-46A1-ABDD-0B077A8E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38515"/>
              </p:ext>
            </p:extLst>
          </p:nvPr>
        </p:nvGraphicFramePr>
        <p:xfrm>
          <a:off x="3665537" y="864897"/>
          <a:ext cx="8070343" cy="496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5204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5075139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X  ≻  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2400" dirty="0"/>
                        <a:t> structurally includes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equivalently:</a:t>
                      </a:r>
                      <a:br>
                        <a:rPr lang="en-US" sz="2400" dirty="0">
                          <a:latin typeface="Lucida Sans Typewriter" panose="020B0509030504030204" pitchFamily="49" charset="77"/>
                        </a:rPr>
                      </a:b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 ≤ X  ⋀  y + 1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0.0 ≤ X  ⋀  y + 1.0 ≤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80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object?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 ≠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  ⋀  y = </a:t>
                      </a:r>
                      <a:r>
                        <a:rPr lang="en-US" sz="24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 ⊊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seq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y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proper subsequence of </a:t>
                      </a:r>
                      <a:r>
                        <a:rPr lang="en-US" sz="2400" dirty="0">
                          <a:latin typeface="Lucida Sans Typewriter" panose="020B0509030504030204" pitchFamily="49" charset="77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3477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734C9-B93D-3CB2-0D78-922D52779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of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21663-5B74-D256-7E37-25190C675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Let (𝒜, ≻</a:t>
            </a:r>
            <a:r>
              <a:rPr lang="en-US" sz="2400" baseline="-25000" dirty="0"/>
              <a:t>𝒜</a:t>
            </a:r>
            <a:r>
              <a:rPr lang="en-US" sz="2400" dirty="0"/>
              <a:t>) and (</a:t>
            </a:r>
            <a:r>
              <a:rPr lang="en-US" sz="2400" dirty="0" err="1"/>
              <a:t>ℬ</a:t>
            </a:r>
            <a:r>
              <a:rPr lang="en-US" sz="2400" dirty="0"/>
              <a:t>,  ≻</a:t>
            </a:r>
            <a:r>
              <a:rPr lang="en-US" sz="2400" baseline="-25000" dirty="0" err="1"/>
              <a:t>ℬ</a:t>
            </a:r>
            <a:r>
              <a:rPr lang="en-US" sz="2400" dirty="0"/>
              <a:t>) be well-founded orders, where 𝒜 and </a:t>
            </a:r>
            <a:r>
              <a:rPr lang="en-US" sz="2400" dirty="0" err="1"/>
              <a:t>ℬ</a:t>
            </a:r>
            <a:r>
              <a:rPr lang="en-US" sz="2400" dirty="0"/>
              <a:t> are disjoint.</a:t>
            </a:r>
          </a:p>
          <a:p>
            <a:pPr marL="0" indent="0">
              <a:buNone/>
            </a:pPr>
            <a:r>
              <a:rPr lang="en-US" sz="2400" dirty="0"/>
              <a:t>Define ≻ on 𝒜 ∪ </a:t>
            </a:r>
            <a:r>
              <a:rPr lang="en-US" sz="2400" dirty="0" err="1"/>
              <a:t>ℬ</a:t>
            </a:r>
            <a:r>
              <a:rPr lang="en-US" sz="2400" dirty="0"/>
              <a:t> by</a:t>
            </a:r>
          </a:p>
          <a:p>
            <a:pPr marL="0" indent="0">
              <a:buNone/>
            </a:pPr>
            <a:r>
              <a:rPr lang="en-US" sz="2400" dirty="0"/>
              <a:t>	x ≻ y       =       x ≻</a:t>
            </a:r>
            <a:r>
              <a:rPr lang="en-US" sz="2400" baseline="-25000" dirty="0"/>
              <a:t>𝒜</a:t>
            </a:r>
            <a:r>
              <a:rPr lang="en-US" sz="2400" dirty="0"/>
              <a:t> y   ∨   x ≻</a:t>
            </a:r>
            <a:r>
              <a:rPr lang="en-US" sz="2400" baseline="-25000" dirty="0" err="1"/>
              <a:t>ℬ</a:t>
            </a:r>
            <a:r>
              <a:rPr lang="en-US" sz="2400" baseline="-25000" dirty="0"/>
              <a:t> </a:t>
            </a:r>
            <a:r>
              <a:rPr lang="en-US" sz="2400" dirty="0"/>
              <a:t> y</a:t>
            </a:r>
          </a:p>
          <a:p>
            <a:pPr marL="0" indent="0">
              <a:buNone/>
            </a:pPr>
            <a:r>
              <a:rPr lang="en-US" sz="2400" dirty="0"/>
              <a:t>Then, (𝒜 ∪ </a:t>
            </a:r>
            <a:r>
              <a:rPr lang="en-US" sz="2400" dirty="0" err="1"/>
              <a:t>ℬ</a:t>
            </a:r>
            <a:r>
              <a:rPr lang="en-US" sz="2400" dirty="0"/>
              <a:t>, ≻) is also a well-founded order.</a:t>
            </a:r>
          </a:p>
        </p:txBody>
      </p:sp>
    </p:spTree>
    <p:extLst>
      <p:ext uri="{BB962C8B-B14F-4D97-AF65-F5344CB8AC3E}">
        <p14:creationId xmlns:p14="http://schemas.microsoft.com/office/powerpoint/2010/main" val="6854097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B929E-71CB-6747-4700-0CA7C304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element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E91E5-520B-99BB-2184-BA0E835EB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Let (𝒜, ≻) be a well-founded order.</a:t>
            </a:r>
          </a:p>
          <a:p>
            <a:pPr marL="0" indent="0">
              <a:buNone/>
            </a:pPr>
            <a:r>
              <a:rPr lang="en-US" sz="2400" dirty="0"/>
              <a:t>Let ⊤ denote an element not in 𝒜.</a:t>
            </a:r>
          </a:p>
          <a:p>
            <a:pPr marL="0" indent="0">
              <a:buNone/>
            </a:pPr>
            <a:r>
              <a:rPr lang="en-US" sz="2400" dirty="0"/>
              <a:t>Define 𝒜</a:t>
            </a:r>
            <a:r>
              <a:rPr lang="en-US" sz="2400" baseline="-25000" dirty="0"/>
              <a:t>⊤</a:t>
            </a:r>
            <a:r>
              <a:rPr lang="en-US" sz="2400" dirty="0"/>
              <a:t> to be 𝒜 ∪ {⊤}.</a:t>
            </a:r>
          </a:p>
          <a:p>
            <a:pPr marL="0" indent="0">
              <a:buNone/>
            </a:pPr>
            <a:r>
              <a:rPr lang="en-US" sz="2400" dirty="0"/>
              <a:t>Define ≻</a:t>
            </a:r>
            <a:r>
              <a:rPr lang="en-US" sz="2400" baseline="-25000" dirty="0"/>
              <a:t>⊤</a:t>
            </a:r>
            <a:r>
              <a:rPr lang="en-US" sz="2400" dirty="0"/>
              <a:t> on 𝒜</a:t>
            </a:r>
            <a:r>
              <a:rPr lang="en-US" sz="2400" baseline="-25000" dirty="0"/>
              <a:t>⊤</a:t>
            </a:r>
            <a:r>
              <a:rPr lang="en-US" sz="2400" dirty="0"/>
              <a:t> by</a:t>
            </a:r>
          </a:p>
          <a:p>
            <a:pPr marL="0" indent="0">
              <a:buNone/>
            </a:pPr>
            <a:r>
              <a:rPr lang="en-US" sz="2400" dirty="0"/>
              <a:t>	x ≻</a:t>
            </a:r>
            <a:r>
              <a:rPr lang="en-US" sz="2400" baseline="-25000" dirty="0"/>
              <a:t>⊤</a:t>
            </a:r>
            <a:r>
              <a:rPr lang="en-US" sz="2400" dirty="0"/>
              <a:t> y       =       x ≻ y   ∨   (x = ⊤  ∧  y ≠ ⊤)</a:t>
            </a:r>
          </a:p>
          <a:p>
            <a:pPr marL="0" indent="0">
              <a:buNone/>
            </a:pPr>
            <a:r>
              <a:rPr lang="en-US" sz="2400" dirty="0"/>
              <a:t>Then, (𝒜</a:t>
            </a:r>
            <a:r>
              <a:rPr lang="en-US" sz="2400" baseline="-25000" dirty="0"/>
              <a:t>⊤</a:t>
            </a:r>
            <a:r>
              <a:rPr lang="en-US" sz="2400" dirty="0"/>
              <a:t>, ≻</a:t>
            </a:r>
            <a:r>
              <a:rPr lang="en-US" sz="2400" baseline="-25000" dirty="0"/>
              <a:t>⊤</a:t>
            </a:r>
            <a:r>
              <a:rPr lang="en-US" sz="2400" dirty="0"/>
              <a:t>) is also a well-founded order.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63393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F187-3AFD-B218-8707-F338E2219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Lexicographic 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36F42-EFAB-8E69-56A9-8F427E6C1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997612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Let (𝒜, ≻</a:t>
            </a:r>
            <a:r>
              <a:rPr lang="en-US" sz="2400" baseline="-25000" dirty="0"/>
              <a:t>𝒜</a:t>
            </a:r>
            <a:r>
              <a:rPr lang="en-US" sz="2400" dirty="0"/>
              <a:t>), (</a:t>
            </a:r>
            <a:r>
              <a:rPr lang="en-US" sz="2400" dirty="0" err="1"/>
              <a:t>ℬ</a:t>
            </a:r>
            <a:r>
              <a:rPr lang="en-US" sz="2400" dirty="0"/>
              <a:t>,  ≻</a:t>
            </a:r>
            <a:r>
              <a:rPr lang="en-US" sz="2400" baseline="-25000" dirty="0" err="1"/>
              <a:t>ℬ</a:t>
            </a:r>
            <a:r>
              <a:rPr lang="en-US" sz="2400" dirty="0"/>
              <a:t>), and (𝒞,  ≻</a:t>
            </a:r>
            <a:r>
              <a:rPr lang="en-US" sz="2400" baseline="-25000" dirty="0"/>
              <a:t>𝒞</a:t>
            </a:r>
            <a:r>
              <a:rPr lang="en-US" sz="2400" dirty="0"/>
              <a:t>) be well-founded orders.</a:t>
            </a:r>
          </a:p>
          <a:p>
            <a:pPr marL="0" indent="0">
              <a:buNone/>
            </a:pPr>
            <a:r>
              <a:rPr lang="en-US" sz="2400" dirty="0"/>
              <a:t>Define ≻ on the (so-called </a:t>
            </a:r>
            <a:r>
              <a:rPr lang="en-US" sz="2400" i="1" dirty="0"/>
              <a:t>lexicographic</a:t>
            </a:r>
            <a:r>
              <a:rPr lang="en-US" sz="2400" dirty="0"/>
              <a:t>) tuples 𝒜 × </a:t>
            </a:r>
            <a:r>
              <a:rPr lang="en-US" sz="2400" dirty="0" err="1"/>
              <a:t>ℬ</a:t>
            </a:r>
            <a:r>
              <a:rPr lang="en-US" sz="2400" dirty="0"/>
              <a:t> × 𝒞 by</a:t>
            </a:r>
          </a:p>
          <a:p>
            <a:pPr marL="0" indent="0">
              <a:buNone/>
            </a:pPr>
            <a:r>
              <a:rPr lang="en-US" sz="2400" dirty="0"/>
              <a:t>	a0, b0, c0   ≻   a1, b1, c1</a:t>
            </a:r>
            <a:br>
              <a:rPr lang="en-US" sz="2400" dirty="0"/>
            </a:br>
            <a:r>
              <a:rPr lang="en-US" sz="2400" dirty="0"/>
              <a:t>	=</a:t>
            </a:r>
            <a:br>
              <a:rPr lang="en-US" sz="2400" dirty="0"/>
            </a:br>
            <a:r>
              <a:rPr lang="en-US" sz="2400" dirty="0"/>
              <a:t>	   a0 ≻</a:t>
            </a:r>
            <a:r>
              <a:rPr lang="en-US" sz="2400" baseline="-25000" dirty="0"/>
              <a:t>𝒜</a:t>
            </a:r>
            <a:r>
              <a:rPr lang="en-US" sz="2400" dirty="0"/>
              <a:t> a1 ∨</a:t>
            </a:r>
            <a:br>
              <a:rPr lang="en-US" sz="2400" dirty="0"/>
            </a:br>
            <a:r>
              <a:rPr lang="en-US" sz="2400" dirty="0"/>
              <a:t>	   (a0 = a1  ∧  b0 ≻</a:t>
            </a:r>
            <a:r>
              <a:rPr lang="en-US" sz="2400" baseline="-25000" dirty="0" err="1"/>
              <a:t>ℬ</a:t>
            </a:r>
            <a:r>
              <a:rPr lang="en-US" sz="2400" dirty="0"/>
              <a:t> b1) ∨</a:t>
            </a:r>
            <a:br>
              <a:rPr lang="en-US" sz="2400" dirty="0"/>
            </a:br>
            <a:r>
              <a:rPr lang="en-US" sz="2400" dirty="0"/>
              <a:t>	   (a0 = a1  ∧  b0 = b1  ∧  c0 ≻</a:t>
            </a:r>
            <a:r>
              <a:rPr lang="en-US" sz="2400" baseline="-25000" dirty="0"/>
              <a:t>𝒞</a:t>
            </a:r>
            <a:r>
              <a:rPr lang="en-US" sz="2400" dirty="0"/>
              <a:t> c1)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Then, (𝒜 × </a:t>
            </a:r>
            <a:r>
              <a:rPr lang="en-US" sz="2400" dirty="0" err="1"/>
              <a:t>ℬ</a:t>
            </a:r>
            <a:r>
              <a:rPr lang="en-US" sz="2400" dirty="0"/>
              <a:t> × 𝒞, ≻) is a well-founded order.</a:t>
            </a:r>
          </a:p>
        </p:txBody>
      </p:sp>
    </p:spTree>
    <p:extLst>
      <p:ext uri="{BB962C8B-B14F-4D97-AF65-F5344CB8AC3E}">
        <p14:creationId xmlns:p14="http://schemas.microsoft.com/office/powerpoint/2010/main" val="18605442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31510-5F9F-8F49-738A-9DF18035D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Lexicographic tuples of different lengths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10F6C-6EDE-9096-75DB-2E8D06086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35340"/>
            <a:ext cx="7885852" cy="5120640"/>
          </a:xfrm>
        </p:spPr>
        <p:txBody>
          <a:bodyPr>
            <a:normAutofit/>
          </a:bodyPr>
          <a:lstStyle/>
          <a:p>
            <a:r>
              <a:rPr lang="en-US" sz="2400" dirty="0"/>
              <a:t>How to compare elements of ℤ</a:t>
            </a:r>
            <a:r>
              <a:rPr lang="en-US" sz="2400" baseline="50000" dirty="0"/>
              <a:t>5</a:t>
            </a:r>
            <a:r>
              <a:rPr lang="en-US" sz="2400" dirty="0"/>
              <a:t> and ℤ</a:t>
            </a:r>
            <a:r>
              <a:rPr lang="en-US" sz="2400" baseline="50000" dirty="0"/>
              <a:t>7</a:t>
            </a:r>
            <a:r>
              <a:rPr lang="en-US" sz="2400" dirty="0"/>
              <a:t> ?</a:t>
            </a:r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/>
              <a:t>9, 2, 2, 7, 1     ≻     8, 6, 7, 5, 3, 0, 9                                  (a)</a:t>
            </a:r>
          </a:p>
          <a:p>
            <a:pPr lvl="1"/>
            <a:r>
              <a:rPr lang="en-US" sz="2000" dirty="0"/>
              <a:t>8, 6, 7, 5, 3     ≻     8, 6, 7, 5, 3, 0, 9                                  (b)</a:t>
            </a:r>
          </a:p>
          <a:p>
            <a:endParaRPr lang="en-US" sz="2400" dirty="0"/>
          </a:p>
          <a:p>
            <a:r>
              <a:rPr lang="en-US" sz="2400" dirty="0"/>
              <a:t>Some candidates:</a:t>
            </a:r>
          </a:p>
          <a:p>
            <a:pPr lvl="1"/>
            <a:r>
              <a:rPr lang="en-US" sz="2000" dirty="0"/>
              <a:t>Shorter always smaller</a:t>
            </a:r>
          </a:p>
          <a:p>
            <a:pPr lvl="1"/>
            <a:r>
              <a:rPr lang="en-US" sz="2000" dirty="0"/>
              <a:t>For equal prefixes, shorter is smaller</a:t>
            </a:r>
          </a:p>
          <a:p>
            <a:pPr lvl="1"/>
            <a:r>
              <a:rPr lang="en-US" sz="2000" dirty="0"/>
              <a:t>For equal prefixes, shorter is larger  (*)</a:t>
            </a:r>
          </a:p>
          <a:p>
            <a:pPr lvl="1"/>
            <a:r>
              <a:rPr lang="en-US" sz="2000" dirty="0"/>
              <a:t>Pad with ⊤ and then compare the equal lengths  (*)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806EF-D3DF-F15E-A89E-1AD87209A21B}"/>
              </a:ext>
            </a:extLst>
          </p:cNvPr>
          <p:cNvSpPr txBox="1"/>
          <p:nvPr/>
        </p:nvSpPr>
        <p:spPr>
          <a:xfrm>
            <a:off x="4530901" y="5725020"/>
            <a:ext cx="584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(*)  Provided there’s an upper bound on the length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99838-84A7-C944-EC68-5AF18D6974C0}"/>
              </a:ext>
            </a:extLst>
          </p:cNvPr>
          <p:cNvSpPr txBox="1"/>
          <p:nvPr/>
        </p:nvSpPr>
        <p:spPr>
          <a:xfrm>
            <a:off x="6018943" y="1817352"/>
            <a:ext cx="30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9809C8-9B7C-FA57-B840-DFF6449E442F}"/>
              </a:ext>
            </a:extLst>
          </p:cNvPr>
          <p:cNvSpPr txBox="1"/>
          <p:nvPr/>
        </p:nvSpPr>
        <p:spPr>
          <a:xfrm>
            <a:off x="6018944" y="2186684"/>
            <a:ext cx="30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686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31510-5F9F-8F49-738A-9DF18035D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10F6C-6EDE-9096-75DB-2E8D06086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96978"/>
            <a:ext cx="7885852" cy="5762723"/>
          </a:xfrm>
        </p:spPr>
        <p:txBody>
          <a:bodyPr>
            <a:normAutofit/>
          </a:bodyPr>
          <a:lstStyle/>
          <a:p>
            <a:pPr>
              <a:tabLst>
                <a:tab pos="2926080" algn="l"/>
                <a:tab pos="3657600" algn="l"/>
              </a:tabLst>
            </a:pPr>
            <a:r>
              <a:rPr lang="en-US" sz="2400" dirty="0"/>
              <a:t>Pad with ⊤ and then compare the equal lengths</a:t>
            </a:r>
          </a:p>
          <a:p>
            <a:pPr lvl="1" defTabSz="2743200">
              <a:tabLst>
                <a:tab pos="2926080" algn="l"/>
                <a:tab pos="3657600" algn="l"/>
              </a:tabLst>
            </a:pPr>
            <a:r>
              <a:rPr lang="en-US" sz="2000" dirty="0"/>
              <a:t>9, 2, 2, 7, 1 	≻     8, 6, 7, 5, 3, 0, 9</a:t>
            </a:r>
            <a:br>
              <a:rPr lang="en-US" sz="2000" dirty="0"/>
            </a:br>
            <a:r>
              <a:rPr lang="en-US" sz="2000" dirty="0"/>
              <a:t>=</a:t>
            </a:r>
            <a:br>
              <a:rPr lang="en-US" sz="2000" dirty="0"/>
            </a:br>
            <a:r>
              <a:rPr lang="en-US" sz="2000" dirty="0"/>
              <a:t>9, 2, 2, 7, 1, ⊤, ⊤	≻     8, 6, 7, 5, 3, 0, 9</a:t>
            </a:r>
            <a:br>
              <a:rPr lang="en-US" sz="2000" dirty="0"/>
            </a:br>
            <a:endParaRPr lang="en-US" sz="2000" dirty="0"/>
          </a:p>
          <a:p>
            <a:pPr lvl="1">
              <a:tabLst>
                <a:tab pos="2926080" algn="l"/>
                <a:tab pos="3657600" algn="l"/>
              </a:tabLst>
            </a:pPr>
            <a:r>
              <a:rPr lang="en-US" sz="2000" dirty="0"/>
              <a:t>8, 6, 7, 5, 3	≻     8, 6, 7, 5, 3, 0, 9</a:t>
            </a:r>
            <a:br>
              <a:rPr lang="en-US" sz="2000" dirty="0"/>
            </a:br>
            <a:r>
              <a:rPr lang="en-US" sz="2000" dirty="0"/>
              <a:t>=</a:t>
            </a:r>
            <a:br>
              <a:rPr lang="en-US" sz="2000" dirty="0"/>
            </a:br>
            <a:r>
              <a:rPr lang="en-US" sz="2000" dirty="0"/>
              <a:t>8, 6, 7, 5, 3, ⊤, ⊤	≻     8, 6, 7, 5, 3, 0, 9</a:t>
            </a:r>
            <a:br>
              <a:rPr lang="en-US" sz="2000" dirty="0"/>
            </a:br>
            <a:endParaRPr lang="en-US" sz="2000" dirty="0"/>
          </a:p>
          <a:p>
            <a:pPr lvl="1">
              <a:tabLst>
                <a:tab pos="2926080" algn="l"/>
                <a:tab pos="3657600" algn="l"/>
              </a:tabLst>
            </a:pPr>
            <a:r>
              <a:rPr lang="en-US" sz="2000" dirty="0"/>
              <a:t>8, 6, 7, 5, 3, 0, 9	≻     9, 2, 2, 7, 1</a:t>
            </a:r>
            <a:br>
              <a:rPr lang="en-US" sz="2000" dirty="0"/>
            </a:br>
            <a:r>
              <a:rPr lang="en-US" sz="2000" dirty="0"/>
              <a:t>=</a:t>
            </a:r>
            <a:br>
              <a:rPr lang="en-US" sz="2000" dirty="0"/>
            </a:br>
            <a:r>
              <a:rPr lang="en-US" sz="2000" dirty="0"/>
              <a:t>8, 6, 7, 5, 3, 0, 9	≻     9, 2, 2, 7, 1, ⊤, ⊤</a:t>
            </a:r>
          </a:p>
          <a:p>
            <a:pPr lvl="1">
              <a:tabLst>
                <a:tab pos="2926080" algn="l"/>
                <a:tab pos="3657600" algn="l"/>
              </a:tabLst>
            </a:pPr>
            <a:endParaRPr lang="en-US" sz="2400" dirty="0"/>
          </a:p>
          <a:p>
            <a:pPr>
              <a:tabLst>
                <a:tab pos="2926080" algn="l"/>
                <a:tab pos="3657600" algn="l"/>
              </a:tabLst>
            </a:pPr>
            <a:r>
              <a:rPr lang="en-US" sz="2400" dirty="0"/>
              <a:t>Note that additional ⊤-padding does not change anything</a:t>
            </a:r>
          </a:p>
          <a:p>
            <a:pPr lvl="1">
              <a:tabLst>
                <a:tab pos="2926080" algn="l"/>
                <a:tab pos="3657600" algn="l"/>
              </a:tabLst>
            </a:pPr>
            <a:r>
              <a:rPr lang="en-US" sz="2000" dirty="0"/>
              <a:t>a, b, c, d, e	≻     v, w, x, y, z</a:t>
            </a:r>
            <a:br>
              <a:rPr lang="en-US" sz="2000" dirty="0"/>
            </a:br>
            <a:r>
              <a:rPr lang="en-US" sz="2000" dirty="0"/>
              <a:t>=</a:t>
            </a:r>
            <a:br>
              <a:rPr lang="en-US" sz="2000" dirty="0"/>
            </a:br>
            <a:r>
              <a:rPr lang="en-US" sz="2000" dirty="0"/>
              <a:t>a, b, c, d, e, ⊤	≻     v, w, x, y, z, 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D880FD-98FF-5F62-D260-C3C4DB14610F}"/>
              </a:ext>
            </a:extLst>
          </p:cNvPr>
          <p:cNvSpPr txBox="1"/>
          <p:nvPr/>
        </p:nvSpPr>
        <p:spPr>
          <a:xfrm>
            <a:off x="10964010" y="1209983"/>
            <a:ext cx="791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(true)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37E417-9C2E-BC6A-A1B4-9EE016B1F396}"/>
              </a:ext>
            </a:extLst>
          </p:cNvPr>
          <p:cNvSpPr txBox="1"/>
          <p:nvPr/>
        </p:nvSpPr>
        <p:spPr>
          <a:xfrm>
            <a:off x="10964010" y="2354278"/>
            <a:ext cx="791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(true)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544B06-80E3-E1FF-9D88-490D88A2893F}"/>
              </a:ext>
            </a:extLst>
          </p:cNvPr>
          <p:cNvSpPr txBox="1"/>
          <p:nvPr/>
        </p:nvSpPr>
        <p:spPr>
          <a:xfrm>
            <a:off x="10964010" y="3519435"/>
            <a:ext cx="791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(false)</a:t>
            </a:r>
          </a:p>
        </p:txBody>
      </p:sp>
    </p:spTree>
    <p:extLst>
      <p:ext uri="{BB962C8B-B14F-4D97-AF65-F5344CB8AC3E}">
        <p14:creationId xmlns:p14="http://schemas.microsoft.com/office/powerpoint/2010/main" val="38822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5C49-2473-9BD1-F087-BF4989CD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Termination metrics in Dafny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87DB3-BE1E-A8FA-E1B3-17DF6F2A9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59308"/>
            <a:ext cx="7713132" cy="5120640"/>
          </a:xfrm>
        </p:spPr>
        <p:txBody>
          <a:bodyPr>
            <a:normAutofit/>
          </a:bodyPr>
          <a:lstStyle/>
          <a:p>
            <a:r>
              <a:rPr lang="en-US" sz="2800" dirty="0"/>
              <a:t>Dafny fixes a well-founded order for each type</a:t>
            </a:r>
          </a:p>
          <a:p>
            <a:r>
              <a:rPr lang="en-US" sz="2800" dirty="0"/>
              <a:t>Its termination metrics use</a:t>
            </a:r>
            <a:r>
              <a:rPr lang="en-US" sz="3600" dirty="0"/>
              <a:t> </a:t>
            </a:r>
            <a:r>
              <a:rPr lang="en-US" sz="2400" baseline="30000" dirty="0"/>
              <a:t>(*)</a:t>
            </a:r>
            <a:br>
              <a:rPr lang="en-US" sz="2800" baseline="30000" dirty="0"/>
            </a:br>
            <a:r>
              <a:rPr lang="en-US" sz="2800" dirty="0"/>
              <a:t>	 𝒜</a:t>
            </a:r>
            <a:r>
              <a:rPr lang="en-US" sz="2800" baseline="-25000" dirty="0"/>
              <a:t>⊤ </a:t>
            </a:r>
            <a:r>
              <a:rPr lang="en-US" sz="2800" dirty="0"/>
              <a:t>× 𝒜</a:t>
            </a:r>
            <a:r>
              <a:rPr lang="en-US" sz="2800" baseline="-25000" dirty="0"/>
              <a:t>⊤ </a:t>
            </a:r>
            <a:r>
              <a:rPr lang="en-US" sz="2800" dirty="0"/>
              <a:t>× ⋯ × 𝒜</a:t>
            </a:r>
            <a:r>
              <a:rPr lang="en-US" sz="2800" baseline="-25000" dirty="0"/>
              <a:t>⊤</a:t>
            </a:r>
            <a:br>
              <a:rPr lang="en-US" sz="28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r>
              <a:rPr lang="en-US" sz="2800" dirty="0"/>
              <a:t>where 𝒜 is the union of all types and</a:t>
            </a:r>
            <a:br>
              <a:rPr lang="en-US" sz="2800" dirty="0"/>
            </a:br>
            <a:r>
              <a:rPr lang="en-US" sz="2800" i="1" dirty="0"/>
              <a:t>k</a:t>
            </a:r>
            <a:r>
              <a:rPr lang="en-US" sz="2800" dirty="0"/>
              <a:t> is the length of the longest given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/>
              <a:t> clause in the program</a:t>
            </a:r>
            <a:endParaRPr lang="en-US" sz="2800" baseline="30000" dirty="0"/>
          </a:p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/>
              <a:t> clauses are automatically ⊤-padded to the longest length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A78A77-4A98-73E9-BE1F-3C782D13B90E}"/>
              </a:ext>
            </a:extLst>
          </p:cNvPr>
          <p:cNvSpPr txBox="1"/>
          <p:nvPr/>
        </p:nvSpPr>
        <p:spPr>
          <a:xfrm>
            <a:off x="3869268" y="5811520"/>
            <a:ext cx="4106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(*) Almost. One addition added in later lecture.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051C9B3-5F75-BAF3-DF5C-6746670E6EB9}"/>
              </a:ext>
            </a:extLst>
          </p:cNvPr>
          <p:cNvSpPr/>
          <p:nvPr/>
        </p:nvSpPr>
        <p:spPr>
          <a:xfrm rot="5400000">
            <a:off x="6132400" y="1149176"/>
            <a:ext cx="307775" cy="274870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0EE2E-2702-B877-43B3-C329E309580A}"/>
              </a:ext>
            </a:extLst>
          </p:cNvPr>
          <p:cNvSpPr txBox="1"/>
          <p:nvPr/>
        </p:nvSpPr>
        <p:spPr>
          <a:xfrm>
            <a:off x="6125634" y="2621788"/>
            <a:ext cx="4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F5DFA6-45AC-2E60-53AE-D5985FFB1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57" y="1123837"/>
            <a:ext cx="1791908" cy="148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01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246F4-22B1-7B6D-FE0B-4360C2F1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Ackermann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1E2CB-31E6-A125-5C47-361B9C879569}"/>
              </a:ext>
            </a:extLst>
          </p:cNvPr>
          <p:cNvSpPr txBox="1"/>
          <p:nvPr/>
        </p:nvSpPr>
        <p:spPr>
          <a:xfrm>
            <a:off x="3727028" y="762160"/>
            <a:ext cx="7001931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Ack(m: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, n: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m, 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m == 0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n + 1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Ack(m - 1, 1)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Ack(m - 1, Ack(m, n - 1))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061DF-8F9D-5609-F393-BB1673262878}"/>
              </a:ext>
            </a:extLst>
          </p:cNvPr>
          <p:cNvSpPr txBox="1"/>
          <p:nvPr/>
        </p:nvSpPr>
        <p:spPr>
          <a:xfrm>
            <a:off x="7863840" y="2901208"/>
            <a:ext cx="3188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m, n   ≻   m-1, 1  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67302B-731E-56F2-5E00-334EDEE7136D}"/>
              </a:ext>
            </a:extLst>
          </p:cNvPr>
          <p:cNvSpPr txBox="1"/>
          <p:nvPr/>
        </p:nvSpPr>
        <p:spPr>
          <a:xfrm>
            <a:off x="4039214" y="4624627"/>
            <a:ext cx="3824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m, n   ≻   m-1, …  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281FF6-AC02-83BC-DCC0-8A1CD6C05B5E}"/>
              </a:ext>
            </a:extLst>
          </p:cNvPr>
          <p:cNvSpPr txBox="1"/>
          <p:nvPr/>
        </p:nvSpPr>
        <p:spPr>
          <a:xfrm>
            <a:off x="6718302" y="4086147"/>
            <a:ext cx="4010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m, n   ≻   m, n-1  ✅</a:t>
            </a:r>
          </a:p>
        </p:txBody>
      </p:sp>
    </p:spTree>
    <p:extLst>
      <p:ext uri="{BB962C8B-B14F-4D97-AF65-F5344CB8AC3E}">
        <p14:creationId xmlns:p14="http://schemas.microsoft.com/office/powerpoint/2010/main" val="164644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CountPs.dfy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554859" y="770951"/>
            <a:ext cx="8054939" cy="2893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//...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Count the number of values less than "n" that satisfy "P"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P(n - 1)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1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355C02-F5A7-2DCA-1BF6-876842DFD4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66102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Call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9DC256-D7CF-FDCB-8E1F-224126C2E0EC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9DC256-D7CF-FDCB-8E1F-224126C2E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nip Single Corner Rectangle 4">
            <a:extLst>
              <a:ext uri="{FF2B5EF4-FFF2-40B4-BE49-F238E27FC236}">
                <a16:creationId xmlns:a16="http://schemas.microsoft.com/office/drawing/2014/main" id="{554ECBB0-02C4-8EF3-7D87-52784AD1751B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3</a:t>
            </a:r>
          </a:p>
        </p:txBody>
      </p:sp>
    </p:spTree>
    <p:extLst>
      <p:ext uri="{BB962C8B-B14F-4D97-AF65-F5344CB8AC3E}">
        <p14:creationId xmlns:p14="http://schemas.microsoft.com/office/powerpoint/2010/main" val="428837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4">
            <a:extLst>
              <a:ext uri="{FF2B5EF4-FFF2-40B4-BE49-F238E27FC236}">
                <a16:creationId xmlns:a16="http://schemas.microsoft.com/office/drawing/2014/main" id="{9EB27693-9945-85E2-44F1-73B0CB8ED705}"/>
              </a:ext>
            </a:extLst>
          </p:cNvPr>
          <p:cNvSpPr/>
          <p:nvPr/>
        </p:nvSpPr>
        <p:spPr>
          <a:xfrm>
            <a:off x="1456733" y="173485"/>
            <a:ext cx="1995327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Double.dfy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EF7CD-300F-CD77-A5E4-AAD4F9EF4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invariants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373FE4-9E59-1C19-742B-7F0FE064A6BA}"/>
              </a:ext>
            </a:extLst>
          </p:cNvPr>
          <p:cNvSpPr txBox="1"/>
          <p:nvPr/>
        </p:nvSpPr>
        <p:spPr>
          <a:xfrm>
            <a:off x="3757509" y="1032063"/>
            <a:ext cx="5426248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Double(x: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(r: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x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r := x + x;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b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Double'(x: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(r: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x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x &lt; 0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r := x + x;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y := 3 * x;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r := y - x;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49A4D4-F26E-2263-DE60-FADF018FB750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49A4D4-F26E-2263-DE60-FADF018FB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74445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CountPs.dfy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554859" y="770951"/>
            <a:ext cx="8054939" cy="4616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//...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Count the number of values less than "n" that satisfy "P"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n, 1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P(n - 1)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0)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!=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n,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x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355C02-F5A7-2DCA-1BF6-876842DFD4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66102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Call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8AB7AB-32FB-E23A-88E5-5DAF0376F4E8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8AB7AB-32FB-E23A-88E5-5DAF0376F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9977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CountPs.dfy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554859" y="770951"/>
            <a:ext cx="8054939" cy="4616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//...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Count the number of values less than "n" that satisfy "P"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P(n - 1)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0)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!=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n, x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x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355C02-F5A7-2DCA-1BF6-876842DFD4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66102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Call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7D8A7D-1E9B-DDA2-17AB-5059AA3F5793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7D8A7D-1E9B-DDA2-17AB-5059AA3F5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67312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CountPs.dfy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554859" y="770951"/>
            <a:ext cx="8054939" cy="4616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bool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//...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Count the number of values less than "n" that satisfy "P"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P(n - 1)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(n, 0)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AddAndCountTheRest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!= 0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x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CountPs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355C02-F5A7-2DCA-1BF6-876842DFD41F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661024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Call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C6717-EA08-7271-6C2B-F7C6E09C5135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C6717-EA08-7271-6C2B-F7C6E09C5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11388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Mult.dfy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5445312" y="51764"/>
            <a:ext cx="6185042" cy="6771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(x: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y: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Mult(x, y) == Mult(y, x)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x, y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 == y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 == 0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Mult(x, y) == Mult(x, y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Mult(y, x) == 0 == Mult(y - 1, x);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(x, y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y &lt; x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(y, x);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Mult(x, y);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Mult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x + Mult(x, y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(x, y - 1);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x + Mult(y - 1, x);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Mult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x + y - 1 + Mult(y - 1, x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(x - 1, y - 1);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x + y - 1 + Mult(x - 1, y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Mult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y + Mult(x - 1, y);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MultCommutative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(x - 1, y);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y + Mult(y, x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Mult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 Mult(y, x);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B3588-5A66-95C3-FAB0-358F76FEB3BE}"/>
              </a:ext>
            </a:extLst>
          </p:cNvPr>
          <p:cNvSpPr txBox="1"/>
          <p:nvPr/>
        </p:nvSpPr>
        <p:spPr>
          <a:xfrm>
            <a:off x="429811" y="1132980"/>
            <a:ext cx="4748364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Mult(x: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y: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y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x + Mult(x, y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7" name="Line Callout 1 (Accent Bar) 6">
            <a:extLst>
              <a:ext uri="{FF2B5EF4-FFF2-40B4-BE49-F238E27FC236}">
                <a16:creationId xmlns:a16="http://schemas.microsoft.com/office/drawing/2014/main" id="{74EA3A6B-507C-DF92-4FEF-3E354A9F2C29}"/>
              </a:ext>
            </a:extLst>
          </p:cNvPr>
          <p:cNvSpPr/>
          <p:nvPr/>
        </p:nvSpPr>
        <p:spPr>
          <a:xfrm>
            <a:off x="5671335" y="2024009"/>
            <a:ext cx="2753474" cy="441789"/>
          </a:xfrm>
          <a:prstGeom prst="accentCallout1">
            <a:avLst/>
          </a:prstGeom>
          <a:solidFill>
            <a:srgbClr val="E5A5A6">
              <a:alpha val="50196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EEE5F-9F4F-58E3-DDBB-F22D8836028E}"/>
              </a:ext>
            </a:extLst>
          </p:cNvPr>
          <p:cNvSpPr txBox="1"/>
          <p:nvPr/>
        </p:nvSpPr>
        <p:spPr>
          <a:xfrm>
            <a:off x="3667874" y="2527445"/>
            <a:ext cx="1536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cool is this step?</a:t>
            </a:r>
          </a:p>
          <a:p>
            <a:r>
              <a:rPr lang="en-US" dirty="0"/>
              <a:t>Yep, pretty cool, alright!</a:t>
            </a:r>
          </a:p>
        </p:txBody>
      </p:sp>
      <p:sp>
        <p:nvSpPr>
          <p:cNvPr id="9" name="Line Callout 1 (Accent Bar) 8">
            <a:extLst>
              <a:ext uri="{FF2B5EF4-FFF2-40B4-BE49-F238E27FC236}">
                <a16:creationId xmlns:a16="http://schemas.microsoft.com/office/drawing/2014/main" id="{2060F44B-31EF-F8C7-D8B6-C1E720B89A0F}"/>
              </a:ext>
            </a:extLst>
          </p:cNvPr>
          <p:cNvSpPr/>
          <p:nvPr/>
        </p:nvSpPr>
        <p:spPr>
          <a:xfrm>
            <a:off x="5803188" y="4155894"/>
            <a:ext cx="4214116" cy="441789"/>
          </a:xfrm>
          <a:prstGeom prst="accentCallout1">
            <a:avLst/>
          </a:prstGeom>
          <a:solidFill>
            <a:srgbClr val="E5A5A6">
              <a:alpha val="50196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F5D3F-BB52-D4E6-ED94-F0A4C5CE1038}"/>
              </a:ext>
            </a:extLst>
          </p:cNvPr>
          <p:cNvSpPr txBox="1"/>
          <p:nvPr/>
        </p:nvSpPr>
        <p:spPr>
          <a:xfrm>
            <a:off x="1921268" y="4592554"/>
            <a:ext cx="32935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Here’s another interesting step. Notice how the arguments are reversed in the recursive call (that is, to call to the induction hypothesis).</a:t>
            </a:r>
          </a:p>
        </p:txBody>
      </p:sp>
    </p:spTree>
    <p:extLst>
      <p:ext uri="{BB962C8B-B14F-4D97-AF65-F5344CB8AC3E}">
        <p14:creationId xmlns:p14="http://schemas.microsoft.com/office/powerpoint/2010/main" val="7552387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Drop.dfy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ECC0D4-7628-EF14-5145-82B1A0580EE1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ECC0D4-7628-EF14-5145-82B1A0580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099D0F4-CA37-38D3-F9E0-1CE4B863F06D}"/>
              </a:ext>
            </a:extLst>
          </p:cNvPr>
          <p:cNvSpPr txBox="1"/>
          <p:nvPr/>
        </p:nvSpPr>
        <p:spPr>
          <a:xfrm>
            <a:off x="3616504" y="832597"/>
            <a:ext cx="7171361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List&lt;X&gt; = Nil | Cons(head: X, tail: List&lt;X&gt;)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List):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== Nil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1 +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List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&lt;=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(r: List)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&lt;=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Length(r) ==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-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- 1).tail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59769B-6DD6-2358-196B-3BCCB3D7311F}"/>
              </a:ext>
            </a:extLst>
          </p:cNvPr>
          <p:cNvSpPr txBox="1"/>
          <p:nvPr/>
        </p:nvSpPr>
        <p:spPr>
          <a:xfrm>
            <a:off x="3616504" y="5007681"/>
            <a:ext cx="7171361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Same(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&lt;=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 ==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</a:t>
            </a:r>
          </a:p>
        </p:txBody>
      </p:sp>
      <p:sp>
        <p:nvSpPr>
          <p:cNvPr id="4" name="Snip Single Corner Rectangle 4">
            <a:extLst>
              <a:ext uri="{FF2B5EF4-FFF2-40B4-BE49-F238E27FC236}">
                <a16:creationId xmlns:a16="http://schemas.microsoft.com/office/drawing/2014/main" id="{B7BFFC99-548E-3813-74BE-E293E1D4CED7}"/>
              </a:ext>
            </a:extLst>
          </p:cNvPr>
          <p:cNvSpPr/>
          <p:nvPr/>
        </p:nvSpPr>
        <p:spPr>
          <a:xfrm>
            <a:off x="120839" y="6539186"/>
            <a:ext cx="2313012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4 (lab)</a:t>
            </a:r>
          </a:p>
        </p:txBody>
      </p:sp>
    </p:spTree>
    <p:extLst>
      <p:ext uri="{BB962C8B-B14F-4D97-AF65-F5344CB8AC3E}">
        <p14:creationId xmlns:p14="http://schemas.microsoft.com/office/powerpoint/2010/main" val="12041762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8A22A8-D657-D804-7328-D3691B41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Drop:</a:t>
            </a:r>
            <a:br>
              <a:rPr lang="en-US" dirty="0"/>
            </a:br>
            <a:r>
              <a:rPr lang="en-US" dirty="0"/>
              <a:t>solution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F919A382-73AA-F88F-B749-BADCEB52142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Drop.dfy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43F56-7BFD-C8B5-000D-0106ACC11A8A}"/>
              </a:ext>
            </a:extLst>
          </p:cNvPr>
          <p:cNvSpPr txBox="1"/>
          <p:nvPr/>
        </p:nvSpPr>
        <p:spPr>
          <a:xfrm>
            <a:off x="3616504" y="832597"/>
            <a:ext cx="8054939" cy="5909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Same(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List, 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&lt;= Length(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 ==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&lt; 2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easy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Drop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Same(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I.H.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Drop'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- 2).tail;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Same(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- 2);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I.H.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- 2).tail;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Drop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- 1).tail;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{ Same(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- 1); }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I.H.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 - 1).tail;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Drop'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Drop'(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n);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ECC0D4-7628-EF14-5145-82B1A0580EE1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ECC0D4-7628-EF14-5145-82B1A0580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3134504-3574-7B08-C1C7-AE0E80CB12C1}"/>
              </a:ext>
            </a:extLst>
          </p:cNvPr>
          <p:cNvSpPr txBox="1">
            <a:spLocks/>
          </p:cNvSpPr>
          <p:nvPr/>
        </p:nvSpPr>
        <p:spPr>
          <a:xfrm>
            <a:off x="3602804" y="173485"/>
            <a:ext cx="5387083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Notice the 3 different uses of the inductive hypothesis</a:t>
            </a:r>
          </a:p>
        </p:txBody>
      </p:sp>
    </p:spTree>
    <p:extLst>
      <p:ext uri="{BB962C8B-B14F-4D97-AF65-F5344CB8AC3E}">
        <p14:creationId xmlns:p14="http://schemas.microsoft.com/office/powerpoint/2010/main" val="24105630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F170-CA74-F8D4-3140-C8925544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Layering methods/functions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0001E-B5CD-FD74-1656-8377CF880069}"/>
              </a:ext>
            </a:extLst>
          </p:cNvPr>
          <p:cNvSpPr txBox="1"/>
          <p:nvPr/>
        </p:nvSpPr>
        <p:spPr>
          <a:xfrm>
            <a:off x="3727028" y="1239680"/>
            <a:ext cx="797729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&lt; 2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Fib(n-2) + Fib(n-1)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C1C3A-A8EC-5926-9BB3-7E5E7C78775F}"/>
              </a:ext>
            </a:extLst>
          </p:cNvPr>
          <p:cNvSpPr txBox="1"/>
          <p:nvPr/>
        </p:nvSpPr>
        <p:spPr>
          <a:xfrm>
            <a:off x="3727028" y="3777676"/>
            <a:ext cx="797729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: List&lt;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&gt;):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??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== Nil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b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Fib(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xs.head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 +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85560-3F35-5F76-2281-EA80CB2FCB58}"/>
              </a:ext>
            </a:extLst>
          </p:cNvPr>
          <p:cNvSpPr txBox="1"/>
          <p:nvPr/>
        </p:nvSpPr>
        <p:spPr>
          <a:xfrm>
            <a:off x="3727028" y="782320"/>
            <a:ext cx="4919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Given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C558A0-3A61-7231-2164-93ACB1149B8A}"/>
              </a:ext>
            </a:extLst>
          </p:cNvPr>
          <p:cNvSpPr txBox="1"/>
          <p:nvPr/>
        </p:nvSpPr>
        <p:spPr>
          <a:xfrm>
            <a:off x="3727028" y="3330476"/>
            <a:ext cx="4919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Specify termination of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2968AB-0A7C-2931-2826-94B662ADF1B8}"/>
              </a:ext>
            </a:extLst>
          </p:cNvPr>
          <p:cNvSpPr/>
          <p:nvPr/>
        </p:nvSpPr>
        <p:spPr>
          <a:xfrm>
            <a:off x="5963920" y="4175760"/>
            <a:ext cx="497840" cy="406400"/>
          </a:xfrm>
          <a:prstGeom prst="roundRect">
            <a:avLst/>
          </a:prstGeom>
          <a:solidFill>
            <a:srgbClr val="40BAD2">
              <a:alpha val="4117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F170-CA74-F8D4-3140-C8925544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Layering methods/functions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0001E-B5CD-FD74-1656-8377CF880069}"/>
              </a:ext>
            </a:extLst>
          </p:cNvPr>
          <p:cNvSpPr txBox="1"/>
          <p:nvPr/>
        </p:nvSpPr>
        <p:spPr>
          <a:xfrm>
            <a:off x="3727028" y="1239680"/>
            <a:ext cx="797729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0, 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&lt; 2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Fib(n-2) + Fib(n-1)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C1C3A-A8EC-5926-9BB3-7E5E7C78775F}"/>
              </a:ext>
            </a:extLst>
          </p:cNvPr>
          <p:cNvSpPr txBox="1"/>
          <p:nvPr/>
        </p:nvSpPr>
        <p:spPr>
          <a:xfrm>
            <a:off x="3727028" y="3777676"/>
            <a:ext cx="797729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: List&lt;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&gt;):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1,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== Nil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b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Fib(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xs.head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 +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DC15A3-D739-1B1A-1613-F19AA6F4C086}"/>
              </a:ext>
            </a:extLst>
          </p:cNvPr>
          <p:cNvSpPr txBox="1"/>
          <p:nvPr/>
        </p:nvSpPr>
        <p:spPr>
          <a:xfrm>
            <a:off x="3727028" y="782320"/>
            <a:ext cx="4919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One possibility: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D9D433-A5BA-A517-9DCB-FFB8EA285383}"/>
              </a:ext>
            </a:extLst>
          </p:cNvPr>
          <p:cNvSpPr/>
          <p:nvPr/>
        </p:nvSpPr>
        <p:spPr>
          <a:xfrm>
            <a:off x="5963920" y="4175760"/>
            <a:ext cx="1087120" cy="406400"/>
          </a:xfrm>
          <a:prstGeom prst="roundRect">
            <a:avLst/>
          </a:prstGeom>
          <a:solidFill>
            <a:srgbClr val="40BAD2">
              <a:alpha val="4117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EC89A7F-2223-2079-1506-017E8FAEB086}"/>
              </a:ext>
            </a:extLst>
          </p:cNvPr>
          <p:cNvSpPr/>
          <p:nvPr/>
        </p:nvSpPr>
        <p:spPr>
          <a:xfrm>
            <a:off x="5963920" y="1645920"/>
            <a:ext cx="965200" cy="406400"/>
          </a:xfrm>
          <a:prstGeom prst="roundRect">
            <a:avLst/>
          </a:prstGeom>
          <a:solidFill>
            <a:srgbClr val="40BAD2">
              <a:alpha val="4117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7C89D-0750-2B8F-AAE8-5936BBA3DD4B}"/>
              </a:ext>
            </a:extLst>
          </p:cNvPr>
          <p:cNvSpPr txBox="1"/>
          <p:nvPr/>
        </p:nvSpPr>
        <p:spPr>
          <a:xfrm>
            <a:off x="3727028" y="6187440"/>
            <a:ext cx="813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this requires </a:t>
            </a:r>
            <a:r>
              <a:rPr lang="en-US" sz="2400" i="1" dirty="0"/>
              <a:t>changing</a:t>
            </a:r>
            <a:r>
              <a:rPr lang="en-US" sz="2400" dirty="0"/>
              <a:t> the given specification of </a:t>
            </a:r>
            <a:r>
              <a:rPr lang="en-US" sz="2000" dirty="0">
                <a:latin typeface="Lucida Sans Typewriter" panose="020B0509030504030204" pitchFamily="49" charset="77"/>
              </a:rPr>
              <a:t>Fib</a:t>
            </a:r>
            <a:r>
              <a:rPr lang="en-US" sz="2400" dirty="0">
                <a:latin typeface="Lucida Sans Typewriter" panose="020B0509030504030204" pitchFamily="49" charset="77"/>
              </a:rPr>
              <a:t> 😟</a:t>
            </a:r>
          </a:p>
        </p:txBody>
      </p:sp>
    </p:spTree>
    <p:extLst>
      <p:ext uri="{BB962C8B-B14F-4D97-AF65-F5344CB8AC3E}">
        <p14:creationId xmlns:p14="http://schemas.microsoft.com/office/powerpoint/2010/main" val="261569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loud Callout 53">
            <a:extLst>
              <a:ext uri="{FF2B5EF4-FFF2-40B4-BE49-F238E27FC236}">
                <a16:creationId xmlns:a16="http://schemas.microsoft.com/office/drawing/2014/main" id="{7A10BC73-5402-4583-5E60-FC38AC0DD02F}"/>
              </a:ext>
            </a:extLst>
          </p:cNvPr>
          <p:cNvSpPr/>
          <p:nvPr/>
        </p:nvSpPr>
        <p:spPr>
          <a:xfrm>
            <a:off x="4998720" y="284480"/>
            <a:ext cx="2600960" cy="1461390"/>
          </a:xfrm>
          <a:prstGeom prst="cloudCallout">
            <a:avLst>
              <a:gd name="adj1" fmla="val -56380"/>
              <a:gd name="adj2" fmla="val 20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loud Callout 54">
            <a:extLst>
              <a:ext uri="{FF2B5EF4-FFF2-40B4-BE49-F238E27FC236}">
                <a16:creationId xmlns:a16="http://schemas.microsoft.com/office/drawing/2014/main" id="{8FB87BB2-F6E5-9E78-3787-779E02271E33}"/>
              </a:ext>
            </a:extLst>
          </p:cNvPr>
          <p:cNvSpPr/>
          <p:nvPr/>
        </p:nvSpPr>
        <p:spPr>
          <a:xfrm>
            <a:off x="3917209" y="2261826"/>
            <a:ext cx="1990302" cy="1461390"/>
          </a:xfrm>
          <a:prstGeom prst="cloudCallout">
            <a:avLst>
              <a:gd name="adj1" fmla="val 58987"/>
              <a:gd name="adj2" fmla="val -188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loud Callout 55">
            <a:extLst>
              <a:ext uri="{FF2B5EF4-FFF2-40B4-BE49-F238E27FC236}">
                <a16:creationId xmlns:a16="http://schemas.microsoft.com/office/drawing/2014/main" id="{5601F7CA-EBC7-2D5A-1897-85F0553E53F6}"/>
              </a:ext>
            </a:extLst>
          </p:cNvPr>
          <p:cNvSpPr/>
          <p:nvPr/>
        </p:nvSpPr>
        <p:spPr>
          <a:xfrm>
            <a:off x="7075382" y="951942"/>
            <a:ext cx="3805978" cy="2771274"/>
          </a:xfrm>
          <a:prstGeom prst="cloudCallout">
            <a:avLst>
              <a:gd name="adj1" fmla="val 49266"/>
              <a:gd name="adj2" fmla="val 3568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loud Callout 56">
            <a:extLst>
              <a:ext uri="{FF2B5EF4-FFF2-40B4-BE49-F238E27FC236}">
                <a16:creationId xmlns:a16="http://schemas.microsoft.com/office/drawing/2014/main" id="{9B7C2DEC-8DAC-0F84-E6B0-85E1410353D9}"/>
              </a:ext>
            </a:extLst>
          </p:cNvPr>
          <p:cNvSpPr/>
          <p:nvPr/>
        </p:nvSpPr>
        <p:spPr>
          <a:xfrm rot="471079">
            <a:off x="6893513" y="3810696"/>
            <a:ext cx="3759153" cy="1748835"/>
          </a:xfrm>
          <a:prstGeom prst="cloudCallout">
            <a:avLst>
              <a:gd name="adj1" fmla="val -65040"/>
              <a:gd name="adj2" fmla="val 1033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loud Callout 57">
            <a:extLst>
              <a:ext uri="{FF2B5EF4-FFF2-40B4-BE49-F238E27FC236}">
                <a16:creationId xmlns:a16="http://schemas.microsoft.com/office/drawing/2014/main" id="{0480DFDA-DB56-9A97-467F-3894FD3B2BB8}"/>
              </a:ext>
            </a:extLst>
          </p:cNvPr>
          <p:cNvSpPr/>
          <p:nvPr/>
        </p:nvSpPr>
        <p:spPr>
          <a:xfrm rot="294422">
            <a:off x="5834371" y="5343797"/>
            <a:ext cx="2280896" cy="1344655"/>
          </a:xfrm>
          <a:prstGeom prst="cloudCallout">
            <a:avLst>
              <a:gd name="adj1" fmla="val 84498"/>
              <a:gd name="adj2" fmla="val -309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65D29-8989-56E5-6D20-6A07CA29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graph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80EF9A-278B-3151-7A27-614E72D13B50}"/>
              </a:ext>
            </a:extLst>
          </p:cNvPr>
          <p:cNvSpPr/>
          <p:nvPr/>
        </p:nvSpPr>
        <p:spPr>
          <a:xfrm>
            <a:off x="5781040" y="382157"/>
            <a:ext cx="86360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F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1384DB-227C-2E91-7ACA-608C2E44C466}"/>
              </a:ext>
            </a:extLst>
          </p:cNvPr>
          <p:cNvSpPr/>
          <p:nvPr/>
        </p:nvSpPr>
        <p:spPr>
          <a:xfrm>
            <a:off x="4653280" y="2572794"/>
            <a:ext cx="86360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A624C72-1489-B91A-8A50-05DC520BFC7C}"/>
              </a:ext>
            </a:extLst>
          </p:cNvPr>
          <p:cNvSpPr/>
          <p:nvPr/>
        </p:nvSpPr>
        <p:spPr>
          <a:xfrm>
            <a:off x="7599680" y="1354710"/>
            <a:ext cx="86360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H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B8C156-1219-D613-6199-5FB4F2F58C08}"/>
              </a:ext>
            </a:extLst>
          </p:cNvPr>
          <p:cNvSpPr/>
          <p:nvPr/>
        </p:nvSpPr>
        <p:spPr>
          <a:xfrm>
            <a:off x="9540240" y="1582998"/>
            <a:ext cx="86360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J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8832F58-10DA-7029-C79B-462B8A77AB2E}"/>
              </a:ext>
            </a:extLst>
          </p:cNvPr>
          <p:cNvSpPr/>
          <p:nvPr/>
        </p:nvSpPr>
        <p:spPr>
          <a:xfrm>
            <a:off x="8463280" y="2601361"/>
            <a:ext cx="86360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FA1B6E-7E27-4327-B6AF-2A3D16F16FD0}"/>
              </a:ext>
            </a:extLst>
          </p:cNvPr>
          <p:cNvSpPr/>
          <p:nvPr/>
        </p:nvSpPr>
        <p:spPr>
          <a:xfrm>
            <a:off x="7233920" y="4010885"/>
            <a:ext cx="217424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Lucida Sans Typewriter" panose="020B0509030504030204" pitchFamily="49" charset="77"/>
              </a:rPr>
              <a:t>SumOfFibs</a:t>
            </a:r>
            <a:endParaRPr lang="en-US" dirty="0">
              <a:solidFill>
                <a:schemeClr val="bg1"/>
              </a:solidFill>
              <a:latin typeface="Lucida Sans Typewriter" panose="020B0509030504030204" pitchFamily="49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57BFAFF-E8D5-E945-E5E3-880D39AF9626}"/>
              </a:ext>
            </a:extLst>
          </p:cNvPr>
          <p:cNvSpPr/>
          <p:nvPr/>
        </p:nvSpPr>
        <p:spPr>
          <a:xfrm>
            <a:off x="6096000" y="5441837"/>
            <a:ext cx="1137920" cy="7823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 Typewriter" panose="020B0509030504030204" pitchFamily="49" charset="77"/>
              </a:rPr>
              <a:t>Fib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21E986-2E88-DCAE-BCA1-E26D7E2FE90F}"/>
              </a:ext>
            </a:extLst>
          </p:cNvPr>
          <p:cNvCxnSpPr>
            <a:cxnSpLocks/>
            <a:stCxn id="3" idx="3"/>
            <a:endCxn id="4" idx="0"/>
          </p:cNvCxnSpPr>
          <p:nvPr/>
        </p:nvCxnSpPr>
        <p:spPr>
          <a:xfrm flipH="1">
            <a:off x="5085080" y="1049910"/>
            <a:ext cx="822431" cy="1522884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FE11A5-35D8-DC60-FD95-8379A7999FB9}"/>
              </a:ext>
            </a:extLst>
          </p:cNvPr>
          <p:cNvCxnSpPr>
            <a:cxnSpLocks/>
            <a:stCxn id="3" idx="5"/>
            <a:endCxn id="5" idx="1"/>
          </p:cNvCxnSpPr>
          <p:nvPr/>
        </p:nvCxnSpPr>
        <p:spPr>
          <a:xfrm>
            <a:off x="6518169" y="1049910"/>
            <a:ext cx="1207982" cy="41936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47BF8C5-AC8E-47CC-503F-58365F53C7F2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8463280" y="1745871"/>
            <a:ext cx="1076960" cy="22828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F3B89A-B58E-A423-94F9-54954A11DDF3}"/>
              </a:ext>
            </a:extLst>
          </p:cNvPr>
          <p:cNvCxnSpPr>
            <a:cxnSpLocks/>
            <a:stCxn id="6" idx="1"/>
            <a:endCxn id="5" idx="7"/>
          </p:cNvCxnSpPr>
          <p:nvPr/>
        </p:nvCxnSpPr>
        <p:spPr>
          <a:xfrm flipH="1" flipV="1">
            <a:off x="8336809" y="1469278"/>
            <a:ext cx="1329902" cy="22828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6906185-ACAC-B670-B410-9B4EBB3C1A0F}"/>
              </a:ext>
            </a:extLst>
          </p:cNvPr>
          <p:cNvCxnSpPr>
            <a:cxnSpLocks/>
            <a:stCxn id="5" idx="4"/>
            <a:endCxn id="7" idx="2"/>
          </p:cNvCxnSpPr>
          <p:nvPr/>
        </p:nvCxnSpPr>
        <p:spPr>
          <a:xfrm>
            <a:off x="8031480" y="2137031"/>
            <a:ext cx="431800" cy="855491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A78C8DB-1A83-EB4C-047D-0BFCF5A6FB35}"/>
              </a:ext>
            </a:extLst>
          </p:cNvPr>
          <p:cNvCxnSpPr>
            <a:cxnSpLocks/>
            <a:stCxn id="7" idx="0"/>
            <a:endCxn id="5" idx="5"/>
          </p:cNvCxnSpPr>
          <p:nvPr/>
        </p:nvCxnSpPr>
        <p:spPr>
          <a:xfrm flipH="1" flipV="1">
            <a:off x="8336809" y="2022463"/>
            <a:ext cx="558271" cy="57889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DE005DE-BD57-6FE1-46FC-AB3AE05E8BA9}"/>
              </a:ext>
            </a:extLst>
          </p:cNvPr>
          <p:cNvCxnSpPr>
            <a:cxnSpLocks/>
            <a:stCxn id="5" idx="3"/>
            <a:endCxn id="8" idx="0"/>
          </p:cNvCxnSpPr>
          <p:nvPr/>
        </p:nvCxnSpPr>
        <p:spPr>
          <a:xfrm>
            <a:off x="7726151" y="2022463"/>
            <a:ext cx="594889" cy="1988422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27002A7-7762-29CE-0DED-6CBB2CC08100}"/>
              </a:ext>
            </a:extLst>
          </p:cNvPr>
          <p:cNvCxnSpPr>
            <a:cxnSpLocks/>
            <a:stCxn id="8" idx="3"/>
            <a:endCxn id="9" idx="0"/>
          </p:cNvCxnSpPr>
          <p:nvPr/>
        </p:nvCxnSpPr>
        <p:spPr>
          <a:xfrm flipH="1">
            <a:off x="6664960" y="4678638"/>
            <a:ext cx="887370" cy="76319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DD0EF1C3-FA37-73B1-A702-AB4CC5696A92}"/>
              </a:ext>
            </a:extLst>
          </p:cNvPr>
          <p:cNvCxnSpPr>
            <a:cxnSpLocks/>
            <a:stCxn id="8" idx="5"/>
            <a:endCxn id="8" idx="6"/>
          </p:cNvCxnSpPr>
          <p:nvPr/>
        </p:nvCxnSpPr>
        <p:spPr>
          <a:xfrm rot="5400000" flipH="1" flipV="1">
            <a:off x="9110659" y="4381137"/>
            <a:ext cx="276592" cy="318410"/>
          </a:xfrm>
          <a:prstGeom prst="curvedConnector4">
            <a:avLst>
              <a:gd name="adj1" fmla="val -223249"/>
              <a:gd name="adj2" fmla="val 337718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6F770CB1-3466-092D-663E-C66C900BC5CB}"/>
              </a:ext>
            </a:extLst>
          </p:cNvPr>
          <p:cNvCxnSpPr>
            <a:cxnSpLocks/>
            <a:stCxn id="9" idx="5"/>
            <a:endCxn id="9" idx="6"/>
          </p:cNvCxnSpPr>
          <p:nvPr/>
        </p:nvCxnSpPr>
        <p:spPr>
          <a:xfrm rot="5400000" flipH="1" flipV="1">
            <a:off x="7012301" y="5887971"/>
            <a:ext cx="276592" cy="166645"/>
          </a:xfrm>
          <a:prstGeom prst="curvedConnector4">
            <a:avLst>
              <a:gd name="adj1" fmla="val -124070"/>
              <a:gd name="adj2" fmla="val 401791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A4134A56-EBB1-A4F7-95E6-875C0E0516F5}"/>
              </a:ext>
            </a:extLst>
          </p:cNvPr>
          <p:cNvCxnSpPr>
            <a:cxnSpLocks/>
            <a:stCxn id="6" idx="6"/>
            <a:endCxn id="6" idx="7"/>
          </p:cNvCxnSpPr>
          <p:nvPr/>
        </p:nvCxnSpPr>
        <p:spPr>
          <a:xfrm flipH="1" flipV="1">
            <a:off x="10277369" y="1697566"/>
            <a:ext cx="126471" cy="276593"/>
          </a:xfrm>
          <a:prstGeom prst="curvedConnector4">
            <a:avLst>
              <a:gd name="adj1" fmla="val -502091"/>
              <a:gd name="adj2" fmla="val 271822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18DB6EA-4DEF-7661-342A-FD5187FC690F}"/>
              </a:ext>
            </a:extLst>
          </p:cNvPr>
          <p:cNvSpPr txBox="1"/>
          <p:nvPr/>
        </p:nvSpPr>
        <p:spPr>
          <a:xfrm>
            <a:off x="4052094" y="830509"/>
            <a:ext cx="72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Gold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7C2EB76-0CDB-FEE8-E327-EC3CC065CECE}"/>
              </a:ext>
            </a:extLst>
          </p:cNvPr>
          <p:cNvSpPr txBox="1"/>
          <p:nvPr/>
        </p:nvSpPr>
        <p:spPr>
          <a:xfrm>
            <a:off x="10492887" y="3432451"/>
            <a:ext cx="123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Emerald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136444-8B2B-179A-840D-30FC54B88DCA}"/>
              </a:ext>
            </a:extLst>
          </p:cNvPr>
          <p:cNvSpPr txBox="1"/>
          <p:nvPr/>
        </p:nvSpPr>
        <p:spPr>
          <a:xfrm>
            <a:off x="5617770" y="4333021"/>
            <a:ext cx="84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Rose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75D0FE0-4A48-7ECB-60DE-6327182DFE0E}"/>
              </a:ext>
            </a:extLst>
          </p:cNvPr>
          <p:cNvSpPr txBox="1"/>
          <p:nvPr/>
        </p:nvSpPr>
        <p:spPr>
          <a:xfrm>
            <a:off x="9001760" y="5971293"/>
            <a:ext cx="123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Cyan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BBC7DD-54A1-6D8C-F6B8-289056D8A149}"/>
              </a:ext>
            </a:extLst>
          </p:cNvPr>
          <p:cNvSpPr txBox="1"/>
          <p:nvPr/>
        </p:nvSpPr>
        <p:spPr>
          <a:xfrm>
            <a:off x="5903501" y="2801644"/>
            <a:ext cx="123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Cumquat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7AC959-72D8-CC3C-DD38-6AEC57326D59}"/>
              </a:ext>
            </a:extLst>
          </p:cNvPr>
          <p:cNvSpPr txBox="1"/>
          <p:nvPr/>
        </p:nvSpPr>
        <p:spPr>
          <a:xfrm>
            <a:off x="2528334" y="4335972"/>
            <a:ext cx="2177297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Gold  ≻  Cumquat</a:t>
            </a:r>
          </a:p>
          <a:p>
            <a:r>
              <a:rPr lang="en-US" sz="2000" dirty="0"/>
              <a:t>Gold  ≻  Emerald</a:t>
            </a:r>
          </a:p>
          <a:p>
            <a:r>
              <a:rPr lang="en-US" sz="2000" dirty="0"/>
              <a:t>Emerald  ≻  Rose</a:t>
            </a:r>
          </a:p>
          <a:p>
            <a:r>
              <a:rPr lang="en-US" sz="2000" dirty="0"/>
              <a:t>Rose  ≻  Cyan</a:t>
            </a:r>
          </a:p>
        </p:txBody>
      </p:sp>
    </p:spTree>
    <p:extLst>
      <p:ext uri="{BB962C8B-B14F-4D97-AF65-F5344CB8AC3E}">
        <p14:creationId xmlns:p14="http://schemas.microsoft.com/office/powerpoint/2010/main" val="198516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59" grpId="0"/>
      <p:bldP spid="60" grpId="0"/>
      <p:bldP spid="61" grpId="0"/>
      <p:bldP spid="62" grpId="0"/>
      <p:bldP spid="63" grpId="0"/>
      <p:bldP spid="6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5C49-2473-9BD1-F087-BF4989CD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Termination metrics in Dafny</a:t>
            </a:r>
            <a:br>
              <a:rPr lang="en-US" dirty="0"/>
            </a:br>
            <a:r>
              <a:rPr lang="en-US" dirty="0"/>
              <a:t>(updated)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87DB3-BE1E-A8FA-E1B3-17DF6F2A9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713132" cy="512064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Dafny fixes a well-founded order for each type</a:t>
            </a:r>
          </a:p>
          <a:p>
            <a:r>
              <a:rPr lang="en-US" sz="2800" dirty="0"/>
              <a:t>Its termination metrics use</a:t>
            </a:r>
            <a:br>
              <a:rPr lang="en-US" sz="2800" baseline="30000" dirty="0"/>
            </a:br>
            <a:r>
              <a:rPr lang="en-US" sz="2800" dirty="0"/>
              <a:t>	 𝒞 × 𝒜</a:t>
            </a:r>
            <a:r>
              <a:rPr lang="en-US" sz="2800" baseline="-25000" dirty="0"/>
              <a:t>⊤ </a:t>
            </a:r>
            <a:r>
              <a:rPr lang="en-US" sz="2800" dirty="0"/>
              <a:t>× 𝒜</a:t>
            </a:r>
            <a:r>
              <a:rPr lang="en-US" sz="2800" baseline="-25000" dirty="0"/>
              <a:t>⊤ </a:t>
            </a:r>
            <a:r>
              <a:rPr lang="en-US" sz="2800" dirty="0"/>
              <a:t>× ⋯ × 𝒜</a:t>
            </a:r>
            <a:r>
              <a:rPr lang="en-US" sz="2800" baseline="-25000" dirty="0"/>
              <a:t>⊤</a:t>
            </a:r>
            <a:br>
              <a:rPr lang="en-US" sz="28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r>
              <a:rPr lang="en-US" sz="2800" dirty="0"/>
              <a:t>where</a:t>
            </a:r>
          </a:p>
          <a:p>
            <a:pPr lvl="1"/>
            <a:r>
              <a:rPr lang="en-US" sz="2600" dirty="0"/>
              <a:t>𝒜 is the union of all types</a:t>
            </a:r>
          </a:p>
          <a:p>
            <a:pPr lvl="1"/>
            <a:r>
              <a:rPr lang="en-US" sz="2600" dirty="0"/>
              <a:t>𝒞 is the set of strongest connected components (SCCs) of the call graph</a:t>
            </a:r>
          </a:p>
          <a:p>
            <a:pPr lvl="1"/>
            <a:r>
              <a:rPr lang="en-US" sz="2600" i="1" dirty="0"/>
              <a:t>k</a:t>
            </a:r>
            <a:r>
              <a:rPr lang="en-US" sz="2600" dirty="0"/>
              <a:t> is the length of the longest given </a:t>
            </a:r>
            <a:r>
              <a:rPr lang="en-US" sz="2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600" dirty="0"/>
              <a:t> clause in the program</a:t>
            </a:r>
            <a:endParaRPr lang="en-US" sz="2600" baseline="30000" dirty="0"/>
          </a:p>
          <a:p>
            <a:r>
              <a:rPr lang="en-US" sz="2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/>
              <a:t> clauses are automatically padded to the longest length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051C9B3-5F75-BAF3-DF5C-6746670E6EB9}"/>
              </a:ext>
            </a:extLst>
          </p:cNvPr>
          <p:cNvSpPr/>
          <p:nvPr/>
        </p:nvSpPr>
        <p:spPr>
          <a:xfrm rot="5400000">
            <a:off x="6670880" y="925656"/>
            <a:ext cx="307775" cy="274870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0EE2E-2702-B877-43B3-C329E309580A}"/>
              </a:ext>
            </a:extLst>
          </p:cNvPr>
          <p:cNvSpPr txBox="1"/>
          <p:nvPr/>
        </p:nvSpPr>
        <p:spPr>
          <a:xfrm>
            <a:off x="6664114" y="2398268"/>
            <a:ext cx="4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97A88F-CD87-21F8-BA86-310920FFA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57" y="1123837"/>
            <a:ext cx="1791908" cy="148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71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F7CD-300F-CD77-A5E4-AAD4F9EF4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invariants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72537-A825-69E6-FC8E-7614CCE65B90}"/>
              </a:ext>
            </a:extLst>
          </p:cNvPr>
          <p:cNvSpPr txBox="1"/>
          <p:nvPr/>
        </p:nvSpPr>
        <p:spPr>
          <a:xfrm>
            <a:off x="3615618" y="74991"/>
            <a:ext cx="8068382" cy="69865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Double''(x: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(r: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x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x == 0 {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return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0;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r := Double''(x - 1);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assert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(x - 1) == 2 * x - 2;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r := r + 2;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b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Double'3(x: </a:t>
            </a:r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(r: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x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r := 0;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while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&lt; x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invariant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&lt;= x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invariant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0 &lt;= r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invariant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== 2 *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r := r + 2;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assert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== x;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  <p:sp>
        <p:nvSpPr>
          <p:cNvPr id="5" name="Snip Diagonal Corner Rectangle 4">
            <a:extLst>
              <a:ext uri="{FF2B5EF4-FFF2-40B4-BE49-F238E27FC236}">
                <a16:creationId xmlns:a16="http://schemas.microsoft.com/office/drawing/2014/main" id="{11D2AE4F-3447-E61A-834E-2185A638FE99}"/>
              </a:ext>
            </a:extLst>
          </p:cNvPr>
          <p:cNvSpPr/>
          <p:nvPr/>
        </p:nvSpPr>
        <p:spPr>
          <a:xfrm>
            <a:off x="1456733" y="173485"/>
            <a:ext cx="1995327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Double.dfy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AA4E43-285D-4F03-688D-910EFF412F81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AA4E43-285D-4F03-688D-910EFF412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9168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F170-CA74-F8D4-3140-C8925544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Layering methods/functions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Solution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0001E-B5CD-FD74-1656-8377CF880069}"/>
              </a:ext>
            </a:extLst>
          </p:cNvPr>
          <p:cNvSpPr txBox="1"/>
          <p:nvPr/>
        </p:nvSpPr>
        <p:spPr>
          <a:xfrm>
            <a:off x="3727028" y="1239680"/>
            <a:ext cx="797729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&lt; 2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n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Fib(n-2) + Fib(n-1)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0C1C3A-A8EC-5926-9BB3-7E5E7C78775F}"/>
              </a:ext>
            </a:extLst>
          </p:cNvPr>
          <p:cNvSpPr txBox="1"/>
          <p:nvPr/>
        </p:nvSpPr>
        <p:spPr>
          <a:xfrm>
            <a:off x="3727028" y="3777676"/>
            <a:ext cx="797729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: List&lt;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&gt;):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decreases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endParaRPr lang="en-US" sz="2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== Nil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b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    Fib(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xs.head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 + 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SumOfFibs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2400" dirty="0" err="1">
                <a:latin typeface="Lucida Sans Typewriter" panose="020B0509030504030204" pitchFamily="49" charset="77"/>
                <a:cs typeface="AkayaTelivigala" pitchFamily="2" charset="77"/>
              </a:rPr>
              <a:t>xs.tail</a:t>
            </a:r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2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2096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FEC4-890D-8BA7-FA26-95AB2835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Datatype examples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0CD2AD04-07E4-17FB-C7A9-A609A2F81A69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AST.dfy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9A13328-20BC-8216-C6AF-47788CB70CBB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917878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Mutual recursion, mutual induction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8D426-98FC-D2F3-48EB-1BDEF739FEC6}"/>
              </a:ext>
            </a:extLst>
          </p:cNvPr>
          <p:cNvSpPr txBox="1"/>
          <p:nvPr/>
        </p:nvSpPr>
        <p:spPr>
          <a:xfrm>
            <a:off x="3602805" y="572108"/>
            <a:ext cx="8075488" cy="4616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List&lt;X&gt; = Nil | Cons(head: X, tail: List&lt;X&gt;)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Expr =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Const(c: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Var(name: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| Node(op: Operator,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: List&lt;Expr&gt;)</a:t>
            </a: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Operator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(e: Expr, 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Expr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Const(_) =&gt;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Var(n) =&gt;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 == name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Const(x)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Node(op,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=&gt; Node(op,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name, x))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400" dirty="0">
              <a:solidFill>
                <a:srgbClr val="7030A0"/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(es: List&lt;Expr&gt;, 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): List&lt;Expr&gt;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es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Nil =&gt; Nil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Cons(e, tail) =&gt; Cons(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(e, name, x),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(tail, name, x))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6563D-C71A-4518-E0F7-08B244AD62A1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F6563D-C71A-4518-E0F7-08B244AD6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3D603B2-4A7E-433C-F690-E4022ED8A62C}"/>
              </a:ext>
            </a:extLst>
          </p:cNvPr>
          <p:cNvSpPr txBox="1"/>
          <p:nvPr/>
        </p:nvSpPr>
        <p:spPr>
          <a:xfrm>
            <a:off x="3602805" y="5331768"/>
            <a:ext cx="797617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SubstIdempotent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(e: Expr, name: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(e, name, x), name, x)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(e, name, x)</a:t>
            </a:r>
          </a:p>
        </p:txBody>
      </p:sp>
    </p:spTree>
    <p:extLst>
      <p:ext uri="{BB962C8B-B14F-4D97-AF65-F5344CB8AC3E}">
        <p14:creationId xmlns:p14="http://schemas.microsoft.com/office/powerpoint/2010/main" val="26303763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BFEC4-890D-8BA7-FA26-95AB28351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Datatype examples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0CD2AD04-07E4-17FB-C7A9-A609A2F81A69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AST.dfy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9A13328-20BC-8216-C6AF-47788CB70CBB}"/>
              </a:ext>
            </a:extLst>
          </p:cNvPr>
          <p:cNvSpPr txBox="1">
            <a:spLocks/>
          </p:cNvSpPr>
          <p:nvPr/>
        </p:nvSpPr>
        <p:spPr>
          <a:xfrm>
            <a:off x="3602805" y="173485"/>
            <a:ext cx="3917878" cy="410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US" sz="1600" dirty="0"/>
              <a:t>Mutual recursion, mutual induction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8D426-98FC-D2F3-48EB-1BDEF739FEC6}"/>
              </a:ext>
            </a:extLst>
          </p:cNvPr>
          <p:cNvSpPr txBox="1"/>
          <p:nvPr/>
        </p:nvSpPr>
        <p:spPr>
          <a:xfrm>
            <a:off x="3602805" y="876637"/>
            <a:ext cx="7976170" cy="58169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(e: Expr, name: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x: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name, x), name, x) ==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name, x)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e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Const(_)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Var(_)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Node(op,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args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name, x);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2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(es: List&lt;Expr&gt;, v: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string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, c: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c), v, c) ==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match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es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Nil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case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Cons(e, tail) =&gt;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2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calc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inner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c)),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outer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c);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{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SubstListIdempotent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c);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Cons(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(e, v, c),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(tail, v, c));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==  </a:t>
            </a:r>
            <a:r>
              <a:rPr lang="en-US" sz="12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// def. </a:t>
            </a:r>
            <a:r>
              <a:rPr lang="en-US" sz="1200" dirty="0" err="1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endParaRPr lang="en-US" sz="1200" dirty="0">
              <a:solidFill>
                <a:schemeClr val="accent3">
                  <a:lumMod val="75000"/>
                </a:schemeClr>
              </a:solidFill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200" dirty="0" err="1">
                <a:latin typeface="Lucida Sans Typewriter" panose="020B0509030504030204" pitchFamily="49" charset="77"/>
                <a:cs typeface="AkayaTelivigala" pitchFamily="2" charset="77"/>
              </a:rPr>
              <a:t>SubstList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(es, v, c);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43E84C-EE15-E4DE-69C9-136919573B0E}"/>
                  </a:ext>
                </a:extLst>
              </p:cNvPr>
              <p:cNvSpPr txBox="1"/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43E84C-EE15-E4DE-69C9-136919573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194033"/>
                <a:ext cx="575353" cy="379591"/>
              </a:xfrm>
              <a:prstGeom prst="rect">
                <a:avLst/>
              </a:prstGeom>
              <a:blipFill>
                <a:blip r:embed="rId2"/>
                <a:stretch>
                  <a:fillRect l="-30435" t="-106452" r="-13043" b="-16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4087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8FC069C-6504-E66C-603E-C1345E396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95C53-5485-BB53-95A5-95D016FD7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finite lists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E005874E-BAF2-E3FC-021F-8E6EFB163258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Streams.dfy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54FEE-B9DE-F503-3CC3-C90C20E74113}"/>
              </a:ext>
            </a:extLst>
          </p:cNvPr>
          <p:cNvSpPr txBox="1"/>
          <p:nvPr/>
        </p:nvSpPr>
        <p:spPr>
          <a:xfrm>
            <a:off x="3602805" y="46821"/>
            <a:ext cx="7733161" cy="6771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datatype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List&lt;X&gt; = Nil | Cons(head: X, tail: List&lt;X&gt;)</a:t>
            </a:r>
          </a:p>
          <a:p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</a:rPr>
              <a:t> Generate(lo: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, hi: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): List&lt;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</a:rPr>
              <a:t> lo &lt;=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lo == hi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then</a:t>
            </a:r>
            <a:r>
              <a:rPr lang="en-US" sz="1400" dirty="0">
                <a:latin typeface="Lucida Sans Typewriter" panose="020B0509030504030204" pitchFamily="49" charset="77"/>
              </a:rPr>
              <a:t> Nil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Cons(lo, Generate(lo + 1, hi))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  <a:p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predicate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: List&lt;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&gt;)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</a:rPr>
              <a:t> Nil =&gt;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true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</a:rPr>
              <a:t> Cons(x, tail) =&gt;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1 &lt;= x &amp;&amp;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(tail)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  <a:p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</a:rPr>
              <a:t>}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, hi: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</a:rPr>
              <a:t> 1 &lt;= lo &lt;=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(Generate(lo, hi))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 := Generate(lo, hi);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match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</a:rPr>
              <a:t> Nil =&gt;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case</a:t>
            </a:r>
            <a:r>
              <a:rPr lang="en-US" sz="1400" dirty="0">
                <a:latin typeface="Lucida Sans Typewriter" panose="020B0509030504030204" pitchFamily="49" charset="77"/>
              </a:rPr>
              <a:t> Cons(_, tail) =&gt;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</a:rPr>
              <a:t> tail == Generate(lo + 1, hi);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 + 1, hi);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051614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07B1309-F189-E54C-53F7-F2F2799E6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54360-7A82-AC61-BFD8-8ABD05FC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infinite lists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03D5445F-0E5D-EF6C-D589-6EC8F7788076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Streams.dfy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06D2F4-9183-6771-956E-7A82FCF4CDFD}"/>
              </a:ext>
            </a:extLst>
          </p:cNvPr>
          <p:cNvSpPr txBox="1"/>
          <p:nvPr/>
        </p:nvSpPr>
        <p:spPr>
          <a:xfrm>
            <a:off x="3602805" y="1123837"/>
            <a:ext cx="7733161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codatatype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&lt;X&gt; = Cons(head: X, tail: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&lt;X&gt;)</a:t>
            </a:r>
          </a:p>
          <a:p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</a:rPr>
              <a:t> Generate(lo: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Cons(lo, Generate(lo + 1))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predicate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&gt;)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1 &lt;= </a:t>
            </a:r>
            <a:r>
              <a:rPr lang="en-US" sz="1400" dirty="0" err="1">
                <a:latin typeface="Lucida Sans Typewriter" panose="020B0509030504030204" pitchFamily="49" charset="77"/>
              </a:rPr>
              <a:t>xs.head</a:t>
            </a:r>
            <a:r>
              <a:rPr lang="en-US" sz="1400" dirty="0">
                <a:latin typeface="Lucida Sans Typewriter" panose="020B0509030504030204" pitchFamily="49" charset="77"/>
              </a:rPr>
              <a:t> &amp;&amp;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</a:rPr>
              <a:t>}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</a:rPr>
              <a:t> 1 &lt;=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(Generate(lo))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 := Generate(lo);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</a:rPr>
              <a:t> == Generate(lo + 1);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 + 1);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66E219-939E-B0EA-99EE-E38F0008D7C8}"/>
              </a:ext>
            </a:extLst>
          </p:cNvPr>
          <p:cNvSpPr/>
          <p:nvPr/>
        </p:nvSpPr>
        <p:spPr>
          <a:xfrm>
            <a:off x="7062280" y="5284697"/>
            <a:ext cx="3132307" cy="63554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Cannot prove termination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8B1B21-46DD-BB5B-F5FB-20B6A81442AD}"/>
              </a:ext>
            </a:extLst>
          </p:cNvPr>
          <p:cNvSpPr/>
          <p:nvPr/>
        </p:nvSpPr>
        <p:spPr>
          <a:xfrm>
            <a:off x="8677073" y="1614791"/>
            <a:ext cx="2302212" cy="622570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Co-recursive call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B06ACFE-CFEC-697B-A54B-5DC48B66BA8A}"/>
              </a:ext>
            </a:extLst>
          </p:cNvPr>
          <p:cNvCxnSpPr>
            <a:cxnSpLocks/>
          </p:cNvCxnSpPr>
          <p:nvPr/>
        </p:nvCxnSpPr>
        <p:spPr>
          <a:xfrm flipH="1" flipV="1">
            <a:off x="6524017" y="4837889"/>
            <a:ext cx="1588851" cy="499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E5F5AAA-5932-FF53-2F22-8C01297F139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6851515" y="2908570"/>
            <a:ext cx="1776919" cy="23761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69AF6C5-ACDA-37D3-4291-ABD3EDA85B9F}"/>
              </a:ext>
            </a:extLst>
          </p:cNvPr>
          <p:cNvSpPr/>
          <p:nvPr/>
        </p:nvSpPr>
        <p:spPr>
          <a:xfrm>
            <a:off x="5797684" y="1971472"/>
            <a:ext cx="2957209" cy="325510"/>
          </a:xfrm>
          <a:custGeom>
            <a:avLst/>
            <a:gdLst>
              <a:gd name="csX0" fmla="*/ 2885872 w 2885872"/>
              <a:gd name="csY0" fmla="*/ 0 h 325510"/>
              <a:gd name="csX1" fmla="*/ 856034 w 2885872"/>
              <a:gd name="csY1" fmla="*/ 324256 h 325510"/>
              <a:gd name="csX2" fmla="*/ 0 w 2885872"/>
              <a:gd name="csY2" fmla="*/ 90792 h 3255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885872" h="325510">
                <a:moveTo>
                  <a:pt x="2885872" y="0"/>
                </a:moveTo>
                <a:cubicBezTo>
                  <a:pt x="2111442" y="154562"/>
                  <a:pt x="1337013" y="309124"/>
                  <a:pt x="856034" y="324256"/>
                </a:cubicBezTo>
                <a:cubicBezTo>
                  <a:pt x="375055" y="339388"/>
                  <a:pt x="187527" y="215090"/>
                  <a:pt x="0" y="90792"/>
                </a:cubicBezTo>
              </a:path>
            </a:pathLst>
          </a:custGeom>
          <a:noFill/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415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9518" y="1773570"/>
                <a:ext cx="1149889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𝐴𝑙𝑙𝑃𝑜𝑠𝑖𝑡𝑖𝑣𝑒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6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  <m:r>
                        <a:rPr lang="en-US" sz="6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𝐴𝑙𝑙𝑃𝑜𝑠𝑖𝑡𝑖𝑣𝑒</m:t>
                      </m:r>
                      <m:r>
                        <a:rPr lang="en-US" sz="6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18" y="1773570"/>
                <a:ext cx="11498893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0859" y="3356901"/>
                <a:ext cx="107702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/>
                  <a:t>has many solutions in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𝐴𝑙𝑙𝑃𝑜𝑠𝑖𝑡𝑖𝑣𝑒</m:t>
                    </m:r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9" y="3356901"/>
                <a:ext cx="10770282" cy="830997"/>
              </a:xfrm>
              <a:prstGeom prst="rect">
                <a:avLst/>
              </a:prstGeom>
              <a:blipFill>
                <a:blip r:embed="rId3"/>
                <a:stretch>
                  <a:fillRect l="-2605" t="-16176" b="-38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10859" y="4479958"/>
            <a:ext cx="10770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We want the </a:t>
            </a:r>
            <a:r>
              <a:rPr lang="en-US" sz="4800" i="1" dirty="0"/>
              <a:t>greatest</a:t>
            </a:r>
            <a:r>
              <a:rPr lang="en-US" sz="4800" dirty="0"/>
              <a:t> solution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0859" y="577840"/>
            <a:ext cx="10770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The recurrence equation</a:t>
            </a:r>
          </a:p>
        </p:txBody>
      </p:sp>
    </p:spTree>
    <p:extLst>
      <p:ext uri="{BB962C8B-B14F-4D97-AF65-F5344CB8AC3E}">
        <p14:creationId xmlns:p14="http://schemas.microsoft.com/office/powerpoint/2010/main" val="420201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</p:spPr>
        <p:txBody>
          <a:bodyPr/>
          <a:lstStyle/>
          <a:p>
            <a:r>
              <a:rPr lang="en-US" dirty="0"/>
              <a:t>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  <a:blipFill>
                <a:blip r:embed="rId2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6267487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6267487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110526" r="-100559" b="-3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208333" r="-100559" b="-2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311579" r="-100559" b="-10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407292" r="-100559" b="-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65FD0A-6D5E-F6E4-BA1E-0C3AC5F19CEB}"/>
                  </a:ext>
                </a:extLst>
              </p:cNvPr>
              <p:cNvSpPr txBox="1"/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65FD0A-6D5E-F6E4-BA1E-0C3AC5F19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87E9C64-FCCD-B582-0BD3-F5E5B2C34C99}"/>
              </a:ext>
            </a:extLst>
          </p:cNvPr>
          <p:cNvSpPr txBox="1"/>
          <p:nvPr/>
        </p:nvSpPr>
        <p:spPr>
          <a:xfrm>
            <a:off x="2488821" y="357510"/>
            <a:ext cx="2090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070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D15E5-6A11-73E0-C99E-91F83D4A1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1FD8A-D156-ED7A-3056-7839238143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</p:spPr>
        <p:txBody>
          <a:bodyPr/>
          <a:lstStyle/>
          <a:p>
            <a:r>
              <a:rPr lang="en-US" dirty="0"/>
              <a:t>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390F0A-6515-4A27-86C6-1CFBE1F09D30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390F0A-6515-4A27-86C6-1CFBE1F09D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  <a:blipFill>
                <a:blip r:embed="rId2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677CFDA-9075-18A3-43B2-50FCC39652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9761037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𝐴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𝑃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677CFDA-9075-18A3-43B2-50FCC39652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9761037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110526" r="-100559" b="-3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110526" r="-559" b="-3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208333" r="-100559" b="-2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311579" r="-100559" b="-10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407292" r="-100559" b="-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407292" r="-559" b="-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B53D78-1492-C287-1079-F3C2318E6977}"/>
                  </a:ext>
                </a:extLst>
              </p:cNvPr>
              <p:cNvSpPr txBox="1"/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B53D78-1492-C287-1079-F3C2318E6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651C52E-4889-D996-02E6-EE51A166968B}"/>
              </a:ext>
            </a:extLst>
          </p:cNvPr>
          <p:cNvSpPr txBox="1"/>
          <p:nvPr/>
        </p:nvSpPr>
        <p:spPr>
          <a:xfrm>
            <a:off x="2488821" y="357510"/>
            <a:ext cx="2090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13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66C48-19F0-0F4F-AFD1-1F3EAA0F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0B162-B3C4-7B7C-92DC-2C5EACBEC4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</p:spPr>
        <p:txBody>
          <a:bodyPr/>
          <a:lstStyle/>
          <a:p>
            <a:r>
              <a:rPr lang="en-US" dirty="0"/>
              <a:t>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9AAB8E-C307-6A61-7549-4C7C2F7E2AFA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9AAB8E-C307-6A61-7549-4C7C2F7E2A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  <a:blipFill>
                <a:blip r:embed="rId2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BD5F968-34D3-8E79-BF15-B225C68221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2607859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𝐴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𝑃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via iterates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via iterates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BD5F968-34D3-8E79-BF15-B225C68221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2607859"/>
                  </p:ext>
                </p:extLst>
              </p:nvPr>
            </p:nvGraphicFramePr>
            <p:xfrm>
              <a:off x="1734930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110526" r="-100559" b="-3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110526" r="-559" b="-3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208333" r="-100559" b="-2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via iterates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311579" r="-100559" b="-10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via iterates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407292" r="-100559" b="-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407292" r="-559" b="-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DF4FAF-F74A-816E-7D24-943EC6D5B4EF}"/>
                  </a:ext>
                </a:extLst>
              </p:cNvPr>
              <p:cNvSpPr txBox="1"/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DF4FAF-F74A-816E-7D24-943EC6D5B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5F1C6E4-1CE5-194A-894B-D10775CF43B4}"/>
              </a:ext>
            </a:extLst>
          </p:cNvPr>
          <p:cNvSpPr txBox="1"/>
          <p:nvPr/>
        </p:nvSpPr>
        <p:spPr>
          <a:xfrm>
            <a:off x="2488821" y="357510"/>
            <a:ext cx="2090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470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98851" y="4648224"/>
            <a:ext cx="7707086" cy="10933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Least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dirty="0"/>
              </a:p>
              <a:p>
                <a:endParaRPr lang="en-US" sz="3600" dirty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baseline="3000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600" b="0" i="1" baseline="-2500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baseline="-25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en-US" sz="36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⟘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dirty="0"/>
              </a:p>
              <a:p>
                <a:endParaRPr lang="en-US" sz="3600" dirty="0"/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= </m:t>
                    </m:r>
                    <m:nary>
                      <m:naryPr>
                        <m:chr m:val="⋁"/>
                        <m:sup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3600" b="0" i="1" baseline="300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sz="3600" b="0" i="1" baseline="-2500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nary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Greatest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7818463" y="2252550"/>
                <a:ext cx="3474720" cy="40233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dirty="0"/>
              </a:p>
              <a:p>
                <a:endParaRPr lang="en-US" sz="3600" dirty="0"/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baseline="3000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600" i="1" baseline="-2500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600" b="0" i="1" baseline="-25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en-US" sz="36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⟙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 = </m:t>
                    </m:r>
                    <m:nary>
                      <m:naryPr>
                        <m:chr m:val="⋀"/>
                        <m:supHide m:val="on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6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en-US" sz="36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3600" b="0" i="1" baseline="300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sz="3600" i="1" baseline="-2500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nary>
                  </m:oMath>
                </a14:m>
                <a:endParaRPr lang="en-US" sz="360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7818463" y="2252550"/>
                <a:ext cx="3474720" cy="402336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DDC2CCFE-7C9E-CDF6-0C1A-7E63BADF60CB}"/>
              </a:ext>
            </a:extLst>
          </p:cNvPr>
          <p:cNvSpPr/>
          <p:nvPr/>
        </p:nvSpPr>
        <p:spPr>
          <a:xfrm>
            <a:off x="5335131" y="6134882"/>
            <a:ext cx="3663736" cy="58300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0E71AA-E059-34C1-2D92-375915084731}"/>
                  </a:ext>
                </a:extLst>
              </p:cNvPr>
              <p:cNvSpPr txBox="1"/>
              <p:nvPr/>
            </p:nvSpPr>
            <p:spPr>
              <a:xfrm>
                <a:off x="5636372" y="6195919"/>
                <a:ext cx="4631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C000"/>
                    </a:solidFill>
                  </a:rPr>
                  <a:t>provided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b="1" dirty="0">
                    <a:solidFill>
                      <a:srgbClr val="FFC000"/>
                    </a:solidFill>
                  </a:rPr>
                  <a:t> is </a:t>
                </a:r>
                <a:r>
                  <a:rPr lang="en-US" sz="2400" b="1" i="1" dirty="0">
                    <a:solidFill>
                      <a:srgbClr val="FFC000"/>
                    </a:solidFill>
                  </a:rPr>
                  <a:t>continuous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0E71AA-E059-34C1-2D92-375915084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372" y="6195919"/>
                <a:ext cx="4631635" cy="461665"/>
              </a:xfrm>
              <a:prstGeom prst="rect">
                <a:avLst/>
              </a:prstGeom>
              <a:blipFill>
                <a:blip r:embed="rId4"/>
                <a:stretch>
                  <a:fillRect l="-2108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74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61DEE-D955-6372-4934-2BDF8EE7F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the verifier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F5BED841-6A01-F2B1-CFF6-7E911621F508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Min.dfy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9D93EA-88DD-57F1-057C-682C5DD960F0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Min(s: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seq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&gt;)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(m: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|s| != 0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j :: 0 &lt;= j &lt; |s| ==&gt; m &lt;= s[j]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m := s[0];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for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1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to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|s|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m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j :: 0 &lt;= j &lt;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==&gt; m &lt;= s[j]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s[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] &lt; m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  m := s[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];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358492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9268" y="389721"/>
                <a:ext cx="7315200" cy="512064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800" dirty="0"/>
                  <a:t> is continuous</a:t>
                </a:r>
                <a:br>
                  <a:rPr lang="en-US" sz="2800" dirty="0"/>
                </a:br>
                <a:r>
                  <a:rPr lang="en-US" sz="2800" dirty="0"/>
                  <a:t>=</a:t>
                </a:r>
                <a:br>
                  <a:rPr lang="en-US" sz="2800" dirty="0"/>
                </a:b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800" dirty="0"/>
                  <a:t> distributes over arbitrary joins (for least fixpoints) / meets (for greatest fixpoints)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For least fixpoints, we cannot allow:</a:t>
                </a:r>
              </a:p>
              <a:p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r>
                  <a:rPr lang="en-US" sz="2800" dirty="0"/>
                  <a:t>For greatest fixpoints, we cannot allow: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9268" y="389721"/>
                <a:ext cx="7315200" cy="5120640"/>
              </a:xfrm>
              <a:blipFill>
                <a:blip r:embed="rId2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85359" y="3323463"/>
                <a:ext cx="969018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 = …  ∀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…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359" y="3323463"/>
                <a:ext cx="9690185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85359" y="4945778"/>
                <a:ext cx="969018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 = …  ∃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…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359" y="4945778"/>
                <a:ext cx="9690185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46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735769" y="4514840"/>
            <a:ext cx="3304424" cy="10933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solidFill>
                      <a:schemeClr val="tx1"/>
                    </a:solidFill>
                  </a:rPr>
                  <a:t>For least fixpoints:   </a:t>
                </a:r>
                <a:r>
                  <a:rPr lang="en-US" sz="2000" dirty="0">
                    <a:solidFill>
                      <a:schemeClr val="tx1"/>
                    </a:solidFill>
                  </a:rPr>
                  <a:t>(and dually for greatest fixpoints)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i="1" baseline="30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200" i="1" baseline="-2500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 baseline="-25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⟘</m:t>
                    </m:r>
                  </m:oMath>
                </a14:m>
                <a:endParaRPr lang="en-US" sz="32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baseline="3000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200" b="0" i="1" baseline="-2500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b="0" i="1" baseline="-800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baseline="-25000" smtClean="0">
                        <a:latin typeface="Cambria Math" panose="02040503050406030204" pitchFamily="18" charset="0"/>
                      </a:rPr>
                      <m:t>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m:rPr>
                        <m:nor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i="1" baseline="30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200" i="1" baseline="-25000">
                        <a:latin typeface="Cambria Math" panose="02040503050406030204" pitchFamily="18" charset="0"/>
                      </a:rPr>
                      <m:t>𝑖</m:t>
                    </m:r>
                    <m:r>
                      <m:rPr>
                        <m:nor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i="1" baseline="30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#</m:t>
                    </m:r>
                    <m:r>
                      <a:rPr lang="en-US" sz="32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3200" i="1" baseline="-25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 baseline="-2500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⋁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sub>
                      <m:sup/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  <m:r>
                          <a:rPr lang="en-US" sz="3200" i="1" baseline="30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e>
                    </m:nary>
                  </m:oMath>
                </a14:m>
                <a:endParaRPr lang="en-US" sz="3200" dirty="0"/>
              </a:p>
              <a:p>
                <a:pPr>
                  <a:lnSpc>
                    <a:spcPct val="100000"/>
                  </a:lnSpc>
                </a:pPr>
                <a:endParaRPr lang="en-US" sz="32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= </m:t>
                    </m:r>
                    <m:nary>
                      <m:naryPr>
                        <m:chr m:val="⋁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  <m:sup/>
                      <m:e>
                        <m:r>
                          <a:rPr lang="en-US" sz="3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3200" b="0" i="1" baseline="3000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sz="3200" b="0" i="1" baseline="-25000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nary>
                  </m:oMath>
                </a14:m>
                <a:r>
                  <a:rPr lang="en-US" sz="3200" dirty="0"/>
                  <a:t>    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708745" y="5824708"/>
                <a:ext cx="56237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C000"/>
                    </a:solidFill>
                  </a:rPr>
                  <a:t>regardless of whether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b="1" dirty="0">
                    <a:solidFill>
                      <a:srgbClr val="FFC000"/>
                    </a:solidFill>
                  </a:rPr>
                  <a:t> is </a:t>
                </a:r>
                <a:r>
                  <a:rPr lang="en-US" sz="2400" b="1" i="1" dirty="0">
                    <a:solidFill>
                      <a:srgbClr val="FFC000"/>
                    </a:solidFill>
                  </a:rPr>
                  <a:t>continuous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745" y="5824708"/>
                <a:ext cx="5623720" cy="461665"/>
              </a:xfrm>
              <a:prstGeom prst="rect">
                <a:avLst/>
              </a:prstGeom>
              <a:blipFill>
                <a:blip r:embed="rId3"/>
                <a:stretch>
                  <a:fillRect l="-162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2997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951CA-2859-50A3-F122-EAF3F6FA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E8F5F-E6B8-4AF8-3BF2-4276B9AE5E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</p:spPr>
        <p:txBody>
          <a:bodyPr/>
          <a:lstStyle/>
          <a:p>
            <a:r>
              <a:rPr lang="en-US" dirty="0"/>
              <a:t>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A3D690-1BFD-22FB-DBD6-1A9F8FDCAB72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A3D690-1BFD-22FB-DBD6-1A9F8FDCAB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876800" y="863600"/>
                <a:ext cx="7315200" cy="5121275"/>
              </a:xfrm>
              <a:blipFill>
                <a:blip r:embed="rId2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E891D7AB-9DF4-6166-A904-C816556892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4683390"/>
                  </p:ext>
                </p:extLst>
              </p:nvPr>
            </p:nvGraphicFramePr>
            <p:xfrm>
              <a:off x="1728624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𝐴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𝑃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onsolas" panose="020B0609020204030204" pitchFamily="49" charset="0"/>
                              <a:ea typeface="+mn-ea"/>
                              <a:cs typeface="Consolas" panose="020B0609020204030204" pitchFamily="49" charset="0"/>
                            </a:rPr>
                            <a:t>   least lemma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⟹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onsolas" panose="020B0609020204030204" pitchFamily="49" charset="0"/>
                              <a:ea typeface="+mn-ea"/>
                              <a:cs typeface="Consolas" panose="020B0609020204030204" pitchFamily="49" charset="0"/>
                            </a:rPr>
                            <a:t>   greatest lemma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⟹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𝑃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⟹</m:t>
                                </m:r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kumimoji="0" lang="en-US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E891D7AB-9DF4-6166-A904-C816556892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4683390"/>
                  </p:ext>
                </p:extLst>
              </p:nvPr>
            </p:nvGraphicFramePr>
            <p:xfrm>
              <a:off x="1728624" y="1659278"/>
              <a:ext cx="8722140" cy="291258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107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36107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82517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What to prove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How to prove it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110526" r="-100559" b="-30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110526" r="-559" b="-30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208333" r="-100559" b="-2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onsolas" panose="020B0609020204030204" pitchFamily="49" charset="0"/>
                              <a:ea typeface="+mn-ea"/>
                              <a:cs typeface="Consolas" panose="020B0609020204030204" pitchFamily="49" charset="0"/>
                            </a:rPr>
                            <a:t>   least lemma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311579" r="-100559" b="-10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onsolas" panose="020B0609020204030204" pitchFamily="49" charset="0"/>
                              <a:ea typeface="+mn-ea"/>
                              <a:cs typeface="Consolas" panose="020B0609020204030204" pitchFamily="49" charset="0"/>
                            </a:rPr>
                            <a:t>   greatest lemma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825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40" t="-407292" r="-100559" b="-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40" t="-407292" r="-559" b="-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F1158-1837-029F-7788-828D9331CABC}"/>
                  </a:ext>
                </a:extLst>
              </p:cNvPr>
              <p:cNvSpPr txBox="1"/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F1158-1837-029F-7788-828D9331C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696" y="246266"/>
                <a:ext cx="58112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906D4ED-D993-53D7-CE92-97321FCBAF43}"/>
              </a:ext>
            </a:extLst>
          </p:cNvPr>
          <p:cNvSpPr txBox="1"/>
          <p:nvPr/>
        </p:nvSpPr>
        <p:spPr>
          <a:xfrm>
            <a:off x="2488821" y="357510"/>
            <a:ext cx="2090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749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5FBC1E-CF8D-D31A-1B2E-2906EE5D7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F5CC2-07CF-12CE-18B2-B27AFDFB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infinite lists</a:t>
            </a: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88F0CE61-A488-5BDF-11A7-2801F57DCBC4}"/>
              </a:ext>
            </a:extLst>
          </p:cNvPr>
          <p:cNvSpPr/>
          <p:nvPr/>
        </p:nvSpPr>
        <p:spPr>
          <a:xfrm>
            <a:off x="1242503" y="173485"/>
            <a:ext cx="2198671" cy="410967"/>
          </a:xfrm>
          <a:prstGeom prst="snip2Diag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Lucida Sans Typewriter" panose="020B0509030504030204" pitchFamily="49" charset="77"/>
              </a:rPr>
              <a:t>Streams.dfy</a:t>
            </a:r>
            <a:endParaRPr lang="en-US" sz="1400" dirty="0">
              <a:latin typeface="Lucida Sans Typewriter" panose="020B0509030504030204" pitchFamily="49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515AB-F1C9-7A2A-1F6F-DE7DD95C62CA}"/>
              </a:ext>
            </a:extLst>
          </p:cNvPr>
          <p:cNvSpPr txBox="1"/>
          <p:nvPr/>
        </p:nvSpPr>
        <p:spPr>
          <a:xfrm>
            <a:off x="3602805" y="1123837"/>
            <a:ext cx="7733161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codatatype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&lt;X&gt; = Cons(head: X, tail: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&lt;X&gt;)</a:t>
            </a:r>
          </a:p>
          <a:p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1400" dirty="0">
                <a:latin typeface="Lucida Sans Typewriter" panose="020B0509030504030204" pitchFamily="49" charset="77"/>
              </a:rPr>
              <a:t> Generate(lo: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Cons(lo, Generate(lo + 1))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greatest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predicate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: </a:t>
            </a:r>
            <a:r>
              <a:rPr lang="en-US" sz="1400" dirty="0" err="1">
                <a:latin typeface="Lucida Sans Typewriter" panose="020B0509030504030204" pitchFamily="49" charset="77"/>
              </a:rPr>
              <a:t>IList</a:t>
            </a:r>
            <a:r>
              <a:rPr lang="en-US" sz="1400" dirty="0">
                <a:latin typeface="Lucida Sans Typewriter" panose="020B0509030504030204" pitchFamily="49" charset="77"/>
              </a:rPr>
              <a:t>&lt;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&gt;)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1 &lt;= </a:t>
            </a:r>
            <a:r>
              <a:rPr lang="en-US" sz="1400" dirty="0" err="1">
                <a:latin typeface="Lucida Sans Typewriter" panose="020B0509030504030204" pitchFamily="49" charset="77"/>
              </a:rPr>
              <a:t>xs.head</a:t>
            </a:r>
            <a:r>
              <a:rPr lang="en-US" sz="1400" dirty="0">
                <a:latin typeface="Lucida Sans Typewriter" panose="020B0509030504030204" pitchFamily="49" charset="77"/>
              </a:rPr>
              <a:t> &amp;&amp;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  <a:br>
              <a:rPr lang="en-US" sz="1400" dirty="0">
                <a:latin typeface="Lucida Sans Typewriter" panose="020B0509030504030204" pitchFamily="49" charset="77"/>
              </a:rPr>
            </a:b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greatest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i="1" dirty="0">
                <a:latin typeface="Lucida Sans Typewriter" panose="020B0509030504030204" pitchFamily="49" charset="77"/>
              </a:rPr>
              <a:t>{:induction </a:t>
            </a:r>
            <a:r>
              <a:rPr lang="en-US" sz="1400" i="1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false</a:t>
            </a:r>
            <a:r>
              <a:rPr lang="en-US" sz="1400" i="1" dirty="0">
                <a:latin typeface="Lucida Sans Typewriter" panose="020B0509030504030204" pitchFamily="49" charset="77"/>
              </a:rPr>
              <a:t>}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(lo: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latin typeface="Lucida Sans Typewriter" panose="020B0509030504030204" pitchFamily="49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latin typeface="Lucida Sans Typewriter" panose="020B0509030504030204" pitchFamily="49" charset="77"/>
              </a:rPr>
              <a:t> 1 &lt;=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AllPositive</a:t>
            </a:r>
            <a:r>
              <a:rPr lang="en-US" sz="1400" dirty="0">
                <a:latin typeface="Lucida Sans Typewriter" panose="020B0509030504030204" pitchFamily="49" charset="77"/>
              </a:rPr>
              <a:t>(Generate(lo))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</a:t>
            </a:r>
            <a:r>
              <a:rPr lang="en-US" sz="1400" dirty="0">
                <a:latin typeface="Lucida Sans Typewriter" panose="020B0509030504030204" pitchFamily="49" charset="77"/>
              </a:rPr>
              <a:t> := Generate(lo);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xs.tail</a:t>
            </a:r>
            <a:r>
              <a:rPr lang="en-US" sz="1400" dirty="0">
                <a:latin typeface="Lucida Sans Typewriter" panose="020B0509030504030204" pitchFamily="49" charset="77"/>
              </a:rPr>
              <a:t> == Generate(lo + 1);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 err="1">
                <a:latin typeface="Lucida Sans Typewriter" panose="020B0509030504030204" pitchFamily="49" charset="77"/>
              </a:rPr>
              <a:t>GenerateGivesAllPositive</a:t>
            </a:r>
            <a:r>
              <a:rPr lang="en-US" sz="1400" dirty="0">
                <a:latin typeface="Lucida Sans Typewriter" panose="020B0509030504030204" pitchFamily="49" charset="77"/>
              </a:rPr>
              <a:t>(lo + 1);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11819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94970" y="1032512"/>
                <a:ext cx="7835411" cy="45761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b="0" dirty="0">
                    <a:latin typeface="Cambria Math" panose="02040503050406030204" pitchFamily="18" charset="0"/>
                  </a:rPr>
                  <a:t>Cmd ::=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Inc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⨟</m:t>
                    </m:r>
                  </m:oMath>
                </a14:m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Repeat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(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>
                  <a:spcBef>
                    <a:spcPts val="3000"/>
                  </a:spcBef>
                  <a:buNone/>
                </a:pPr>
                <a:r>
                  <a:rPr lang="en-US" sz="3200" dirty="0"/>
                  <a:t>Semantics given by the “big step” relation</a:t>
                </a:r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Cmd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State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 →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State</m:t>
                    </m:r>
                  </m:oMath>
                </a14:m>
                <a:r>
                  <a:rPr lang="en-US" sz="3200" b="0" dirty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b="0" dirty="0"/>
                  <a:t>where</a:t>
                </a:r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 →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200" b="0" dirty="0">
                    <a:latin typeface="Cambria Math" panose="02040503050406030204" pitchFamily="18" charset="0"/>
                  </a:rPr>
                  <a:t> </a:t>
                </a:r>
                <a:r>
                  <a:rPr lang="en-US" sz="3200" b="0" dirty="0"/>
                  <a:t> </a:t>
                </a:r>
              </a:p>
              <a:p>
                <a:pPr marL="0" indent="0">
                  <a:buNone/>
                </a:pPr>
                <a:r>
                  <a:rPr lang="en-US" sz="3200" b="0" dirty="0"/>
                  <a:t>says tha</a:t>
                </a:r>
                <a:r>
                  <a:rPr lang="en-US" sz="3200" dirty="0"/>
                  <a:t>t</a:t>
                </a:r>
              </a:p>
              <a:p>
                <a:pPr marL="502920" lvl="1" indent="0">
                  <a:buNone/>
                </a:pPr>
                <a:r>
                  <a:rPr lang="en-US" sz="3200" dirty="0"/>
                  <a:t>there is an execution of command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200" dirty="0"/>
                  <a:t> from state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200" dirty="0"/>
                  <a:t> that terminates in state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3200" b="0" dirty="0"/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94970" y="1032512"/>
                <a:ext cx="7835411" cy="4576156"/>
              </a:xfrm>
              <a:blipFill>
                <a:blip r:embed="rId2"/>
                <a:stretch>
                  <a:fillRect l="-2023" t="-8123" b="-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7C51BA0E-F95B-36F4-591E-552C532D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illustration: INC</a:t>
            </a:r>
          </a:p>
        </p:txBody>
      </p:sp>
    </p:spTree>
    <p:extLst>
      <p:ext uri="{BB962C8B-B14F-4D97-AF65-F5344CB8AC3E}">
        <p14:creationId xmlns:p14="http://schemas.microsoft.com/office/powerpoint/2010/main" val="267846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720230" y="1564867"/>
                <a:ext cx="7710151" cy="45761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b="0" dirty="0">
                    <a:latin typeface="Cambria Math" panose="02040503050406030204" pitchFamily="18" charset="0"/>
                  </a:rPr>
                  <a:t>Cmd ::=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Inc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⨟</m:t>
                    </m:r>
                  </m:oMath>
                </a14:m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Repeat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(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3200" b="0" dirty="0">
                  <a:latin typeface="Cambria Math" panose="02040503050406030204" pitchFamily="18" charset="0"/>
                </a:endParaRPr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Inc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600" dirty="0"/>
              </a:p>
              <a:p>
                <a:endParaRPr lang="en-US" sz="1800" dirty="0"/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⨟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1,    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200" dirty="0"/>
              </a:p>
              <a:p>
                <a:endParaRPr lang="en-US" sz="1800" dirty="0"/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Repeat</m:t>
                            </m:r>
                            <m:d>
                              <m:d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𝑏𝑜𝑑𝑦</m:t>
                                </m:r>
                              </m:e>
                            </m:d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/>
                  <a:t>   </a:t>
                </a:r>
                <a:br>
                  <a:rPr lang="en-US" sz="3600" dirty="0"/>
                </a:br>
                <a:br>
                  <a:rPr lang="en-US" sz="3600" dirty="0"/>
                </a:b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𝑏𝑜𝑑𝑦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(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Repeat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𝑏𝑜𝑑𝑦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), 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Repeat</m:t>
                            </m:r>
                            <m:d>
                              <m:d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𝑏𝑜𝑑𝑦</m:t>
                                </m:r>
                              </m:e>
                            </m:d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60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20230" y="1564867"/>
                <a:ext cx="7710151" cy="4576156"/>
              </a:xfrm>
              <a:blipFill>
                <a:blip r:embed="rId2"/>
                <a:stretch>
                  <a:fillRect l="-1976" t="-26267" b="-89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4C026DC6-6418-C064-2ACC-82A5FAE25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 of INC</a:t>
            </a:r>
          </a:p>
        </p:txBody>
      </p:sp>
    </p:spTree>
    <p:extLst>
      <p:ext uri="{BB962C8B-B14F-4D97-AF65-F5344CB8AC3E}">
        <p14:creationId xmlns:p14="http://schemas.microsoft.com/office/powerpoint/2010/main" val="17812247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45490" y="1252603"/>
                <a:ext cx="8346510" cy="542377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b="0" dirty="0">
                    <a:latin typeface="Cambria Math" panose="02040503050406030204" pitchFamily="18" charset="0"/>
                  </a:rPr>
                  <a:t>Cmd ::=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Inc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⨟</m:t>
                    </m:r>
                  </m:oMath>
                </a14:m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  |  </a:t>
                </a:r>
                <a:r>
                  <a:rPr lang="en-US" sz="3200" b="0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a:t>Repeat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(</a:t>
                </a:r>
                <a:r>
                  <a:rPr lang="en-US" sz="3200" b="0" dirty="0" err="1">
                    <a:latin typeface="Cambria Math" panose="02040503050406030204" pitchFamily="18" charset="0"/>
                  </a:rPr>
                  <a:t>Cmd</a:t>
                </a:r>
                <a:r>
                  <a:rPr lang="en-US" sz="3200" b="0" dirty="0">
                    <a:latin typeface="Cambria Math" panose="02040503050406030204" pitchFamily="18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3200" b="0" dirty="0">
                  <a:latin typeface="Cambria Math" panose="02040503050406030204" pitchFamily="18" charset="0"/>
                </a:endParaRPr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Inc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600" dirty="0"/>
              </a:p>
              <a:p>
                <a:endParaRPr lang="en-US" sz="1800" dirty="0"/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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 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⨟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1,    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200" dirty="0"/>
              </a:p>
              <a:p>
                <a:endParaRPr lang="en-US" sz="1800" dirty="0"/>
              </a:p>
              <a:p>
                <a:r>
                  <a:rPr lang="en-US" sz="3600" b="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Repeat</m:t>
                            </m:r>
                            <m:d>
                              <m:d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𝑏𝑜𝑑𝑦</m:t>
                                </m:r>
                              </m:e>
                            </m:d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/>
                  <a:t>     </a:t>
                </a:r>
                <a:br>
                  <a:rPr lang="en-US" sz="3600" dirty="0"/>
                </a:br>
                <a:br>
                  <a:rPr lang="en-US" sz="3600" dirty="0"/>
                </a:b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 smtClean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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 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𝑏𝑜𝑑𝑦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(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Repeat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𝑏𝑜𝑑𝑦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), 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Repeat</m:t>
                            </m:r>
                            <m:d>
                              <m:d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𝑏𝑜𝑑𝑦</m:t>
                                </m:r>
                              </m:e>
                            </m:d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→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60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45490" y="1252603"/>
                <a:ext cx="8346510" cy="5423770"/>
              </a:xfrm>
              <a:blipFill>
                <a:blip r:embed="rId2"/>
                <a:stretch>
                  <a:fillRect l="-1899" t="-14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4">
            <a:extLst>
              <a:ext uri="{FF2B5EF4-FFF2-40B4-BE49-F238E27FC236}">
                <a16:creationId xmlns:a16="http://schemas.microsoft.com/office/drawing/2014/main" id="{9371D3CA-ED45-9AC8-5156-27ECA6A83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en-US" dirty="0"/>
              <a:t>Semantics of INC</a:t>
            </a:r>
          </a:p>
        </p:txBody>
      </p:sp>
    </p:spTree>
    <p:extLst>
      <p:ext uri="{BB962C8B-B14F-4D97-AF65-F5344CB8AC3E}">
        <p14:creationId xmlns:p14="http://schemas.microsoft.com/office/powerpoint/2010/main" val="41960244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86BBE-B3B7-4C30-223C-A4A65C58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A34ED-C464-E0D0-8887-482A78F3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576" y="832935"/>
            <a:ext cx="7315200" cy="5120640"/>
          </a:xfrm>
        </p:spPr>
        <p:txBody>
          <a:bodyPr/>
          <a:lstStyle/>
          <a:p>
            <a:r>
              <a:rPr lang="en-US" sz="2400" dirty="0"/>
              <a:t>You can call whatever you want whenever you want, provided</a:t>
            </a:r>
          </a:p>
          <a:p>
            <a:pPr lvl="1"/>
            <a:r>
              <a:rPr lang="en-US" sz="2000" dirty="0"/>
              <a:t>you satisfy the precondition, and</a:t>
            </a:r>
          </a:p>
          <a:p>
            <a:pPr lvl="1"/>
            <a:r>
              <a:rPr lang="en-US" sz="2000" dirty="0"/>
              <a:t>you can show a decrease in some fixed well-founded order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sz="1400" dirty="0" err="1">
                <a:latin typeface="Lucida Sans Typewriter" panose="020B0509030504030204" pitchFamily="49" charset="77"/>
              </a:rPr>
              <a:t>FastPow</a:t>
            </a:r>
            <a:r>
              <a:rPr lang="en-US" dirty="0"/>
              <a:t>: strong induction</a:t>
            </a:r>
          </a:p>
          <a:p>
            <a:pPr lvl="1"/>
            <a:r>
              <a:rPr lang="en-US" sz="1400" dirty="0" err="1">
                <a:latin typeface="Lucida Sans Typewriter" panose="020B0509030504030204" pitchFamily="49" charset="77"/>
              </a:rPr>
              <a:t>SubstIdempotent</a:t>
            </a:r>
            <a:r>
              <a:rPr lang="en-US" dirty="0"/>
              <a:t>: mutual recursion/induction</a:t>
            </a:r>
          </a:p>
          <a:p>
            <a:pPr lvl="1"/>
            <a:r>
              <a:rPr lang="en-US" sz="1400" dirty="0">
                <a:latin typeface="Lucida Sans Typewriter" panose="020B0509030504030204" pitchFamily="49" charset="77"/>
              </a:rPr>
              <a:t>x/y</a:t>
            </a:r>
            <a:r>
              <a:rPr lang="en-US" dirty="0"/>
              <a:t>: custom ordering</a:t>
            </a:r>
          </a:p>
          <a:p>
            <a:pPr lvl="1"/>
            <a:r>
              <a:rPr lang="en-US" sz="1400" dirty="0" err="1">
                <a:latin typeface="Lucida Sans Typewriter" panose="020B0509030504030204" pitchFamily="49" charset="77"/>
              </a:rPr>
              <a:t>MultComm</a:t>
            </a:r>
            <a:r>
              <a:rPr lang="en-US" dirty="0"/>
              <a:t>: ad-hoc cases</a:t>
            </a:r>
          </a:p>
          <a:p>
            <a:pPr lvl="1"/>
            <a:r>
              <a:rPr lang="en-US" dirty="0"/>
              <a:t>Call chains: use constants, call-graph SCC</a:t>
            </a:r>
          </a:p>
          <a:p>
            <a:r>
              <a:rPr lang="en-US" dirty="0"/>
              <a:t>Extreme predicates</a:t>
            </a:r>
          </a:p>
          <a:p>
            <a:pPr lvl="1"/>
            <a:r>
              <a:rPr lang="en-US" dirty="0"/>
              <a:t>defined as least or greatest fix-points</a:t>
            </a:r>
          </a:p>
          <a:p>
            <a:pPr lvl="1"/>
            <a:r>
              <a:rPr lang="en-US" dirty="0"/>
              <a:t>recursive calls have to be in positive positions, but need not terminate</a:t>
            </a:r>
          </a:p>
          <a:p>
            <a:pPr lvl="1"/>
            <a:r>
              <a:rPr lang="en-US" dirty="0"/>
              <a:t>reasoning uses analogous extreme lemmas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7DB34B-F110-B67F-4AB9-0D5581409F33}"/>
              </a:ext>
            </a:extLst>
          </p:cNvPr>
          <p:cNvSpPr txBox="1"/>
          <p:nvPr/>
        </p:nvSpPr>
        <p:spPr>
          <a:xfrm rot="20777364">
            <a:off x="8448860" y="4925938"/>
            <a:ext cx="392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Rastanty Cortez" panose="020F0502020204030204" pitchFamily="34" charset="0"/>
                <a:cs typeface="Rastanty Cortez" panose="020F0502020204030204" pitchFamily="34" charset="0"/>
              </a:rPr>
              <a:t>Program safely!</a:t>
            </a:r>
          </a:p>
        </p:txBody>
      </p:sp>
    </p:spTree>
    <p:extLst>
      <p:ext uri="{BB962C8B-B14F-4D97-AF65-F5344CB8AC3E}">
        <p14:creationId xmlns:p14="http://schemas.microsoft.com/office/powerpoint/2010/main" val="150127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F7CD-300F-CD77-A5E4-AAD4F9EF4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72537-A825-69E6-FC8E-7614CCE65B90}"/>
              </a:ext>
            </a:extLst>
          </p:cNvPr>
          <p:cNvSpPr txBox="1"/>
          <p:nvPr/>
        </p:nvSpPr>
        <p:spPr>
          <a:xfrm>
            <a:off x="3615618" y="651063"/>
            <a:ext cx="8068382" cy="550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BinarySearch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(a: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array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&lt;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&gt;, key: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(r: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requires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forall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, j :: 0 &lt;=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&lt; j &lt;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a.Length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==&gt; a[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] &lt;= a[j]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0 &lt;= r ==&gt; r &lt;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a.Length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&amp;&amp; a[r] == key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r &lt; 0 ==&gt; key !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a[..]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lo, hi := 0,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a.Length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lo &lt; hi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0 &lt;= lo &lt;= hi &lt;= </a:t>
            </a:r>
            <a:r>
              <a:rPr lang="en-US" sz="1600" dirty="0" err="1">
                <a:latin typeface="Lucida Sans Typewriter" panose="020B0509030504030204" pitchFamily="49" charset="77"/>
                <a:cs typeface="AkayaTelivigala" pitchFamily="2" charset="77"/>
              </a:rPr>
              <a:t>a.Length</a:t>
            </a:r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key !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a[..lo] &amp;&amp; key !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a[hi..]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    var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mid := (lo + hi) / 2;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a[mid] == key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mid;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}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key &lt; a[mid]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  hi := mid;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}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  lo := mid + 1;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</a:t>
            </a:r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 -1;</a:t>
            </a:r>
          </a:p>
          <a:p>
            <a:r>
              <a:rPr lang="en-US" sz="16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  <a:p>
            <a:endParaRPr lang="en-US" sz="1600" dirty="0">
              <a:latin typeface="Lucida Sans Typewriter" panose="020B0509030504030204" pitchFamily="49" charset="77"/>
              <a:cs typeface="AkayaTelivigal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2804922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28393</TotalTime>
  <Words>9077</Words>
  <Application>Microsoft Office PowerPoint</Application>
  <PresentationFormat>Widescreen</PresentationFormat>
  <Paragraphs>1461</Paragraphs>
  <Slides>87</Slides>
  <Notes>0</Notes>
  <HiddenSlides>15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5" baseType="lpstr">
      <vt:lpstr>Cambria Math</vt:lpstr>
      <vt:lpstr>Consolas</vt:lpstr>
      <vt:lpstr>Corbel</vt:lpstr>
      <vt:lpstr>Lucida Sans Typewriter</vt:lpstr>
      <vt:lpstr>Rastanty Cortez</vt:lpstr>
      <vt:lpstr>Symbol</vt:lpstr>
      <vt:lpstr>Wingdings 2</vt:lpstr>
      <vt:lpstr>Frame</vt:lpstr>
      <vt:lpstr>The role of termination in program verification</vt:lpstr>
      <vt:lpstr>Goal of lectures</vt:lpstr>
      <vt:lpstr>Vehicle for our journey</vt:lpstr>
      <vt:lpstr>Some uses of Dafny</vt:lpstr>
      <vt:lpstr>Methods and pre-/post-conditions</vt:lpstr>
      <vt:lpstr>Loop invariants</vt:lpstr>
      <vt:lpstr>Loop invariants</vt:lpstr>
      <vt:lpstr>Interacting with the verifier</vt:lpstr>
      <vt:lpstr>Binary search</vt:lpstr>
      <vt:lpstr>Triangle numbers</vt:lpstr>
      <vt:lpstr>Methods vs functions</vt:lpstr>
      <vt:lpstr>Statements vs expressions</vt:lpstr>
      <vt:lpstr>Methods and lemmas</vt:lpstr>
      <vt:lpstr>Methods and lemmas</vt:lpstr>
      <vt:lpstr>Methods and lemmas</vt:lpstr>
      <vt:lpstr>Methods and lemmas</vt:lpstr>
      <vt:lpstr>Methods and lemmas</vt:lpstr>
      <vt:lpstr>lemma ≈ method</vt:lpstr>
      <vt:lpstr>The need for termination:  methods</vt:lpstr>
      <vt:lpstr>The need for termination:  lemmas</vt:lpstr>
      <vt:lpstr>The need for termination:  functions</vt:lpstr>
      <vt:lpstr>How to establish termination</vt:lpstr>
      <vt:lpstr>How to establish termination:  associate a termination metric with each method activation</vt:lpstr>
      <vt:lpstr>Desired property for each call</vt:lpstr>
      <vt:lpstr>Well-founded order</vt:lpstr>
      <vt:lpstr>Defining termination metrics</vt:lpstr>
      <vt:lpstr>Defining termination metrics</vt:lpstr>
      <vt:lpstr>Examples</vt:lpstr>
      <vt:lpstr>Default decreases clause</vt:lpstr>
      <vt:lpstr>More examples</vt:lpstr>
      <vt:lpstr>More examples</vt:lpstr>
      <vt:lpstr>Sort with boolean keys</vt:lpstr>
      <vt:lpstr>Sort with boolean keys: solution (variation 0)</vt:lpstr>
      <vt:lpstr>Sort with boolean keys: solution (variation 1)</vt:lpstr>
      <vt:lpstr>Sort with boolean keys: solution (variation 2)</vt:lpstr>
      <vt:lpstr>FastPow</vt:lpstr>
      <vt:lpstr>FastPow: solution</vt:lpstr>
      <vt:lpstr>Well-founded order for datatypes</vt:lpstr>
      <vt:lpstr>     Datatype examples</vt:lpstr>
      <vt:lpstr>Datatype examples</vt:lpstr>
      <vt:lpstr>Datatype examples</vt:lpstr>
      <vt:lpstr>Well-founded ordered for other types</vt:lpstr>
      <vt:lpstr>Well-founded ordered for other types</vt:lpstr>
      <vt:lpstr>Well-founded ordered for other types</vt:lpstr>
      <vt:lpstr>Well-founded ordered for other types</vt:lpstr>
      <vt:lpstr>Well-founded ordered for other types</vt:lpstr>
      <vt:lpstr>Example</vt:lpstr>
      <vt:lpstr>Well-founded ordered for other types</vt:lpstr>
      <vt:lpstr>Well-founded ordered for other types</vt:lpstr>
      <vt:lpstr>Well-founded ordered for other types</vt:lpstr>
      <vt:lpstr>Well-founded ordered for other types</vt:lpstr>
      <vt:lpstr>Union of types</vt:lpstr>
      <vt:lpstr>Top element</vt:lpstr>
      <vt:lpstr>Lexicographic orders</vt:lpstr>
      <vt:lpstr>Lexicographic tuples of different lengths</vt:lpstr>
      <vt:lpstr>Examples</vt:lpstr>
      <vt:lpstr>Termination metrics in Dafny</vt:lpstr>
      <vt:lpstr>Example: Ackermann</vt:lpstr>
      <vt:lpstr>Example</vt:lpstr>
      <vt:lpstr>Example</vt:lpstr>
      <vt:lpstr>Example</vt:lpstr>
      <vt:lpstr>Example</vt:lpstr>
      <vt:lpstr>Example</vt:lpstr>
      <vt:lpstr>Drop</vt:lpstr>
      <vt:lpstr>Drop: solution</vt:lpstr>
      <vt:lpstr>Layering methods/functions</vt:lpstr>
      <vt:lpstr>Layering methods/functions</vt:lpstr>
      <vt:lpstr>Call graph</vt:lpstr>
      <vt:lpstr> Termination metrics in Dafny (updated)</vt:lpstr>
      <vt:lpstr>Layering methods/functions  Solution</vt:lpstr>
      <vt:lpstr>Datatype examples</vt:lpstr>
      <vt:lpstr>Datatype examples</vt:lpstr>
      <vt:lpstr>Generating finite lists</vt:lpstr>
      <vt:lpstr>Generating infinite lists</vt:lpstr>
      <vt:lpstr>PowerPoint Presentation</vt:lpstr>
      <vt:lpstr>Proofs</vt:lpstr>
      <vt:lpstr>Proofs</vt:lpstr>
      <vt:lpstr>Proofs</vt:lpstr>
      <vt:lpstr>Iterates</vt:lpstr>
      <vt:lpstr>Continuity</vt:lpstr>
      <vt:lpstr>Iterates</vt:lpstr>
      <vt:lpstr>Proofs</vt:lpstr>
      <vt:lpstr>Generating infinite lists</vt:lpstr>
      <vt:lpstr>Language illustration: INC</vt:lpstr>
      <vt:lpstr>Semantics of INC</vt:lpstr>
      <vt:lpstr>Semantics of INC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Partial functions by total functions</dc:title>
  <dc:creator>Leino, Rustan</dc:creator>
  <cp:lastModifiedBy>Rustan Leino</cp:lastModifiedBy>
  <cp:revision>90</cp:revision>
  <cp:lastPrinted>2024-08-16T06:07:42Z</cp:lastPrinted>
  <dcterms:created xsi:type="dcterms:W3CDTF">2024-05-08T20:26:49Z</dcterms:created>
  <dcterms:modified xsi:type="dcterms:W3CDTF">2026-03-30T18:37:48Z</dcterms:modified>
</cp:coreProperties>
</file>