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1"/>
  </p:sldMasterIdLst>
  <p:sldIdLst>
    <p:sldId id="256" r:id="rId2"/>
    <p:sldId id="279" r:id="rId3"/>
    <p:sldId id="442" r:id="rId4"/>
    <p:sldId id="443" r:id="rId5"/>
    <p:sldId id="444" r:id="rId6"/>
    <p:sldId id="445" r:id="rId7"/>
    <p:sldId id="446" r:id="rId8"/>
    <p:sldId id="280" r:id="rId9"/>
    <p:sldId id="447" r:id="rId10"/>
    <p:sldId id="448" r:id="rId11"/>
    <p:sldId id="449" r:id="rId12"/>
    <p:sldId id="450" r:id="rId13"/>
    <p:sldId id="451" r:id="rId14"/>
    <p:sldId id="452" r:id="rId15"/>
    <p:sldId id="453" r:id="rId16"/>
    <p:sldId id="454" r:id="rId17"/>
    <p:sldId id="455" r:id="rId18"/>
    <p:sldId id="456" r:id="rId19"/>
    <p:sldId id="457" r:id="rId20"/>
    <p:sldId id="458" r:id="rId21"/>
    <p:sldId id="321" r:id="rId22"/>
    <p:sldId id="459" r:id="rId23"/>
    <p:sldId id="460" r:id="rId24"/>
    <p:sldId id="461" r:id="rId25"/>
    <p:sldId id="462" r:id="rId26"/>
    <p:sldId id="463" r:id="rId27"/>
    <p:sldId id="323" r:id="rId2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5A5A6"/>
    <a:srgbClr val="F4B4A0"/>
    <a:srgbClr val="40BAD2"/>
    <a:srgbClr val="FAA9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950" autoAdjust="0"/>
    <p:restoredTop sz="94821"/>
  </p:normalViewPr>
  <p:slideViewPr>
    <p:cSldViewPr snapToGrid="0">
      <p:cViewPr varScale="1">
        <p:scale>
          <a:sx n="90" d="100"/>
          <a:sy n="90" d="100"/>
        </p:scale>
        <p:origin x="60" y="4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9848" y="1298448"/>
            <a:ext cx="7315200" cy="3255264"/>
          </a:xfrm>
        </p:spPr>
        <p:txBody>
          <a:bodyPr anchor="b">
            <a:normAutofit/>
          </a:bodyPr>
          <a:lstStyle>
            <a:lvl1pPr algn="l">
              <a:defRPr sz="5900" spc="-100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15" y="4670246"/>
            <a:ext cx="7315200" cy="914400"/>
          </a:xfrm>
        </p:spPr>
        <p:txBody>
          <a:bodyPr anchor="t">
            <a:normAutofit/>
          </a:bodyPr>
          <a:lstStyle>
            <a:lvl1pPr marL="0" indent="0" algn="l">
              <a:buNone/>
              <a:defRPr sz="2200" cap="none" spc="0" baseline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2026-03-21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2026-03-21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1000" y="990600"/>
            <a:ext cx="2819400" cy="4953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67912" y="868680"/>
            <a:ext cx="7315200" cy="512064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2026-03-21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2026-03-21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67912" y="1298448"/>
            <a:ext cx="7315200" cy="3255264"/>
          </a:xfrm>
        </p:spPr>
        <p:txBody>
          <a:bodyPr anchor="b">
            <a:normAutofit/>
          </a:bodyPr>
          <a:lstStyle>
            <a:lvl1pPr>
              <a:defRPr sz="5900" b="0" spc="-1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0" y="4672584"/>
            <a:ext cx="7315200" cy="914400"/>
          </a:xfrm>
        </p:spPr>
        <p:txBody>
          <a:bodyPr anchor="t">
            <a:normAutofit/>
          </a:bodyPr>
          <a:lstStyle>
            <a:lvl1pPr marL="0" indent="0">
              <a:buNone/>
              <a:defRPr sz="2200" cap="none" spc="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2026-03-21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67912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818120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2026-03-21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7912" y="1023586"/>
            <a:ext cx="3474720" cy="8077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7912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818463" y="1023586"/>
            <a:ext cx="3474720" cy="81317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818463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2026-03-21</a:t>
            </a:fld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2026-03-21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2026-03-21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912" y="868680"/>
            <a:ext cx="731520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4176"/>
            <a:ext cx="2834640" cy="2321990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2026-03-21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70644" y="767419"/>
            <a:ext cx="8115230" cy="5330952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3008"/>
            <a:ext cx="2834640" cy="2322576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2026-03-21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499101" y="6356350"/>
            <a:ext cx="5911517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758952"/>
            <a:ext cx="3443590" cy="53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8" name="Rectangle 37"/>
          <p:cNvSpPr/>
          <p:nvPr/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9268" y="864108"/>
            <a:ext cx="7315200" cy="5120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6246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586B75A-687E-405C-8A0B-8D00578BA2C3}" type="datetimeFigureOut">
              <a:rPr lang="en-US" dirty="0"/>
              <a:pPr/>
              <a:t>2026-03-21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34135" y="6356350"/>
            <a:ext cx="15309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spc="-60" baseline="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Font typeface="Wingdings 2" pitchFamily="18" charset="2"/>
        <a:buChar char="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youtu.be/oshxAJGrwMU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05FF95-900D-9834-176D-82EFE8BBD1D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Reflections on automated software verification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408F123-63E8-4935-28E0-DEFEE1D34CD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K. Rustan M. Leino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E9344E3-1C2D-512C-B572-72F4E6D66DDB}"/>
              </a:ext>
            </a:extLst>
          </p:cNvPr>
          <p:cNvSpPr txBox="1"/>
          <p:nvPr/>
        </p:nvSpPr>
        <p:spPr>
          <a:xfrm>
            <a:off x="6474373" y="5401098"/>
            <a:ext cx="2580418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solidFill>
                  <a:schemeClr val="bg1"/>
                </a:solidFill>
              </a:rPr>
              <a:t>23 March 2026</a:t>
            </a:r>
            <a:br>
              <a:rPr lang="en-US" sz="1100" dirty="0">
                <a:solidFill>
                  <a:schemeClr val="bg1"/>
                </a:solidFill>
              </a:rPr>
            </a:br>
            <a:r>
              <a:rPr lang="en-US" sz="1100" dirty="0">
                <a:solidFill>
                  <a:schemeClr val="bg1"/>
                </a:solidFill>
              </a:rPr>
              <a:t>ETH Zurich</a:t>
            </a:r>
            <a:br>
              <a:rPr lang="en-US" sz="1100" dirty="0">
                <a:solidFill>
                  <a:schemeClr val="bg1"/>
                </a:solidFill>
              </a:rPr>
            </a:br>
            <a:r>
              <a:rPr lang="en-US" sz="1100" dirty="0" err="1">
                <a:solidFill>
                  <a:schemeClr val="bg1"/>
                </a:solidFill>
              </a:rPr>
              <a:t>Zurich</a:t>
            </a:r>
            <a:r>
              <a:rPr lang="en-US" sz="1100" dirty="0">
                <a:solidFill>
                  <a:schemeClr val="bg1"/>
                </a:solidFill>
              </a:rPr>
              <a:t>, Switzerland</a:t>
            </a:r>
          </a:p>
        </p:txBody>
      </p:sp>
    </p:spTree>
    <p:extLst>
      <p:ext uri="{BB962C8B-B14F-4D97-AF65-F5344CB8AC3E}">
        <p14:creationId xmlns:p14="http://schemas.microsoft.com/office/powerpoint/2010/main" val="29746256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9BFD32-D4D1-5C80-F1C0-0D85D118DA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Evolving from origins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484C42-09D9-7A32-1619-522B905E4B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69268" y="864108"/>
            <a:ext cx="7855804" cy="5120640"/>
          </a:xfrm>
        </p:spPr>
        <p:txBody>
          <a:bodyPr>
            <a:normAutofit/>
          </a:bodyPr>
          <a:lstStyle/>
          <a:p>
            <a:r>
              <a:rPr lang="en-US" sz="2400" dirty="0"/>
              <a:t>Immediate predecessors:  ESC/Java … Spec# …</a:t>
            </a:r>
          </a:p>
          <a:p>
            <a:r>
              <a:rPr lang="en-US" sz="2400" dirty="0"/>
              <a:t>Original motivation:  new specifications of object data structures</a:t>
            </a:r>
            <a:endParaRPr lang="en-US" sz="2800" dirty="0"/>
          </a:p>
          <a:p>
            <a:pPr lvl="1"/>
            <a:r>
              <a:rPr lang="en-US" sz="2200" dirty="0"/>
              <a:t>No subclassing</a:t>
            </a:r>
          </a:p>
          <a:p>
            <a:pPr lvl="1"/>
            <a:r>
              <a:rPr lang="en-US" sz="2200" dirty="0"/>
              <a:t>No built-in </a:t>
            </a:r>
            <a:r>
              <a:rPr lang="en-US" dirty="0">
                <a:solidFill>
                  <a:srgbClr val="7030A0"/>
                </a:solidFill>
                <a:latin typeface="Lucida Sans Typewriter" panose="020B0509030504030204" pitchFamily="49" charset="77"/>
              </a:rPr>
              <a:t>invariant</a:t>
            </a:r>
            <a:r>
              <a:rPr lang="en-US" sz="2200" dirty="0"/>
              <a:t> for objects</a:t>
            </a:r>
          </a:p>
          <a:p>
            <a:pPr lvl="1"/>
            <a:r>
              <a:rPr lang="en-US" sz="2200" dirty="0"/>
              <a:t>Modest need for language support</a:t>
            </a:r>
          </a:p>
          <a:p>
            <a:pPr lvl="2"/>
            <a:r>
              <a:rPr lang="en-US" sz="1800" dirty="0">
                <a:solidFill>
                  <a:srgbClr val="7030A0"/>
                </a:solidFill>
                <a:latin typeface="Lucida Sans Typewriter" panose="020B0509030504030204" pitchFamily="49" charset="77"/>
              </a:rPr>
              <a:t>modifies</a:t>
            </a:r>
            <a:r>
              <a:rPr lang="en-US" sz="2000" dirty="0"/>
              <a:t>/</a:t>
            </a:r>
            <a:r>
              <a:rPr lang="en-US" sz="1800" dirty="0">
                <a:solidFill>
                  <a:srgbClr val="7030A0"/>
                </a:solidFill>
                <a:latin typeface="Lucida Sans Typewriter" panose="020B0509030504030204" pitchFamily="49" charset="77"/>
              </a:rPr>
              <a:t>reads</a:t>
            </a:r>
            <a:r>
              <a:rPr lang="en-US" sz="2000" dirty="0"/>
              <a:t> frames, sets, ghost variables</a:t>
            </a:r>
          </a:p>
          <a:p>
            <a:r>
              <a:rPr lang="en-US" sz="2400" dirty="0"/>
              <a:t>No existing libraries, build systems, users</a:t>
            </a:r>
          </a:p>
          <a:p>
            <a:r>
              <a:rPr lang="en-US" sz="2400" dirty="0"/>
              <a:t>Any new user is already interested in verification!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A22E250-9340-6B4A-2796-1EB954E170B4}"/>
              </a:ext>
            </a:extLst>
          </p:cNvPr>
          <p:cNvSpPr txBox="1"/>
          <p:nvPr/>
        </p:nvSpPr>
        <p:spPr>
          <a:xfrm>
            <a:off x="3430775" y="4813010"/>
            <a:ext cx="6379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💡</a:t>
            </a:r>
          </a:p>
        </p:txBody>
      </p:sp>
    </p:spTree>
    <p:extLst>
      <p:ext uri="{BB962C8B-B14F-4D97-AF65-F5344CB8AC3E}">
        <p14:creationId xmlns:p14="http://schemas.microsoft.com/office/powerpoint/2010/main" val="5894356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0649E0-D73F-86FD-031E-A2E23991D7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Dafny logic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F69F7B-800E-1F4E-78B3-8996A882FB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42293" y="864108"/>
            <a:ext cx="8147634" cy="5120640"/>
          </a:xfrm>
        </p:spPr>
        <p:txBody>
          <a:bodyPr>
            <a:normAutofit/>
          </a:bodyPr>
          <a:lstStyle/>
          <a:p>
            <a:r>
              <a:rPr lang="en-US" sz="2800" dirty="0"/>
              <a:t>Higher-order, partial, classical logic with empty types</a:t>
            </a:r>
          </a:p>
          <a:p>
            <a:r>
              <a:rPr lang="en-US" sz="2800" dirty="0"/>
              <a:t>Expressions are deterministic</a:t>
            </a:r>
          </a:p>
          <a:p>
            <a:pPr lvl="1"/>
            <a:r>
              <a:rPr lang="en-US" sz="2600" dirty="0"/>
              <a:t>User experience phases:</a:t>
            </a:r>
            <a:br>
              <a:rPr lang="en-US" sz="2600" dirty="0"/>
            </a:br>
            <a:r>
              <a:rPr lang="en-US" sz="2600" dirty="0"/>
              <a:t>obvious </a:t>
            </a:r>
            <a:r>
              <a:rPr lang="en-US" sz="2600" dirty="0">
                <a:sym typeface="Wingdings" panose="05000000000000000000" pitchFamily="2" charset="2"/>
              </a:rPr>
              <a:t> subtle  questioning  at ease</a:t>
            </a:r>
            <a:endParaRPr lang="en-US" sz="2600" dirty="0"/>
          </a:p>
          <a:p>
            <a:r>
              <a:rPr lang="en-US" sz="2800" dirty="0"/>
              <a:t>Expressions (and statements) are partial</a:t>
            </a:r>
          </a:p>
          <a:p>
            <a:pPr lvl="1"/>
            <a:r>
              <a:rPr lang="en-US" sz="2600" dirty="0"/>
              <a:t>Proof obligations for well-</a:t>
            </a:r>
            <a:r>
              <a:rPr lang="en-US" sz="2600" dirty="0" err="1"/>
              <a:t>definedness</a:t>
            </a:r>
            <a:r>
              <a:rPr lang="en-US" sz="2600" dirty="0"/>
              <a:t> 😊</a:t>
            </a:r>
          </a:p>
          <a:p>
            <a:pPr lvl="1"/>
            <a:r>
              <a:rPr lang="en-US" sz="2600" dirty="0"/>
              <a:t>Well-</a:t>
            </a:r>
            <a:r>
              <a:rPr lang="en-US" sz="2600" dirty="0" err="1"/>
              <a:t>definedness</a:t>
            </a:r>
            <a:r>
              <a:rPr lang="en-US" sz="2600" dirty="0"/>
              <a:t> properties “linger” in verifier 🤔</a:t>
            </a:r>
          </a:p>
        </p:txBody>
      </p:sp>
    </p:spTree>
    <p:extLst>
      <p:ext uri="{BB962C8B-B14F-4D97-AF65-F5344CB8AC3E}">
        <p14:creationId xmlns:p14="http://schemas.microsoft.com/office/powerpoint/2010/main" val="7372262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028CF9-124F-8499-E4BC-57762A97A4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Dafny logic: references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C8DAC1-067B-2B38-C663-C1A7D48AA2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>
                <a:solidFill>
                  <a:srgbClr val="7030A0"/>
                </a:solidFill>
                <a:latin typeface="Lucida Sans Typewriter" panose="020B0509030504030204" pitchFamily="49" charset="77"/>
              </a:rPr>
              <a:t>new</a:t>
            </a:r>
            <a:r>
              <a:rPr lang="en-US" sz="2800" dirty="0"/>
              <a:t> yields a reference to a previously unreachable object</a:t>
            </a:r>
          </a:p>
          <a:p>
            <a:pPr>
              <a:lnSpc>
                <a:spcPct val="100000"/>
              </a:lnSpc>
            </a:pPr>
            <a:r>
              <a:rPr lang="en-US" sz="2800" dirty="0">
                <a:solidFill>
                  <a:srgbClr val="7030A0"/>
                </a:solidFill>
                <a:latin typeface="Lucida Sans Typewriter" panose="020B0509030504030204" pitchFamily="49" charset="77"/>
              </a:rPr>
              <a:t>method</a:t>
            </a:r>
            <a:r>
              <a:rPr lang="en-US" sz="2800" dirty="0">
                <a:solidFill>
                  <a:schemeClr val="tx1"/>
                </a:solidFill>
                <a:latin typeface="Lucida Sans Typewriter" panose="020B0509030504030204" pitchFamily="49" charset="77"/>
              </a:rPr>
              <a:t> M(c: C) {</a:t>
            </a:r>
            <a:br>
              <a:rPr lang="en-US" sz="2800" dirty="0">
                <a:solidFill>
                  <a:schemeClr val="tx1"/>
                </a:solidFill>
                <a:latin typeface="Lucida Sans Typewriter" panose="020B0509030504030204" pitchFamily="49" charset="77"/>
              </a:rPr>
            </a:br>
            <a:r>
              <a:rPr lang="en-US" sz="2800" dirty="0">
                <a:solidFill>
                  <a:schemeClr val="tx1"/>
                </a:solidFill>
                <a:latin typeface="Lucida Sans Typewriter" panose="020B0509030504030204" pitchFamily="49" charset="77"/>
              </a:rPr>
              <a:t>  </a:t>
            </a:r>
            <a:r>
              <a:rPr lang="en-US" sz="2800" dirty="0">
                <a:solidFill>
                  <a:srgbClr val="7030A0"/>
                </a:solidFill>
                <a:latin typeface="Lucida Sans Typewriter" panose="020B0509030504030204" pitchFamily="49" charset="77"/>
              </a:rPr>
              <a:t>var</a:t>
            </a:r>
            <a:r>
              <a:rPr lang="en-US" sz="2800" dirty="0">
                <a:solidFill>
                  <a:schemeClr val="tx1"/>
                </a:solidFill>
                <a:latin typeface="Lucida Sans Typewriter" panose="020B0509030504030204" pitchFamily="49" charset="77"/>
              </a:rPr>
              <a:t> d := </a:t>
            </a:r>
            <a:r>
              <a:rPr lang="en-US" sz="2800" dirty="0">
                <a:solidFill>
                  <a:srgbClr val="7030A0"/>
                </a:solidFill>
                <a:latin typeface="Lucida Sans Typewriter" panose="020B0509030504030204" pitchFamily="49" charset="77"/>
              </a:rPr>
              <a:t>new</a:t>
            </a:r>
            <a:r>
              <a:rPr lang="en-US" sz="2800" dirty="0">
                <a:solidFill>
                  <a:schemeClr val="tx1"/>
                </a:solidFill>
                <a:latin typeface="Lucida Sans Typewriter" panose="020B0509030504030204" pitchFamily="49" charset="77"/>
              </a:rPr>
              <a:t> C;</a:t>
            </a:r>
            <a:br>
              <a:rPr lang="en-US" sz="2800" dirty="0">
                <a:solidFill>
                  <a:schemeClr val="tx1"/>
                </a:solidFill>
                <a:latin typeface="Lucida Sans Typewriter" panose="020B0509030504030204" pitchFamily="49" charset="77"/>
              </a:rPr>
            </a:br>
            <a:r>
              <a:rPr lang="en-US" sz="2800" dirty="0">
                <a:solidFill>
                  <a:schemeClr val="tx1"/>
                </a:solidFill>
                <a:latin typeface="Lucida Sans Typewriter" panose="020B0509030504030204" pitchFamily="49" charset="77"/>
              </a:rPr>
              <a:t>  </a:t>
            </a:r>
            <a:r>
              <a:rPr lang="en-US" sz="2800" dirty="0">
                <a:solidFill>
                  <a:srgbClr val="7030A0"/>
                </a:solidFill>
                <a:latin typeface="Lucida Sans Typewriter" panose="020B0509030504030204" pitchFamily="49" charset="77"/>
              </a:rPr>
              <a:t>assert</a:t>
            </a:r>
            <a:r>
              <a:rPr lang="en-US" sz="2800" dirty="0">
                <a:solidFill>
                  <a:schemeClr val="tx1"/>
                </a:solidFill>
                <a:latin typeface="Lucida Sans Typewriter" panose="020B0509030504030204" pitchFamily="49" charset="77"/>
              </a:rPr>
              <a:t> c </a:t>
            </a:r>
            <a:r>
              <a:rPr lang="en-US" sz="2800" dirty="0">
                <a:solidFill>
                  <a:schemeClr val="tx1"/>
                </a:solidFill>
                <a:latin typeface="Fira Code" panose="020B0809050000020004" pitchFamily="49" charset="0"/>
              </a:rPr>
              <a:t>!= </a:t>
            </a:r>
            <a:r>
              <a:rPr lang="en-US" sz="2800" dirty="0">
                <a:solidFill>
                  <a:schemeClr val="tx1"/>
                </a:solidFill>
                <a:latin typeface="Lucida Sans Typewriter" panose="020B0509030504030204" pitchFamily="49" charset="77"/>
              </a:rPr>
              <a:t>d;</a:t>
            </a:r>
            <a:br>
              <a:rPr lang="en-US" sz="2800" dirty="0">
                <a:solidFill>
                  <a:schemeClr val="tx1"/>
                </a:solidFill>
                <a:latin typeface="Lucida Sans Typewriter" panose="020B0509030504030204" pitchFamily="49" charset="77"/>
              </a:rPr>
            </a:br>
            <a:r>
              <a:rPr lang="en-US" sz="2800" dirty="0">
                <a:solidFill>
                  <a:schemeClr val="tx1"/>
                </a:solidFill>
                <a:latin typeface="Lucida Sans Typewriter" panose="020B0509030504030204" pitchFamily="49" charset="77"/>
              </a:rPr>
              <a:t>}</a:t>
            </a:r>
          </a:p>
          <a:p>
            <a:pPr>
              <a:lnSpc>
                <a:spcPct val="100000"/>
              </a:lnSpc>
            </a:pPr>
            <a:r>
              <a:rPr lang="en-US" sz="2800" dirty="0">
                <a:solidFill>
                  <a:srgbClr val="7030A0"/>
                </a:solidFill>
                <a:latin typeface="Lucida Sans Typewriter" panose="020B0509030504030204" pitchFamily="49" charset="77"/>
              </a:rPr>
              <a:t>function</a:t>
            </a:r>
            <a:r>
              <a:rPr lang="en-US" sz="2800" dirty="0">
                <a:solidFill>
                  <a:schemeClr val="tx1"/>
                </a:solidFill>
                <a:latin typeface="Lucida Sans Typewriter" panose="020B0509030504030204" pitchFamily="49" charset="77"/>
              </a:rPr>
              <a:t> P(): </a:t>
            </a:r>
            <a:r>
              <a:rPr lang="en-US" sz="2800" dirty="0">
                <a:solidFill>
                  <a:srgbClr val="7030A0"/>
                </a:solidFill>
                <a:latin typeface="Lucida Sans Typewriter" panose="020B0509030504030204" pitchFamily="49" charset="77"/>
              </a:rPr>
              <a:t>bool</a:t>
            </a:r>
            <a:r>
              <a:rPr lang="en-US" sz="2800" dirty="0">
                <a:solidFill>
                  <a:schemeClr val="tx1"/>
                </a:solidFill>
                <a:latin typeface="Lucida Sans Typewriter" panose="020B0509030504030204" pitchFamily="49" charset="77"/>
              </a:rPr>
              <a:t> {</a:t>
            </a:r>
            <a:br>
              <a:rPr lang="en-US" sz="2800" dirty="0">
                <a:solidFill>
                  <a:schemeClr val="tx1"/>
                </a:solidFill>
                <a:latin typeface="Lucida Sans Typewriter" panose="020B0509030504030204" pitchFamily="49" charset="77"/>
              </a:rPr>
            </a:br>
            <a:r>
              <a:rPr lang="en-US" sz="2800" dirty="0">
                <a:solidFill>
                  <a:schemeClr val="tx1"/>
                </a:solidFill>
                <a:latin typeface="Lucida Sans Typewriter" panose="020B0509030504030204" pitchFamily="49" charset="77"/>
              </a:rPr>
              <a:t>  </a:t>
            </a:r>
            <a:r>
              <a:rPr lang="en-US" sz="2800" dirty="0" err="1">
                <a:solidFill>
                  <a:srgbClr val="7030A0"/>
                </a:solidFill>
                <a:latin typeface="Lucida Sans Typewriter" panose="020B0509030504030204" pitchFamily="49" charset="77"/>
              </a:rPr>
              <a:t>forall</a:t>
            </a:r>
            <a:r>
              <a:rPr lang="en-US" sz="2800" dirty="0">
                <a:solidFill>
                  <a:schemeClr val="tx1"/>
                </a:solidFill>
                <a:latin typeface="Lucida Sans Typewriter" panose="020B0509030504030204" pitchFamily="49" charset="77"/>
              </a:rPr>
              <a:t> c: C </a:t>
            </a:r>
            <a:r>
              <a:rPr lang="en-US" sz="2400" dirty="0">
                <a:solidFill>
                  <a:schemeClr val="tx1"/>
                </a:solidFill>
                <a:latin typeface="Fira Code" panose="020B0809050000020004" pitchFamily="49" charset="0"/>
              </a:rPr>
              <a:t>::</a:t>
            </a:r>
            <a:r>
              <a:rPr lang="en-US" sz="2800" dirty="0">
                <a:solidFill>
                  <a:schemeClr val="tx1"/>
                </a:solidFill>
                <a:latin typeface="Lucida Sans Typewriter" panose="020B0509030504030204" pitchFamily="49" charset="77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Lucida Sans Typewriter" panose="020B0509030504030204" pitchFamily="49" charset="77"/>
              </a:rPr>
              <a:t>c.x</a:t>
            </a:r>
            <a:r>
              <a:rPr lang="en-US" sz="2800" dirty="0"/>
              <a:t> </a:t>
            </a:r>
            <a:r>
              <a:rPr lang="en-US" sz="2800" dirty="0">
                <a:solidFill>
                  <a:schemeClr val="tx1"/>
                </a:solidFill>
                <a:latin typeface="Fira Code" panose="020B0809050000020004" pitchFamily="49" charset="0"/>
              </a:rPr>
              <a:t>==</a:t>
            </a:r>
            <a:r>
              <a:rPr lang="en-US" sz="2800" dirty="0"/>
              <a:t> </a:t>
            </a:r>
            <a:r>
              <a:rPr lang="en-US" sz="2800" dirty="0">
                <a:solidFill>
                  <a:schemeClr val="tx1"/>
                </a:solidFill>
                <a:latin typeface="Lucida Sans Typewriter" panose="020B0509030504030204" pitchFamily="49" charset="77"/>
              </a:rPr>
              <a:t>10</a:t>
            </a:r>
            <a:br>
              <a:rPr lang="en-US" sz="2800" dirty="0">
                <a:solidFill>
                  <a:schemeClr val="tx1"/>
                </a:solidFill>
                <a:latin typeface="Lucida Sans Typewriter" panose="020B0509030504030204" pitchFamily="49" charset="77"/>
              </a:rPr>
            </a:br>
            <a:r>
              <a:rPr lang="en-US" sz="2800" dirty="0">
                <a:solidFill>
                  <a:schemeClr val="tx1"/>
                </a:solidFill>
                <a:latin typeface="Lucida Sans Typewriter" panose="020B0509030504030204" pitchFamily="49" charset="77"/>
              </a:rPr>
              <a:t>}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90DC287-3C49-E149-D08F-6117453E510F}"/>
              </a:ext>
            </a:extLst>
          </p:cNvPr>
          <p:cNvSpPr txBox="1"/>
          <p:nvPr/>
        </p:nvSpPr>
        <p:spPr>
          <a:xfrm>
            <a:off x="3685954" y="5812464"/>
            <a:ext cx="80240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💡New-object allocation is important and tricky</a:t>
            </a:r>
          </a:p>
        </p:txBody>
      </p:sp>
    </p:spTree>
    <p:extLst>
      <p:ext uri="{BB962C8B-B14F-4D97-AF65-F5344CB8AC3E}">
        <p14:creationId xmlns:p14="http://schemas.microsoft.com/office/powerpoint/2010/main" val="15822370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8EB27C-8BF4-0EF1-E597-EA9018112A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Types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CF6C7D-3DCD-A483-D147-7DE8AB98F6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2800" dirty="0">
                <a:solidFill>
                  <a:srgbClr val="7030A0"/>
                </a:solidFill>
                <a:latin typeface="Lucida Sans Typewriter" panose="020B0509030504030204" pitchFamily="49" charset="77"/>
              </a:rPr>
              <a:t>class</a:t>
            </a:r>
            <a:r>
              <a:rPr lang="en-US" sz="2800" dirty="0">
                <a:solidFill>
                  <a:schemeClr val="tx1"/>
                </a:solidFill>
                <a:latin typeface="Lucida Sans Typewriter" panose="020B0509030504030204" pitchFamily="49" charset="77"/>
              </a:rPr>
              <a:t> Point {</a:t>
            </a:r>
            <a:br>
              <a:rPr lang="en-US" sz="2800" dirty="0">
                <a:solidFill>
                  <a:schemeClr val="tx1"/>
                </a:solidFill>
                <a:latin typeface="Lucida Sans Typewriter" panose="020B0509030504030204" pitchFamily="49" charset="77"/>
              </a:rPr>
            </a:br>
            <a:r>
              <a:rPr lang="en-US" sz="2800" dirty="0">
                <a:solidFill>
                  <a:schemeClr val="tx1"/>
                </a:solidFill>
                <a:latin typeface="Lucida Sans Typewriter" panose="020B0509030504030204" pitchFamily="49" charset="77"/>
              </a:rPr>
              <a:t>  </a:t>
            </a:r>
            <a:r>
              <a:rPr lang="en-US" sz="2800" dirty="0">
                <a:solidFill>
                  <a:srgbClr val="7030A0"/>
                </a:solidFill>
                <a:latin typeface="Lucida Sans Typewriter" panose="020B0509030504030204" pitchFamily="49" charset="77"/>
              </a:rPr>
              <a:t>var</a:t>
            </a:r>
            <a:r>
              <a:rPr lang="en-US" sz="2800" dirty="0">
                <a:solidFill>
                  <a:schemeClr val="tx1"/>
                </a:solidFill>
                <a:latin typeface="Lucida Sans Typewriter" panose="020B0509030504030204" pitchFamily="49" charset="77"/>
              </a:rPr>
              <a:t> x: </a:t>
            </a:r>
            <a:r>
              <a:rPr lang="en-US" sz="2800" dirty="0">
                <a:solidFill>
                  <a:schemeClr val="accent3">
                    <a:lumMod val="50000"/>
                  </a:schemeClr>
                </a:solidFill>
                <a:latin typeface="Lucida Sans Typewriter" panose="020B0509030504030204" pitchFamily="49" charset="77"/>
              </a:rPr>
              <a:t>int</a:t>
            </a:r>
            <a:br>
              <a:rPr lang="en-US" sz="2800" dirty="0">
                <a:solidFill>
                  <a:schemeClr val="tx1"/>
                </a:solidFill>
                <a:latin typeface="Lucida Sans Typewriter" panose="020B0509030504030204" pitchFamily="49" charset="77"/>
              </a:rPr>
            </a:br>
            <a:r>
              <a:rPr lang="en-US" sz="2800" dirty="0">
                <a:solidFill>
                  <a:schemeClr val="tx1"/>
                </a:solidFill>
                <a:latin typeface="Lucida Sans Typewriter" panose="020B0509030504030204" pitchFamily="49" charset="77"/>
              </a:rPr>
              <a:t>  </a:t>
            </a:r>
            <a:r>
              <a:rPr lang="en-US" sz="2800" dirty="0">
                <a:solidFill>
                  <a:srgbClr val="7030A0"/>
                </a:solidFill>
                <a:latin typeface="Lucida Sans Typewriter" panose="020B0509030504030204" pitchFamily="49" charset="77"/>
              </a:rPr>
              <a:t>var</a:t>
            </a:r>
            <a:r>
              <a:rPr lang="en-US" sz="2800" dirty="0">
                <a:solidFill>
                  <a:schemeClr val="tx1"/>
                </a:solidFill>
                <a:latin typeface="Lucida Sans Typewriter" panose="020B0509030504030204" pitchFamily="49" charset="77"/>
              </a:rPr>
              <a:t> y: </a:t>
            </a:r>
            <a:r>
              <a:rPr lang="en-US" sz="2800" dirty="0">
                <a:solidFill>
                  <a:schemeClr val="accent3">
                    <a:lumMod val="50000"/>
                  </a:schemeClr>
                </a:solidFill>
                <a:latin typeface="Lucida Sans Typewriter" panose="020B0509030504030204" pitchFamily="49" charset="77"/>
              </a:rPr>
              <a:t>int</a:t>
            </a:r>
            <a:br>
              <a:rPr lang="en-US" sz="2800" dirty="0">
                <a:solidFill>
                  <a:schemeClr val="tx1"/>
                </a:solidFill>
                <a:latin typeface="Lucida Sans Typewriter" panose="020B0509030504030204" pitchFamily="49" charset="77"/>
              </a:rPr>
            </a:br>
            <a:r>
              <a:rPr lang="en-US" sz="2800" dirty="0">
                <a:solidFill>
                  <a:schemeClr val="tx1"/>
                </a:solidFill>
                <a:latin typeface="Lucida Sans Typewriter" panose="020B0509030504030204" pitchFamily="49" charset="77"/>
              </a:rPr>
              <a:t>}</a:t>
            </a:r>
            <a:br>
              <a:rPr lang="en-US" sz="2800" dirty="0">
                <a:solidFill>
                  <a:schemeClr val="tx1"/>
                </a:solidFill>
                <a:latin typeface="Lucida Sans Typewriter" panose="020B0509030504030204" pitchFamily="49" charset="77"/>
              </a:rPr>
            </a:br>
            <a:endParaRPr lang="en-US" sz="2800" dirty="0">
              <a:solidFill>
                <a:schemeClr val="tx1"/>
              </a:solidFill>
              <a:latin typeface="Lucida Sans Typewriter" panose="020B0509030504030204" pitchFamily="49" charset="77"/>
            </a:endParaRPr>
          </a:p>
          <a:p>
            <a:pPr>
              <a:lnSpc>
                <a:spcPct val="100000"/>
              </a:lnSpc>
            </a:pPr>
            <a:r>
              <a:rPr lang="en-US" sz="2800" dirty="0">
                <a:solidFill>
                  <a:srgbClr val="7030A0"/>
                </a:solidFill>
                <a:latin typeface="Lucida Sans Typewriter" panose="020B0509030504030204" pitchFamily="49" charset="77"/>
              </a:rPr>
              <a:t>datatype</a:t>
            </a:r>
            <a:r>
              <a:rPr lang="en-US" sz="2800" dirty="0">
                <a:solidFill>
                  <a:schemeClr val="tx1"/>
                </a:solidFill>
                <a:latin typeface="Lucida Sans Typewriter" panose="020B0509030504030204" pitchFamily="49" charset="77"/>
              </a:rPr>
              <a:t> List =</a:t>
            </a:r>
            <a:br>
              <a:rPr lang="en-US" sz="2800" dirty="0">
                <a:solidFill>
                  <a:schemeClr val="tx1"/>
                </a:solidFill>
                <a:latin typeface="Lucida Sans Typewriter" panose="020B0509030504030204" pitchFamily="49" charset="77"/>
              </a:rPr>
            </a:br>
            <a:r>
              <a:rPr lang="en-US" sz="2800" dirty="0">
                <a:solidFill>
                  <a:schemeClr val="tx1"/>
                </a:solidFill>
                <a:latin typeface="Lucida Sans Typewriter" panose="020B0509030504030204" pitchFamily="49" charset="77"/>
              </a:rPr>
              <a:t>  | Nil</a:t>
            </a:r>
            <a:br>
              <a:rPr lang="en-US" sz="2800" dirty="0">
                <a:solidFill>
                  <a:schemeClr val="tx1"/>
                </a:solidFill>
                <a:latin typeface="Lucida Sans Typewriter" panose="020B0509030504030204" pitchFamily="49" charset="77"/>
              </a:rPr>
            </a:br>
            <a:r>
              <a:rPr lang="en-US" sz="2800" dirty="0">
                <a:solidFill>
                  <a:schemeClr val="tx1"/>
                </a:solidFill>
                <a:latin typeface="Lucida Sans Typewriter" panose="020B0509030504030204" pitchFamily="49" charset="77"/>
              </a:rPr>
              <a:t>  | Cons(head: </a:t>
            </a:r>
            <a:r>
              <a:rPr lang="en-US" sz="2800" dirty="0">
                <a:solidFill>
                  <a:schemeClr val="accent3">
                    <a:lumMod val="50000"/>
                  </a:schemeClr>
                </a:solidFill>
                <a:latin typeface="Lucida Sans Typewriter" panose="020B0509030504030204" pitchFamily="49" charset="77"/>
              </a:rPr>
              <a:t>int</a:t>
            </a:r>
            <a:r>
              <a:rPr lang="en-US" sz="2800" dirty="0">
                <a:solidFill>
                  <a:schemeClr val="tx1"/>
                </a:solidFill>
                <a:latin typeface="Lucida Sans Typewriter" panose="020B0509030504030204" pitchFamily="49" charset="77"/>
              </a:rPr>
              <a:t>, tail: List)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DDA035D0-158A-F9CA-D4B9-4386EFBC519A}"/>
              </a:ext>
            </a:extLst>
          </p:cNvPr>
          <p:cNvSpPr/>
          <p:nvPr/>
        </p:nvSpPr>
        <p:spPr>
          <a:xfrm>
            <a:off x="8135565" y="1634247"/>
            <a:ext cx="3349557" cy="1264596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Mutable fields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Identity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Reference equality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040BEB78-AE1D-0EF5-A29A-D77E5F5E0A96}"/>
              </a:ext>
            </a:extLst>
          </p:cNvPr>
          <p:cNvSpPr/>
          <p:nvPr/>
        </p:nvSpPr>
        <p:spPr>
          <a:xfrm>
            <a:off x="8135565" y="3531140"/>
            <a:ext cx="3349557" cy="1264596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Immutable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Structural equality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73E87B-9959-06BB-7183-4190D96986D6}"/>
              </a:ext>
            </a:extLst>
          </p:cNvPr>
          <p:cNvSpPr txBox="1"/>
          <p:nvPr/>
        </p:nvSpPr>
        <p:spPr>
          <a:xfrm>
            <a:off x="3685954" y="5727407"/>
            <a:ext cx="80240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💡A language does well to provide both of these directly</a:t>
            </a:r>
          </a:p>
        </p:txBody>
      </p:sp>
    </p:spTree>
    <p:extLst>
      <p:ext uri="{BB962C8B-B14F-4D97-AF65-F5344CB8AC3E}">
        <p14:creationId xmlns:p14="http://schemas.microsoft.com/office/powerpoint/2010/main" val="3611552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7BF02E-F361-184E-9DD2-2E50D3D5D5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9F911A-E8F1-52DD-C789-C43B7FB7F5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Types: members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45A5D1-50A5-5CDC-D521-584424D847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lnSpc>
                <a:spcPct val="110000"/>
              </a:lnSpc>
            </a:pPr>
            <a:r>
              <a:rPr lang="en-US" sz="2800" dirty="0">
                <a:solidFill>
                  <a:srgbClr val="7030A0"/>
                </a:solidFill>
                <a:latin typeface="Lucida Sans Typewriter" panose="020B0509030504030204" pitchFamily="49" charset="77"/>
              </a:rPr>
              <a:t>class</a:t>
            </a:r>
            <a:r>
              <a:rPr lang="en-US" sz="2800" dirty="0">
                <a:solidFill>
                  <a:schemeClr val="tx1"/>
                </a:solidFill>
                <a:latin typeface="Lucida Sans Typewriter" panose="020B0509030504030204" pitchFamily="49" charset="77"/>
              </a:rPr>
              <a:t> Point {</a:t>
            </a:r>
            <a:br>
              <a:rPr lang="en-US" sz="2800" dirty="0">
                <a:solidFill>
                  <a:schemeClr val="tx1"/>
                </a:solidFill>
                <a:latin typeface="Lucida Sans Typewriter" panose="020B0509030504030204" pitchFamily="49" charset="77"/>
              </a:rPr>
            </a:br>
            <a:r>
              <a:rPr lang="en-US" sz="2800" dirty="0">
                <a:solidFill>
                  <a:schemeClr val="tx1"/>
                </a:solidFill>
                <a:latin typeface="Lucida Sans Typewriter" panose="020B0509030504030204" pitchFamily="49" charset="77"/>
              </a:rPr>
              <a:t>  </a:t>
            </a:r>
            <a:r>
              <a:rPr lang="en-US" sz="2800" dirty="0">
                <a:solidFill>
                  <a:srgbClr val="7030A0"/>
                </a:solidFill>
                <a:latin typeface="Lucida Sans Typewriter" panose="020B0509030504030204" pitchFamily="49" charset="77"/>
              </a:rPr>
              <a:t>var</a:t>
            </a:r>
            <a:r>
              <a:rPr lang="en-US" sz="2800" dirty="0">
                <a:solidFill>
                  <a:schemeClr val="tx1"/>
                </a:solidFill>
                <a:latin typeface="Lucida Sans Typewriter" panose="020B0509030504030204" pitchFamily="49" charset="77"/>
              </a:rPr>
              <a:t> x: </a:t>
            </a:r>
            <a:r>
              <a:rPr lang="en-US" sz="2800" dirty="0">
                <a:solidFill>
                  <a:schemeClr val="accent3">
                    <a:lumMod val="50000"/>
                  </a:schemeClr>
                </a:solidFill>
                <a:latin typeface="Lucida Sans Typewriter" panose="020B0509030504030204" pitchFamily="49" charset="77"/>
              </a:rPr>
              <a:t>int</a:t>
            </a:r>
            <a:br>
              <a:rPr lang="en-US" sz="2800" dirty="0">
                <a:solidFill>
                  <a:schemeClr val="tx1"/>
                </a:solidFill>
                <a:latin typeface="Lucida Sans Typewriter" panose="020B0509030504030204" pitchFamily="49" charset="77"/>
              </a:rPr>
            </a:br>
            <a:r>
              <a:rPr lang="en-US" sz="2800" dirty="0">
                <a:solidFill>
                  <a:schemeClr val="tx1"/>
                </a:solidFill>
                <a:latin typeface="Lucida Sans Typewriter" panose="020B0509030504030204" pitchFamily="49" charset="77"/>
              </a:rPr>
              <a:t>  </a:t>
            </a:r>
            <a:r>
              <a:rPr lang="en-US" sz="2800" dirty="0">
                <a:solidFill>
                  <a:srgbClr val="7030A0"/>
                </a:solidFill>
                <a:latin typeface="Lucida Sans Typewriter" panose="020B0509030504030204" pitchFamily="49" charset="77"/>
              </a:rPr>
              <a:t>var</a:t>
            </a:r>
            <a:r>
              <a:rPr lang="en-US" sz="2800" dirty="0">
                <a:solidFill>
                  <a:schemeClr val="tx1"/>
                </a:solidFill>
                <a:latin typeface="Lucida Sans Typewriter" panose="020B0509030504030204" pitchFamily="49" charset="77"/>
              </a:rPr>
              <a:t> y: </a:t>
            </a:r>
            <a:r>
              <a:rPr lang="en-US" sz="2800" dirty="0">
                <a:solidFill>
                  <a:schemeClr val="accent3">
                    <a:lumMod val="50000"/>
                  </a:schemeClr>
                </a:solidFill>
                <a:latin typeface="Lucida Sans Typewriter" panose="020B0509030504030204" pitchFamily="49" charset="77"/>
              </a:rPr>
              <a:t>int</a:t>
            </a:r>
            <a:br>
              <a:rPr lang="en-US" sz="2800" dirty="0">
                <a:solidFill>
                  <a:schemeClr val="accent3">
                    <a:lumMod val="50000"/>
                  </a:schemeClr>
                </a:solidFill>
                <a:latin typeface="Lucida Sans Typewriter" panose="020B0509030504030204" pitchFamily="49" charset="77"/>
              </a:rPr>
            </a:br>
            <a:r>
              <a:rPr lang="en-US" sz="2800" dirty="0">
                <a:solidFill>
                  <a:schemeClr val="accent3">
                    <a:lumMod val="50000"/>
                  </a:schemeClr>
                </a:solidFill>
                <a:latin typeface="Lucida Sans Typewriter" panose="020B0509030504030204" pitchFamily="49" charset="77"/>
              </a:rPr>
              <a:t>  </a:t>
            </a:r>
            <a:r>
              <a:rPr lang="en-US" sz="2800" dirty="0">
                <a:solidFill>
                  <a:srgbClr val="7030A0"/>
                </a:solidFill>
                <a:latin typeface="Lucida Sans Typewriter" panose="020B0509030504030204" pitchFamily="49" charset="77"/>
              </a:rPr>
              <a:t>function</a:t>
            </a:r>
            <a:r>
              <a:rPr lang="en-US" sz="2800" dirty="0">
                <a:solidFill>
                  <a:schemeClr val="accent3">
                    <a:lumMod val="50000"/>
                  </a:schemeClr>
                </a:solidFill>
                <a:latin typeface="Lucida Sans Typewriter" panose="020B0509030504030204" pitchFamily="49" charset="77"/>
              </a:rPr>
              <a:t> Sum(): int { … }</a:t>
            </a:r>
            <a:br>
              <a:rPr lang="en-US" sz="2800" dirty="0">
                <a:solidFill>
                  <a:schemeClr val="tx1"/>
                </a:solidFill>
                <a:latin typeface="Lucida Sans Typewriter" panose="020B0509030504030204" pitchFamily="49" charset="77"/>
              </a:rPr>
            </a:br>
            <a:r>
              <a:rPr lang="en-US" sz="2800" dirty="0">
                <a:solidFill>
                  <a:schemeClr val="tx1"/>
                </a:solidFill>
                <a:latin typeface="Lucida Sans Typewriter" panose="020B0509030504030204" pitchFamily="49" charset="77"/>
              </a:rPr>
              <a:t>}</a:t>
            </a:r>
            <a:br>
              <a:rPr lang="en-US" sz="2800" dirty="0">
                <a:solidFill>
                  <a:schemeClr val="tx1"/>
                </a:solidFill>
                <a:latin typeface="Lucida Sans Typewriter" panose="020B0509030504030204" pitchFamily="49" charset="77"/>
              </a:rPr>
            </a:br>
            <a:endParaRPr lang="en-US" sz="2800" dirty="0">
              <a:solidFill>
                <a:schemeClr val="tx1"/>
              </a:solidFill>
              <a:latin typeface="Lucida Sans Typewriter" panose="020B0509030504030204" pitchFamily="49" charset="77"/>
            </a:endParaRPr>
          </a:p>
          <a:p>
            <a:pPr>
              <a:lnSpc>
                <a:spcPct val="110000"/>
              </a:lnSpc>
            </a:pPr>
            <a:r>
              <a:rPr lang="en-US" sz="2800" dirty="0">
                <a:solidFill>
                  <a:srgbClr val="7030A0"/>
                </a:solidFill>
                <a:latin typeface="Lucida Sans Typewriter" panose="020B0509030504030204" pitchFamily="49" charset="77"/>
              </a:rPr>
              <a:t>datatype</a:t>
            </a:r>
            <a:r>
              <a:rPr lang="en-US" sz="2800" dirty="0">
                <a:solidFill>
                  <a:schemeClr val="tx1"/>
                </a:solidFill>
                <a:latin typeface="Lucida Sans Typewriter" panose="020B0509030504030204" pitchFamily="49" charset="77"/>
              </a:rPr>
              <a:t> List =</a:t>
            </a:r>
            <a:br>
              <a:rPr lang="en-US" sz="2800" dirty="0">
                <a:solidFill>
                  <a:schemeClr val="tx1"/>
                </a:solidFill>
                <a:latin typeface="Lucida Sans Typewriter" panose="020B0509030504030204" pitchFamily="49" charset="77"/>
              </a:rPr>
            </a:br>
            <a:r>
              <a:rPr lang="en-US" sz="2800" dirty="0">
                <a:solidFill>
                  <a:schemeClr val="tx1"/>
                </a:solidFill>
                <a:latin typeface="Lucida Sans Typewriter" panose="020B0509030504030204" pitchFamily="49" charset="77"/>
              </a:rPr>
              <a:t>  | Nil</a:t>
            </a:r>
            <a:br>
              <a:rPr lang="en-US" sz="2800" dirty="0">
                <a:solidFill>
                  <a:schemeClr val="tx1"/>
                </a:solidFill>
                <a:latin typeface="Lucida Sans Typewriter" panose="020B0509030504030204" pitchFamily="49" charset="77"/>
              </a:rPr>
            </a:br>
            <a:r>
              <a:rPr lang="en-US" sz="2800" dirty="0">
                <a:solidFill>
                  <a:schemeClr val="tx1"/>
                </a:solidFill>
                <a:latin typeface="Lucida Sans Typewriter" panose="020B0509030504030204" pitchFamily="49" charset="77"/>
              </a:rPr>
              <a:t>  | Cons(head: </a:t>
            </a:r>
            <a:r>
              <a:rPr lang="en-US" sz="2800" dirty="0">
                <a:solidFill>
                  <a:schemeClr val="accent3">
                    <a:lumMod val="50000"/>
                  </a:schemeClr>
                </a:solidFill>
                <a:latin typeface="Lucida Sans Typewriter" panose="020B0509030504030204" pitchFamily="49" charset="77"/>
              </a:rPr>
              <a:t>int</a:t>
            </a:r>
            <a:r>
              <a:rPr lang="en-US" sz="2800" dirty="0">
                <a:solidFill>
                  <a:schemeClr val="tx1"/>
                </a:solidFill>
                <a:latin typeface="Lucida Sans Typewriter" panose="020B0509030504030204" pitchFamily="49" charset="77"/>
              </a:rPr>
              <a:t>, tail: List)</a:t>
            </a:r>
            <a:br>
              <a:rPr lang="en-US" sz="2800" dirty="0">
                <a:solidFill>
                  <a:schemeClr val="tx1"/>
                </a:solidFill>
                <a:latin typeface="Lucida Sans Typewriter" panose="020B0509030504030204" pitchFamily="49" charset="77"/>
              </a:rPr>
            </a:br>
            <a:r>
              <a:rPr lang="en-US" sz="2800" dirty="0">
                <a:solidFill>
                  <a:schemeClr val="tx1"/>
                </a:solidFill>
                <a:latin typeface="Lucida Sans Typewriter" panose="020B0509030504030204" pitchFamily="49" charset="77"/>
              </a:rPr>
              <a:t>{</a:t>
            </a:r>
            <a:br>
              <a:rPr lang="en-US" sz="2800" dirty="0">
                <a:solidFill>
                  <a:schemeClr val="tx1"/>
                </a:solidFill>
                <a:latin typeface="Lucida Sans Typewriter" panose="020B0509030504030204" pitchFamily="49" charset="77"/>
              </a:rPr>
            </a:br>
            <a:r>
              <a:rPr lang="en-US" sz="2800" dirty="0">
                <a:solidFill>
                  <a:schemeClr val="tx1"/>
                </a:solidFill>
                <a:latin typeface="Lucida Sans Typewriter" panose="020B0509030504030204" pitchFamily="49" charset="77"/>
              </a:rPr>
              <a:t>  </a:t>
            </a:r>
            <a:r>
              <a:rPr lang="en-US" sz="2800" dirty="0">
                <a:solidFill>
                  <a:srgbClr val="7030A0"/>
                </a:solidFill>
                <a:latin typeface="Lucida Sans Typewriter" panose="020B0509030504030204" pitchFamily="49" charset="77"/>
              </a:rPr>
              <a:t>function</a:t>
            </a:r>
            <a:r>
              <a:rPr lang="en-US" sz="2800" dirty="0">
                <a:solidFill>
                  <a:schemeClr val="tx1"/>
                </a:solidFill>
                <a:latin typeface="Lucida Sans Typewriter" panose="020B0509030504030204" pitchFamily="49" charset="77"/>
              </a:rPr>
              <a:t> Sum(): </a:t>
            </a:r>
            <a:r>
              <a:rPr lang="en-US" sz="2800" dirty="0">
                <a:solidFill>
                  <a:schemeClr val="accent3">
                    <a:lumMod val="50000"/>
                  </a:schemeClr>
                </a:solidFill>
                <a:latin typeface="Lucida Sans Typewriter" panose="020B0509030504030204" pitchFamily="49" charset="77"/>
              </a:rPr>
              <a:t>int</a:t>
            </a:r>
            <a:r>
              <a:rPr lang="en-US" sz="2800" dirty="0">
                <a:solidFill>
                  <a:schemeClr val="tx1"/>
                </a:solidFill>
                <a:latin typeface="Lucida Sans Typewriter" panose="020B0509030504030204" pitchFamily="49" charset="77"/>
              </a:rPr>
              <a:t> { …}</a:t>
            </a:r>
            <a:br>
              <a:rPr lang="en-US" sz="2800" dirty="0">
                <a:solidFill>
                  <a:schemeClr val="tx1"/>
                </a:solidFill>
                <a:latin typeface="Lucida Sans Typewriter" panose="020B0509030504030204" pitchFamily="49" charset="77"/>
              </a:rPr>
            </a:br>
            <a:r>
              <a:rPr lang="en-US" sz="2800" dirty="0">
                <a:solidFill>
                  <a:schemeClr val="tx1"/>
                </a:solidFill>
                <a:latin typeface="Lucida Sans Typewriter" panose="020B0509030504030204" pitchFamily="49" charset="77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4117674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FBCAB1-1939-EDE1-2066-20E76D3A08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F8A3CF-BF5C-73BE-55F7-F0DBAB3545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Types:</a:t>
            </a:r>
            <a:br>
              <a:rPr lang="en-US" dirty="0"/>
            </a:br>
            <a:r>
              <a:rPr lang="en-US" dirty="0"/>
              <a:t>traits (original)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687B2F-E8E9-A6F7-6EA4-6A5CB611C1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69268" y="312874"/>
            <a:ext cx="7315200" cy="5679364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20000"/>
              </a:lnSpc>
            </a:pPr>
            <a:r>
              <a:rPr lang="en-US" sz="2800" dirty="0">
                <a:solidFill>
                  <a:srgbClr val="7030A0"/>
                </a:solidFill>
                <a:latin typeface="Lucida Sans Typewriter" panose="020B0509030504030204" pitchFamily="49" charset="77"/>
              </a:rPr>
              <a:t>trait</a:t>
            </a:r>
            <a:r>
              <a:rPr lang="en-US" sz="2800" dirty="0">
                <a:solidFill>
                  <a:schemeClr val="tx1"/>
                </a:solidFill>
                <a:latin typeface="Lucida Sans Typewriter" panose="020B0509030504030204" pitchFamily="49" charset="77"/>
              </a:rPr>
              <a:t> Summable {</a:t>
            </a:r>
            <a:br>
              <a:rPr lang="en-US" sz="2800" dirty="0">
                <a:solidFill>
                  <a:schemeClr val="tx1"/>
                </a:solidFill>
                <a:latin typeface="Lucida Sans Typewriter" panose="020B0509030504030204" pitchFamily="49" charset="77"/>
              </a:rPr>
            </a:br>
            <a:r>
              <a:rPr lang="en-US" sz="2800" dirty="0">
                <a:solidFill>
                  <a:schemeClr val="tx1"/>
                </a:solidFill>
                <a:latin typeface="Lucida Sans Typewriter" panose="020B0509030504030204" pitchFamily="49" charset="77"/>
              </a:rPr>
              <a:t>  </a:t>
            </a:r>
            <a:r>
              <a:rPr lang="en-US" sz="2800" dirty="0">
                <a:solidFill>
                  <a:srgbClr val="7030A0"/>
                </a:solidFill>
                <a:latin typeface="Lucida Sans Typewriter" panose="020B0509030504030204" pitchFamily="49" charset="77"/>
              </a:rPr>
              <a:t>function</a:t>
            </a:r>
            <a:r>
              <a:rPr lang="en-US" sz="2800" dirty="0">
                <a:solidFill>
                  <a:schemeClr val="accent3">
                    <a:lumMod val="50000"/>
                  </a:schemeClr>
                </a:solidFill>
                <a:latin typeface="Lucida Sans Typewriter" panose="020B0509030504030204" pitchFamily="49" charset="77"/>
              </a:rPr>
              <a:t> Sum(): int</a:t>
            </a:r>
            <a:br>
              <a:rPr lang="en-US" sz="2800" dirty="0">
                <a:solidFill>
                  <a:schemeClr val="tx1"/>
                </a:solidFill>
                <a:latin typeface="Lucida Sans Typewriter" panose="020B0509030504030204" pitchFamily="49" charset="77"/>
              </a:rPr>
            </a:br>
            <a:r>
              <a:rPr lang="en-US" sz="2800" dirty="0">
                <a:solidFill>
                  <a:schemeClr val="tx1"/>
                </a:solidFill>
                <a:latin typeface="Lucida Sans Typewriter" panose="020B0509030504030204" pitchFamily="49" charset="77"/>
              </a:rPr>
              <a:t>}</a:t>
            </a:r>
            <a:br>
              <a:rPr lang="en-US" sz="2800" dirty="0">
                <a:solidFill>
                  <a:schemeClr val="tx1"/>
                </a:solidFill>
                <a:latin typeface="Lucida Sans Typewriter" panose="020B0509030504030204" pitchFamily="49" charset="77"/>
              </a:rPr>
            </a:br>
            <a:endParaRPr lang="en-US" sz="2800" dirty="0">
              <a:solidFill>
                <a:schemeClr val="tx1"/>
              </a:solidFill>
              <a:latin typeface="Lucida Sans Typewriter" panose="020B0509030504030204" pitchFamily="49" charset="77"/>
            </a:endParaRPr>
          </a:p>
          <a:p>
            <a:pPr>
              <a:lnSpc>
                <a:spcPct val="120000"/>
              </a:lnSpc>
            </a:pPr>
            <a:r>
              <a:rPr lang="en-US" sz="2800" dirty="0">
                <a:solidFill>
                  <a:srgbClr val="7030A0"/>
                </a:solidFill>
                <a:latin typeface="Lucida Sans Typewriter" panose="020B0509030504030204" pitchFamily="49" charset="77"/>
              </a:rPr>
              <a:t>class</a:t>
            </a:r>
            <a:r>
              <a:rPr lang="en-US" sz="2800" dirty="0">
                <a:solidFill>
                  <a:schemeClr val="tx1"/>
                </a:solidFill>
                <a:latin typeface="Lucida Sans Typewriter" panose="020B0509030504030204" pitchFamily="49" charset="77"/>
              </a:rPr>
              <a:t> Point </a:t>
            </a:r>
            <a:r>
              <a:rPr lang="en-US" sz="2900" dirty="0">
                <a:solidFill>
                  <a:srgbClr val="7030A0"/>
                </a:solidFill>
                <a:latin typeface="Lucida Sans Typewriter" panose="020B0509030504030204" pitchFamily="49" charset="77"/>
              </a:rPr>
              <a:t>extends</a:t>
            </a:r>
            <a:r>
              <a:rPr lang="en-US" sz="2800" dirty="0">
                <a:solidFill>
                  <a:schemeClr val="tx1"/>
                </a:solidFill>
                <a:latin typeface="Lucida Sans Typewriter" panose="020B0509030504030204" pitchFamily="49" charset="77"/>
              </a:rPr>
              <a:t> Summable {</a:t>
            </a:r>
            <a:br>
              <a:rPr lang="en-US" sz="2800" dirty="0">
                <a:solidFill>
                  <a:schemeClr val="tx1"/>
                </a:solidFill>
                <a:latin typeface="Lucida Sans Typewriter" panose="020B0509030504030204" pitchFamily="49" charset="77"/>
              </a:rPr>
            </a:br>
            <a:r>
              <a:rPr lang="en-US" sz="2800" dirty="0">
                <a:solidFill>
                  <a:schemeClr val="tx1"/>
                </a:solidFill>
                <a:latin typeface="Lucida Sans Typewriter" panose="020B0509030504030204" pitchFamily="49" charset="77"/>
              </a:rPr>
              <a:t>  </a:t>
            </a:r>
            <a:r>
              <a:rPr lang="en-US" sz="2800" dirty="0">
                <a:solidFill>
                  <a:srgbClr val="7030A0"/>
                </a:solidFill>
                <a:latin typeface="Lucida Sans Typewriter" panose="020B0509030504030204" pitchFamily="49" charset="77"/>
              </a:rPr>
              <a:t>var</a:t>
            </a:r>
            <a:r>
              <a:rPr lang="en-US" sz="2800" dirty="0">
                <a:solidFill>
                  <a:schemeClr val="tx1"/>
                </a:solidFill>
                <a:latin typeface="Lucida Sans Typewriter" panose="020B0509030504030204" pitchFamily="49" charset="77"/>
              </a:rPr>
              <a:t> x: </a:t>
            </a:r>
            <a:r>
              <a:rPr lang="en-US" sz="2800" dirty="0">
                <a:solidFill>
                  <a:schemeClr val="accent3">
                    <a:lumMod val="50000"/>
                  </a:schemeClr>
                </a:solidFill>
                <a:latin typeface="Lucida Sans Typewriter" panose="020B0509030504030204" pitchFamily="49" charset="77"/>
              </a:rPr>
              <a:t>int</a:t>
            </a:r>
            <a:br>
              <a:rPr lang="en-US" sz="2800" dirty="0">
                <a:solidFill>
                  <a:schemeClr val="tx1"/>
                </a:solidFill>
                <a:latin typeface="Lucida Sans Typewriter" panose="020B0509030504030204" pitchFamily="49" charset="77"/>
              </a:rPr>
            </a:br>
            <a:r>
              <a:rPr lang="en-US" sz="2800" dirty="0">
                <a:solidFill>
                  <a:schemeClr val="tx1"/>
                </a:solidFill>
                <a:latin typeface="Lucida Sans Typewriter" panose="020B0509030504030204" pitchFamily="49" charset="77"/>
              </a:rPr>
              <a:t>  </a:t>
            </a:r>
            <a:r>
              <a:rPr lang="en-US" sz="2800" dirty="0">
                <a:solidFill>
                  <a:srgbClr val="7030A0"/>
                </a:solidFill>
                <a:latin typeface="Lucida Sans Typewriter" panose="020B0509030504030204" pitchFamily="49" charset="77"/>
              </a:rPr>
              <a:t>var</a:t>
            </a:r>
            <a:r>
              <a:rPr lang="en-US" sz="2800" dirty="0">
                <a:solidFill>
                  <a:schemeClr val="tx1"/>
                </a:solidFill>
                <a:latin typeface="Lucida Sans Typewriter" panose="020B0509030504030204" pitchFamily="49" charset="77"/>
              </a:rPr>
              <a:t> y: </a:t>
            </a:r>
            <a:r>
              <a:rPr lang="en-US" sz="2800" dirty="0">
                <a:solidFill>
                  <a:schemeClr val="accent3">
                    <a:lumMod val="50000"/>
                  </a:schemeClr>
                </a:solidFill>
                <a:latin typeface="Lucida Sans Typewriter" panose="020B0509030504030204" pitchFamily="49" charset="77"/>
              </a:rPr>
              <a:t>int</a:t>
            </a:r>
            <a:br>
              <a:rPr lang="en-US" sz="2800" dirty="0">
                <a:solidFill>
                  <a:schemeClr val="accent3">
                    <a:lumMod val="50000"/>
                  </a:schemeClr>
                </a:solidFill>
                <a:latin typeface="Lucida Sans Typewriter" panose="020B0509030504030204" pitchFamily="49" charset="77"/>
              </a:rPr>
            </a:br>
            <a:r>
              <a:rPr lang="en-US" sz="2800" dirty="0">
                <a:solidFill>
                  <a:schemeClr val="accent3">
                    <a:lumMod val="50000"/>
                  </a:schemeClr>
                </a:solidFill>
                <a:latin typeface="Lucida Sans Typewriter" panose="020B0509030504030204" pitchFamily="49" charset="77"/>
              </a:rPr>
              <a:t>  </a:t>
            </a:r>
            <a:r>
              <a:rPr lang="en-US" sz="2800" dirty="0">
                <a:solidFill>
                  <a:srgbClr val="7030A0"/>
                </a:solidFill>
                <a:latin typeface="Lucida Sans Typewriter" panose="020B0509030504030204" pitchFamily="49" charset="77"/>
              </a:rPr>
              <a:t>function</a:t>
            </a:r>
            <a:r>
              <a:rPr lang="en-US" sz="2800" dirty="0">
                <a:solidFill>
                  <a:schemeClr val="accent3">
                    <a:lumMod val="50000"/>
                  </a:schemeClr>
                </a:solidFill>
                <a:latin typeface="Lucida Sans Typewriter" panose="020B0509030504030204" pitchFamily="49" charset="77"/>
              </a:rPr>
              <a:t> Sum(): int { … }</a:t>
            </a:r>
            <a:br>
              <a:rPr lang="en-US" sz="2800" dirty="0">
                <a:solidFill>
                  <a:schemeClr val="tx1"/>
                </a:solidFill>
                <a:latin typeface="Lucida Sans Typewriter" panose="020B0509030504030204" pitchFamily="49" charset="77"/>
              </a:rPr>
            </a:br>
            <a:r>
              <a:rPr lang="en-US" sz="2800" dirty="0">
                <a:solidFill>
                  <a:schemeClr val="tx1"/>
                </a:solidFill>
                <a:latin typeface="Lucida Sans Typewriter" panose="020B0509030504030204" pitchFamily="49" charset="77"/>
              </a:rPr>
              <a:t>}</a:t>
            </a:r>
            <a:br>
              <a:rPr lang="en-US" sz="2800" dirty="0">
                <a:solidFill>
                  <a:schemeClr val="tx1"/>
                </a:solidFill>
                <a:latin typeface="Lucida Sans Typewriter" panose="020B0509030504030204" pitchFamily="49" charset="77"/>
              </a:rPr>
            </a:br>
            <a:endParaRPr lang="en-US" sz="2800" dirty="0">
              <a:solidFill>
                <a:schemeClr val="tx1"/>
              </a:solidFill>
              <a:latin typeface="Lucida Sans Typewriter" panose="020B0509030504030204" pitchFamily="49" charset="77"/>
            </a:endParaRPr>
          </a:p>
          <a:p>
            <a:pPr>
              <a:lnSpc>
                <a:spcPct val="120000"/>
              </a:lnSpc>
            </a:pPr>
            <a:r>
              <a:rPr lang="en-US" sz="2800" dirty="0">
                <a:solidFill>
                  <a:srgbClr val="7030A0"/>
                </a:solidFill>
                <a:latin typeface="Lucida Sans Typewriter" panose="020B0509030504030204" pitchFamily="49" charset="77"/>
              </a:rPr>
              <a:t>datatype</a:t>
            </a:r>
            <a:r>
              <a:rPr lang="en-US" sz="2800" dirty="0">
                <a:solidFill>
                  <a:schemeClr val="tx1"/>
                </a:solidFill>
                <a:latin typeface="Lucida Sans Typewriter" panose="020B0509030504030204" pitchFamily="49" charset="77"/>
              </a:rPr>
              <a:t> List =</a:t>
            </a:r>
            <a:br>
              <a:rPr lang="en-US" sz="2800" dirty="0">
                <a:solidFill>
                  <a:schemeClr val="tx1"/>
                </a:solidFill>
                <a:latin typeface="Lucida Sans Typewriter" panose="020B0509030504030204" pitchFamily="49" charset="77"/>
              </a:rPr>
            </a:br>
            <a:r>
              <a:rPr lang="en-US" sz="2800" dirty="0">
                <a:solidFill>
                  <a:schemeClr val="tx1"/>
                </a:solidFill>
                <a:latin typeface="Lucida Sans Typewriter" panose="020B0509030504030204" pitchFamily="49" charset="77"/>
              </a:rPr>
              <a:t>  | Nil</a:t>
            </a:r>
            <a:br>
              <a:rPr lang="en-US" sz="2800" dirty="0">
                <a:solidFill>
                  <a:schemeClr val="tx1"/>
                </a:solidFill>
                <a:latin typeface="Lucida Sans Typewriter" panose="020B0509030504030204" pitchFamily="49" charset="77"/>
              </a:rPr>
            </a:br>
            <a:r>
              <a:rPr lang="en-US" sz="2800" dirty="0">
                <a:solidFill>
                  <a:schemeClr val="tx1"/>
                </a:solidFill>
                <a:latin typeface="Lucida Sans Typewriter" panose="020B0509030504030204" pitchFamily="49" charset="77"/>
              </a:rPr>
              <a:t>  | Cons(head: </a:t>
            </a:r>
            <a:r>
              <a:rPr lang="en-US" sz="2800" dirty="0">
                <a:solidFill>
                  <a:schemeClr val="accent3">
                    <a:lumMod val="50000"/>
                  </a:schemeClr>
                </a:solidFill>
                <a:latin typeface="Lucida Sans Typewriter" panose="020B0509030504030204" pitchFamily="49" charset="77"/>
              </a:rPr>
              <a:t>int</a:t>
            </a:r>
            <a:r>
              <a:rPr lang="en-US" sz="2800" dirty="0">
                <a:solidFill>
                  <a:schemeClr val="tx1"/>
                </a:solidFill>
                <a:latin typeface="Lucida Sans Typewriter" panose="020B0509030504030204" pitchFamily="49" charset="77"/>
              </a:rPr>
              <a:t>, tail: List)</a:t>
            </a:r>
            <a:br>
              <a:rPr lang="en-US" sz="2800" dirty="0">
                <a:solidFill>
                  <a:schemeClr val="tx1"/>
                </a:solidFill>
                <a:latin typeface="Lucida Sans Typewriter" panose="020B0509030504030204" pitchFamily="49" charset="77"/>
              </a:rPr>
            </a:br>
            <a:r>
              <a:rPr lang="en-US" sz="2800" dirty="0">
                <a:solidFill>
                  <a:schemeClr val="tx1"/>
                </a:solidFill>
                <a:latin typeface="Lucida Sans Typewriter" panose="020B0509030504030204" pitchFamily="49" charset="77"/>
              </a:rPr>
              <a:t>{</a:t>
            </a:r>
            <a:br>
              <a:rPr lang="en-US" sz="2800" dirty="0">
                <a:solidFill>
                  <a:schemeClr val="tx1"/>
                </a:solidFill>
                <a:latin typeface="Lucida Sans Typewriter" panose="020B0509030504030204" pitchFamily="49" charset="77"/>
              </a:rPr>
            </a:br>
            <a:r>
              <a:rPr lang="en-US" sz="2800" dirty="0">
                <a:solidFill>
                  <a:schemeClr val="tx1"/>
                </a:solidFill>
                <a:latin typeface="Lucida Sans Typewriter" panose="020B0509030504030204" pitchFamily="49" charset="77"/>
              </a:rPr>
              <a:t>  </a:t>
            </a:r>
            <a:r>
              <a:rPr lang="en-US" sz="2800" dirty="0">
                <a:solidFill>
                  <a:srgbClr val="7030A0"/>
                </a:solidFill>
                <a:latin typeface="Lucida Sans Typewriter" panose="020B0509030504030204" pitchFamily="49" charset="77"/>
              </a:rPr>
              <a:t>function</a:t>
            </a:r>
            <a:r>
              <a:rPr lang="en-US" sz="2800" dirty="0">
                <a:solidFill>
                  <a:schemeClr val="tx1"/>
                </a:solidFill>
                <a:latin typeface="Lucida Sans Typewriter" panose="020B0509030504030204" pitchFamily="49" charset="77"/>
              </a:rPr>
              <a:t> Sum(): </a:t>
            </a:r>
            <a:r>
              <a:rPr lang="en-US" sz="2800" dirty="0">
                <a:solidFill>
                  <a:schemeClr val="accent3">
                    <a:lumMod val="50000"/>
                  </a:schemeClr>
                </a:solidFill>
                <a:latin typeface="Lucida Sans Typewriter" panose="020B0509030504030204" pitchFamily="49" charset="77"/>
              </a:rPr>
              <a:t>int</a:t>
            </a:r>
            <a:r>
              <a:rPr lang="en-US" sz="2800" dirty="0">
                <a:solidFill>
                  <a:schemeClr val="tx1"/>
                </a:solidFill>
                <a:latin typeface="Lucida Sans Typewriter" panose="020B0509030504030204" pitchFamily="49" charset="77"/>
              </a:rPr>
              <a:t> { …}</a:t>
            </a:r>
            <a:br>
              <a:rPr lang="en-US" sz="2800" dirty="0">
                <a:solidFill>
                  <a:schemeClr val="tx1"/>
                </a:solidFill>
                <a:latin typeface="Lucida Sans Typewriter" panose="020B0509030504030204" pitchFamily="49" charset="77"/>
              </a:rPr>
            </a:br>
            <a:r>
              <a:rPr lang="en-US" sz="2800" dirty="0">
                <a:solidFill>
                  <a:schemeClr val="tx1"/>
                </a:solidFill>
                <a:latin typeface="Lucida Sans Typewriter" panose="020B0509030504030204" pitchFamily="49" charset="77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149973738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EB6EAC-FE13-B331-2BE4-4F0FBFAB28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C1230C-3664-53E1-A2FD-4585B187A2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Types:</a:t>
            </a:r>
            <a:br>
              <a:rPr lang="en-US" dirty="0"/>
            </a:br>
            <a:r>
              <a:rPr lang="en-US" dirty="0"/>
              <a:t>traits (general)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BE3EA5-6438-A73C-4E3D-6FA02BCDD0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69268" y="312874"/>
            <a:ext cx="7315200" cy="5679364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20000"/>
              </a:lnSpc>
            </a:pPr>
            <a:r>
              <a:rPr lang="en-US" sz="2800" dirty="0">
                <a:solidFill>
                  <a:srgbClr val="7030A0"/>
                </a:solidFill>
                <a:latin typeface="Lucida Sans Typewriter" panose="020B0509030504030204" pitchFamily="49" charset="77"/>
              </a:rPr>
              <a:t>trait</a:t>
            </a:r>
            <a:r>
              <a:rPr lang="en-US" sz="2800" dirty="0">
                <a:solidFill>
                  <a:schemeClr val="tx1"/>
                </a:solidFill>
                <a:latin typeface="Lucida Sans Typewriter" panose="020B0509030504030204" pitchFamily="49" charset="77"/>
              </a:rPr>
              <a:t> Summable {</a:t>
            </a:r>
            <a:br>
              <a:rPr lang="en-US" sz="2800" dirty="0">
                <a:solidFill>
                  <a:schemeClr val="tx1"/>
                </a:solidFill>
                <a:latin typeface="Lucida Sans Typewriter" panose="020B0509030504030204" pitchFamily="49" charset="77"/>
              </a:rPr>
            </a:br>
            <a:r>
              <a:rPr lang="en-US" sz="2800" dirty="0">
                <a:solidFill>
                  <a:schemeClr val="tx1"/>
                </a:solidFill>
                <a:latin typeface="Lucida Sans Typewriter" panose="020B0509030504030204" pitchFamily="49" charset="77"/>
              </a:rPr>
              <a:t>  </a:t>
            </a:r>
            <a:r>
              <a:rPr lang="en-US" sz="2800" dirty="0">
                <a:solidFill>
                  <a:srgbClr val="7030A0"/>
                </a:solidFill>
                <a:latin typeface="Lucida Sans Typewriter" panose="020B0509030504030204" pitchFamily="49" charset="77"/>
              </a:rPr>
              <a:t>function</a:t>
            </a:r>
            <a:r>
              <a:rPr lang="en-US" sz="2800" dirty="0">
                <a:solidFill>
                  <a:schemeClr val="accent3">
                    <a:lumMod val="50000"/>
                  </a:schemeClr>
                </a:solidFill>
                <a:latin typeface="Lucida Sans Typewriter" panose="020B0509030504030204" pitchFamily="49" charset="77"/>
              </a:rPr>
              <a:t> Sum(): int</a:t>
            </a:r>
            <a:br>
              <a:rPr lang="en-US" sz="2800" dirty="0">
                <a:solidFill>
                  <a:schemeClr val="tx1"/>
                </a:solidFill>
                <a:latin typeface="Lucida Sans Typewriter" panose="020B0509030504030204" pitchFamily="49" charset="77"/>
              </a:rPr>
            </a:br>
            <a:r>
              <a:rPr lang="en-US" sz="2800" dirty="0">
                <a:solidFill>
                  <a:schemeClr val="tx1"/>
                </a:solidFill>
                <a:latin typeface="Lucida Sans Typewriter" panose="020B0509030504030204" pitchFamily="49" charset="77"/>
              </a:rPr>
              <a:t>}</a:t>
            </a:r>
            <a:br>
              <a:rPr lang="en-US" sz="2800" dirty="0">
                <a:solidFill>
                  <a:schemeClr val="tx1"/>
                </a:solidFill>
                <a:latin typeface="Lucida Sans Typewriter" panose="020B0509030504030204" pitchFamily="49" charset="77"/>
              </a:rPr>
            </a:br>
            <a:endParaRPr lang="en-US" sz="2800" dirty="0">
              <a:solidFill>
                <a:schemeClr val="tx1"/>
              </a:solidFill>
              <a:latin typeface="Lucida Sans Typewriter" panose="020B0509030504030204" pitchFamily="49" charset="77"/>
            </a:endParaRPr>
          </a:p>
          <a:p>
            <a:pPr>
              <a:lnSpc>
                <a:spcPct val="120000"/>
              </a:lnSpc>
            </a:pPr>
            <a:r>
              <a:rPr lang="en-US" sz="2800" dirty="0">
                <a:solidFill>
                  <a:srgbClr val="7030A0"/>
                </a:solidFill>
                <a:latin typeface="Lucida Sans Typewriter" panose="020B0509030504030204" pitchFamily="49" charset="77"/>
              </a:rPr>
              <a:t>class</a:t>
            </a:r>
            <a:r>
              <a:rPr lang="en-US" sz="2800" dirty="0">
                <a:solidFill>
                  <a:schemeClr val="tx1"/>
                </a:solidFill>
                <a:latin typeface="Lucida Sans Typewriter" panose="020B0509030504030204" pitchFamily="49" charset="77"/>
              </a:rPr>
              <a:t> Point </a:t>
            </a:r>
            <a:r>
              <a:rPr lang="en-US" sz="2900" dirty="0">
                <a:solidFill>
                  <a:srgbClr val="7030A0"/>
                </a:solidFill>
                <a:latin typeface="Lucida Sans Typewriter" panose="020B0509030504030204" pitchFamily="49" charset="77"/>
              </a:rPr>
              <a:t>extends</a:t>
            </a:r>
            <a:r>
              <a:rPr lang="en-US" sz="2800" dirty="0">
                <a:solidFill>
                  <a:schemeClr val="tx1"/>
                </a:solidFill>
                <a:latin typeface="Lucida Sans Typewriter" panose="020B0509030504030204" pitchFamily="49" charset="77"/>
              </a:rPr>
              <a:t> Summable {</a:t>
            </a:r>
            <a:br>
              <a:rPr lang="en-US" sz="2800" dirty="0">
                <a:solidFill>
                  <a:schemeClr val="tx1"/>
                </a:solidFill>
                <a:latin typeface="Lucida Sans Typewriter" panose="020B0509030504030204" pitchFamily="49" charset="77"/>
              </a:rPr>
            </a:br>
            <a:r>
              <a:rPr lang="en-US" sz="2800" dirty="0">
                <a:solidFill>
                  <a:schemeClr val="tx1"/>
                </a:solidFill>
                <a:latin typeface="Lucida Sans Typewriter" panose="020B0509030504030204" pitchFamily="49" charset="77"/>
              </a:rPr>
              <a:t>  </a:t>
            </a:r>
            <a:r>
              <a:rPr lang="en-US" sz="2800" dirty="0">
                <a:solidFill>
                  <a:srgbClr val="7030A0"/>
                </a:solidFill>
                <a:latin typeface="Lucida Sans Typewriter" panose="020B0509030504030204" pitchFamily="49" charset="77"/>
              </a:rPr>
              <a:t>var</a:t>
            </a:r>
            <a:r>
              <a:rPr lang="en-US" sz="2800" dirty="0">
                <a:solidFill>
                  <a:schemeClr val="tx1"/>
                </a:solidFill>
                <a:latin typeface="Lucida Sans Typewriter" panose="020B0509030504030204" pitchFamily="49" charset="77"/>
              </a:rPr>
              <a:t> x: </a:t>
            </a:r>
            <a:r>
              <a:rPr lang="en-US" sz="2800" dirty="0">
                <a:solidFill>
                  <a:schemeClr val="accent3">
                    <a:lumMod val="50000"/>
                  </a:schemeClr>
                </a:solidFill>
                <a:latin typeface="Lucida Sans Typewriter" panose="020B0509030504030204" pitchFamily="49" charset="77"/>
              </a:rPr>
              <a:t>int</a:t>
            </a:r>
            <a:br>
              <a:rPr lang="en-US" sz="2800" dirty="0">
                <a:solidFill>
                  <a:schemeClr val="tx1"/>
                </a:solidFill>
                <a:latin typeface="Lucida Sans Typewriter" panose="020B0509030504030204" pitchFamily="49" charset="77"/>
              </a:rPr>
            </a:br>
            <a:r>
              <a:rPr lang="en-US" sz="2800" dirty="0">
                <a:solidFill>
                  <a:schemeClr val="tx1"/>
                </a:solidFill>
                <a:latin typeface="Lucida Sans Typewriter" panose="020B0509030504030204" pitchFamily="49" charset="77"/>
              </a:rPr>
              <a:t>  </a:t>
            </a:r>
            <a:r>
              <a:rPr lang="en-US" sz="2800" dirty="0">
                <a:solidFill>
                  <a:srgbClr val="7030A0"/>
                </a:solidFill>
                <a:latin typeface="Lucida Sans Typewriter" panose="020B0509030504030204" pitchFamily="49" charset="77"/>
              </a:rPr>
              <a:t>var</a:t>
            </a:r>
            <a:r>
              <a:rPr lang="en-US" sz="2800" dirty="0">
                <a:solidFill>
                  <a:schemeClr val="tx1"/>
                </a:solidFill>
                <a:latin typeface="Lucida Sans Typewriter" panose="020B0509030504030204" pitchFamily="49" charset="77"/>
              </a:rPr>
              <a:t> y: </a:t>
            </a:r>
            <a:r>
              <a:rPr lang="en-US" sz="2800" dirty="0">
                <a:solidFill>
                  <a:schemeClr val="accent3">
                    <a:lumMod val="50000"/>
                  </a:schemeClr>
                </a:solidFill>
                <a:latin typeface="Lucida Sans Typewriter" panose="020B0509030504030204" pitchFamily="49" charset="77"/>
              </a:rPr>
              <a:t>int</a:t>
            </a:r>
            <a:br>
              <a:rPr lang="en-US" sz="2800" dirty="0">
                <a:solidFill>
                  <a:schemeClr val="accent3">
                    <a:lumMod val="50000"/>
                  </a:schemeClr>
                </a:solidFill>
                <a:latin typeface="Lucida Sans Typewriter" panose="020B0509030504030204" pitchFamily="49" charset="77"/>
              </a:rPr>
            </a:br>
            <a:r>
              <a:rPr lang="en-US" sz="2800" dirty="0">
                <a:solidFill>
                  <a:schemeClr val="accent3">
                    <a:lumMod val="50000"/>
                  </a:schemeClr>
                </a:solidFill>
                <a:latin typeface="Lucida Sans Typewriter" panose="020B0509030504030204" pitchFamily="49" charset="77"/>
              </a:rPr>
              <a:t>  </a:t>
            </a:r>
            <a:r>
              <a:rPr lang="en-US" sz="2800" dirty="0">
                <a:solidFill>
                  <a:srgbClr val="7030A0"/>
                </a:solidFill>
                <a:latin typeface="Lucida Sans Typewriter" panose="020B0509030504030204" pitchFamily="49" charset="77"/>
              </a:rPr>
              <a:t>function</a:t>
            </a:r>
            <a:r>
              <a:rPr lang="en-US" sz="2800" dirty="0">
                <a:solidFill>
                  <a:schemeClr val="accent3">
                    <a:lumMod val="50000"/>
                  </a:schemeClr>
                </a:solidFill>
                <a:latin typeface="Lucida Sans Typewriter" panose="020B0509030504030204" pitchFamily="49" charset="77"/>
              </a:rPr>
              <a:t> Sum(): int { … }</a:t>
            </a:r>
            <a:br>
              <a:rPr lang="en-US" sz="2800" dirty="0">
                <a:solidFill>
                  <a:schemeClr val="tx1"/>
                </a:solidFill>
                <a:latin typeface="Lucida Sans Typewriter" panose="020B0509030504030204" pitchFamily="49" charset="77"/>
              </a:rPr>
            </a:br>
            <a:r>
              <a:rPr lang="en-US" sz="2800" dirty="0">
                <a:solidFill>
                  <a:schemeClr val="tx1"/>
                </a:solidFill>
                <a:latin typeface="Lucida Sans Typewriter" panose="020B0509030504030204" pitchFamily="49" charset="77"/>
              </a:rPr>
              <a:t>}</a:t>
            </a:r>
            <a:br>
              <a:rPr lang="en-US" sz="2800" dirty="0">
                <a:solidFill>
                  <a:schemeClr val="tx1"/>
                </a:solidFill>
                <a:latin typeface="Lucida Sans Typewriter" panose="020B0509030504030204" pitchFamily="49" charset="77"/>
              </a:rPr>
            </a:br>
            <a:endParaRPr lang="en-US" sz="2800" dirty="0">
              <a:solidFill>
                <a:schemeClr val="tx1"/>
              </a:solidFill>
              <a:latin typeface="Lucida Sans Typewriter" panose="020B0509030504030204" pitchFamily="49" charset="77"/>
            </a:endParaRPr>
          </a:p>
          <a:p>
            <a:pPr>
              <a:lnSpc>
                <a:spcPct val="120000"/>
              </a:lnSpc>
            </a:pPr>
            <a:r>
              <a:rPr lang="en-US" sz="2800" dirty="0">
                <a:solidFill>
                  <a:srgbClr val="7030A0"/>
                </a:solidFill>
                <a:latin typeface="Lucida Sans Typewriter" panose="020B0509030504030204" pitchFamily="49" charset="77"/>
              </a:rPr>
              <a:t>datatype</a:t>
            </a:r>
            <a:r>
              <a:rPr lang="en-US" sz="2800" dirty="0">
                <a:solidFill>
                  <a:schemeClr val="tx1"/>
                </a:solidFill>
                <a:latin typeface="Lucida Sans Typewriter" panose="020B0509030504030204" pitchFamily="49" charset="77"/>
              </a:rPr>
              <a:t> List </a:t>
            </a:r>
            <a:r>
              <a:rPr lang="en-US" sz="2900" dirty="0">
                <a:solidFill>
                  <a:srgbClr val="7030A0"/>
                </a:solidFill>
                <a:latin typeface="Lucida Sans Typewriter" panose="020B0509030504030204" pitchFamily="49" charset="77"/>
              </a:rPr>
              <a:t>extends</a:t>
            </a:r>
            <a:r>
              <a:rPr lang="en-US" sz="2800" dirty="0">
                <a:solidFill>
                  <a:schemeClr val="tx1"/>
                </a:solidFill>
                <a:latin typeface="Lucida Sans Typewriter" panose="020B0509030504030204" pitchFamily="49" charset="77"/>
              </a:rPr>
              <a:t> Summable =</a:t>
            </a:r>
            <a:br>
              <a:rPr lang="en-US" sz="2800" dirty="0">
                <a:solidFill>
                  <a:schemeClr val="tx1"/>
                </a:solidFill>
                <a:latin typeface="Lucida Sans Typewriter" panose="020B0509030504030204" pitchFamily="49" charset="77"/>
              </a:rPr>
            </a:br>
            <a:r>
              <a:rPr lang="en-US" sz="2800" dirty="0">
                <a:solidFill>
                  <a:schemeClr val="tx1"/>
                </a:solidFill>
                <a:latin typeface="Lucida Sans Typewriter" panose="020B0509030504030204" pitchFamily="49" charset="77"/>
              </a:rPr>
              <a:t>  | Nil</a:t>
            </a:r>
            <a:br>
              <a:rPr lang="en-US" sz="2800" dirty="0">
                <a:solidFill>
                  <a:schemeClr val="tx1"/>
                </a:solidFill>
                <a:latin typeface="Lucida Sans Typewriter" panose="020B0509030504030204" pitchFamily="49" charset="77"/>
              </a:rPr>
            </a:br>
            <a:r>
              <a:rPr lang="en-US" sz="2800" dirty="0">
                <a:solidFill>
                  <a:schemeClr val="tx1"/>
                </a:solidFill>
                <a:latin typeface="Lucida Sans Typewriter" panose="020B0509030504030204" pitchFamily="49" charset="77"/>
              </a:rPr>
              <a:t>  | Cons(head: </a:t>
            </a:r>
            <a:r>
              <a:rPr lang="en-US" sz="2800" dirty="0">
                <a:solidFill>
                  <a:schemeClr val="accent3">
                    <a:lumMod val="50000"/>
                  </a:schemeClr>
                </a:solidFill>
                <a:latin typeface="Lucida Sans Typewriter" panose="020B0509030504030204" pitchFamily="49" charset="77"/>
              </a:rPr>
              <a:t>int</a:t>
            </a:r>
            <a:r>
              <a:rPr lang="en-US" sz="2800" dirty="0">
                <a:solidFill>
                  <a:schemeClr val="tx1"/>
                </a:solidFill>
                <a:latin typeface="Lucida Sans Typewriter" panose="020B0509030504030204" pitchFamily="49" charset="77"/>
              </a:rPr>
              <a:t>, tail: List)</a:t>
            </a:r>
            <a:br>
              <a:rPr lang="en-US" sz="2800" dirty="0">
                <a:solidFill>
                  <a:schemeClr val="tx1"/>
                </a:solidFill>
                <a:latin typeface="Lucida Sans Typewriter" panose="020B0509030504030204" pitchFamily="49" charset="77"/>
              </a:rPr>
            </a:br>
            <a:r>
              <a:rPr lang="en-US" sz="2800" dirty="0">
                <a:solidFill>
                  <a:schemeClr val="tx1"/>
                </a:solidFill>
                <a:latin typeface="Lucida Sans Typewriter" panose="020B0509030504030204" pitchFamily="49" charset="77"/>
              </a:rPr>
              <a:t>{</a:t>
            </a:r>
            <a:br>
              <a:rPr lang="en-US" sz="2800" dirty="0">
                <a:solidFill>
                  <a:schemeClr val="tx1"/>
                </a:solidFill>
                <a:latin typeface="Lucida Sans Typewriter" panose="020B0509030504030204" pitchFamily="49" charset="77"/>
              </a:rPr>
            </a:br>
            <a:r>
              <a:rPr lang="en-US" sz="2800" dirty="0">
                <a:solidFill>
                  <a:schemeClr val="tx1"/>
                </a:solidFill>
                <a:latin typeface="Lucida Sans Typewriter" panose="020B0509030504030204" pitchFamily="49" charset="77"/>
              </a:rPr>
              <a:t>  </a:t>
            </a:r>
            <a:r>
              <a:rPr lang="en-US" sz="2800" dirty="0">
                <a:solidFill>
                  <a:srgbClr val="7030A0"/>
                </a:solidFill>
                <a:latin typeface="Lucida Sans Typewriter" panose="020B0509030504030204" pitchFamily="49" charset="77"/>
              </a:rPr>
              <a:t>function</a:t>
            </a:r>
            <a:r>
              <a:rPr lang="en-US" sz="2800" dirty="0">
                <a:solidFill>
                  <a:schemeClr val="tx1"/>
                </a:solidFill>
                <a:latin typeface="Lucida Sans Typewriter" panose="020B0509030504030204" pitchFamily="49" charset="77"/>
              </a:rPr>
              <a:t> Sum(): </a:t>
            </a:r>
            <a:r>
              <a:rPr lang="en-US" sz="2800" dirty="0">
                <a:solidFill>
                  <a:schemeClr val="accent3">
                    <a:lumMod val="50000"/>
                  </a:schemeClr>
                </a:solidFill>
                <a:latin typeface="Lucida Sans Typewriter" panose="020B0509030504030204" pitchFamily="49" charset="77"/>
              </a:rPr>
              <a:t>int</a:t>
            </a:r>
            <a:r>
              <a:rPr lang="en-US" sz="2800" dirty="0">
                <a:solidFill>
                  <a:schemeClr val="tx1"/>
                </a:solidFill>
                <a:latin typeface="Lucida Sans Typewriter" panose="020B0509030504030204" pitchFamily="49" charset="77"/>
              </a:rPr>
              <a:t> { …}</a:t>
            </a:r>
            <a:br>
              <a:rPr lang="en-US" sz="2800" dirty="0">
                <a:solidFill>
                  <a:schemeClr val="tx1"/>
                </a:solidFill>
                <a:latin typeface="Lucida Sans Typewriter" panose="020B0509030504030204" pitchFamily="49" charset="77"/>
              </a:rPr>
            </a:br>
            <a:r>
              <a:rPr lang="en-US" sz="2800" dirty="0">
                <a:solidFill>
                  <a:schemeClr val="tx1"/>
                </a:solidFill>
                <a:latin typeface="Lucida Sans Typewriter" panose="020B0509030504030204" pitchFamily="49" charset="77"/>
              </a:rPr>
              <a:t>}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9260AA7-9F43-FD5B-DD54-ECFDE472010A}"/>
              </a:ext>
            </a:extLst>
          </p:cNvPr>
          <p:cNvSpPr txBox="1"/>
          <p:nvPr/>
        </p:nvSpPr>
        <p:spPr>
          <a:xfrm>
            <a:off x="3685954" y="5727407"/>
            <a:ext cx="80240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💡Design the language to treat types equally, not being biased for either kind of type</a:t>
            </a:r>
          </a:p>
        </p:txBody>
      </p:sp>
    </p:spTree>
    <p:extLst>
      <p:ext uri="{BB962C8B-B14F-4D97-AF65-F5344CB8AC3E}">
        <p14:creationId xmlns:p14="http://schemas.microsoft.com/office/powerpoint/2010/main" val="26789309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4F9572-0D04-217B-A66B-0536332196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919" y="1123837"/>
            <a:ext cx="3164732" cy="4601183"/>
          </a:xfrm>
        </p:spPr>
        <p:txBody>
          <a:bodyPr/>
          <a:lstStyle/>
          <a:p>
            <a:r>
              <a:rPr lang="en-US" dirty="0"/>
              <a:t>Subset types</a:t>
            </a:r>
            <a:br>
              <a:rPr lang="en-US" dirty="0"/>
            </a:br>
            <a:r>
              <a:rPr lang="en-US" sz="2400" dirty="0"/>
              <a:t>(aka refinement types)</a:t>
            </a:r>
            <a:br>
              <a:rPr lang="en-US" sz="2400" dirty="0"/>
            </a:br>
            <a:r>
              <a:rPr lang="en-US" sz="2400" dirty="0"/>
              <a:t>(aka constrained types)</a:t>
            </a:r>
            <a:br>
              <a:rPr lang="en-US" sz="2400" dirty="0"/>
            </a:br>
            <a:r>
              <a:rPr lang="en-US" sz="2400" dirty="0"/>
              <a:t>(aka predicate subtypes)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1E7169-439D-2E65-C235-7F7F355560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96894" y="864108"/>
            <a:ext cx="8374614" cy="5120640"/>
          </a:xfrm>
        </p:spPr>
        <p:txBody>
          <a:bodyPr/>
          <a:lstStyle/>
          <a:p>
            <a:r>
              <a:rPr lang="en-US" dirty="0">
                <a:solidFill>
                  <a:srgbClr val="7030A0"/>
                </a:solidFill>
                <a:latin typeface="Lucida Sans Typewriter" panose="020B0509030504030204" pitchFamily="49" charset="77"/>
              </a:rPr>
              <a:t>type</a:t>
            </a:r>
            <a:r>
              <a:rPr lang="en-US" dirty="0">
                <a:solidFill>
                  <a:schemeClr val="tx1"/>
                </a:solidFill>
                <a:latin typeface="Lucida Sans Typewriter" panose="020B0509030504030204" pitchFamily="49" charset="77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Lucida Sans Typewriter" panose="020B0509030504030204" pitchFamily="49" charset="77"/>
              </a:rPr>
              <a:t>nat</a:t>
            </a:r>
            <a:r>
              <a:rPr lang="en-US" dirty="0">
                <a:solidFill>
                  <a:schemeClr val="tx1"/>
                </a:solidFill>
                <a:latin typeface="Lucida Sans Typewriter" panose="020B0509030504030204" pitchFamily="49" charset="77"/>
              </a:rPr>
              <a:t> = x: </a:t>
            </a:r>
            <a:r>
              <a:rPr lang="en-US" dirty="0">
                <a:solidFill>
                  <a:schemeClr val="accent3">
                    <a:lumMod val="50000"/>
                  </a:schemeClr>
                </a:solidFill>
                <a:latin typeface="Lucida Sans Typewriter" panose="020B0509030504030204" pitchFamily="49" charset="77"/>
              </a:rPr>
              <a:t>int</a:t>
            </a:r>
            <a:r>
              <a:rPr lang="en-US" dirty="0">
                <a:solidFill>
                  <a:schemeClr val="tx1"/>
                </a:solidFill>
                <a:latin typeface="Lucida Sans Typewriter" panose="020B0509030504030204" pitchFamily="49" charset="77"/>
              </a:rPr>
              <a:t> | 0 </a:t>
            </a:r>
            <a:r>
              <a:rPr lang="en-US" dirty="0">
                <a:solidFill>
                  <a:schemeClr val="tx1"/>
                </a:solidFill>
                <a:latin typeface="Fira Code" panose="020B0809050000020004" pitchFamily="49" charset="0"/>
              </a:rPr>
              <a:t>&lt;=</a:t>
            </a:r>
            <a:r>
              <a:rPr lang="en-US" dirty="0">
                <a:solidFill>
                  <a:schemeClr val="tx1"/>
                </a:solidFill>
                <a:latin typeface="Lucida Sans Typewriter" panose="020B0509030504030204" pitchFamily="49" charset="77"/>
              </a:rPr>
              <a:t> x</a:t>
            </a:r>
          </a:p>
          <a:p>
            <a:r>
              <a:rPr lang="en-US" dirty="0">
                <a:solidFill>
                  <a:srgbClr val="7030A0"/>
                </a:solidFill>
                <a:latin typeface="Lucida Sans Typewriter" panose="020B0509030504030204" pitchFamily="49" charset="77"/>
              </a:rPr>
              <a:t>var</a:t>
            </a:r>
            <a:r>
              <a:rPr lang="en-US" dirty="0">
                <a:solidFill>
                  <a:schemeClr val="tx1"/>
                </a:solidFill>
                <a:latin typeface="Lucida Sans Typewriter" panose="020B0509030504030204" pitchFamily="49" charset="77"/>
              </a:rPr>
              <a:t> i: </a:t>
            </a:r>
            <a:r>
              <a:rPr lang="en-US" dirty="0">
                <a:solidFill>
                  <a:schemeClr val="accent3">
                    <a:lumMod val="50000"/>
                  </a:schemeClr>
                </a:solidFill>
                <a:latin typeface="Lucida Sans Typewriter" panose="020B0509030504030204" pitchFamily="49" charset="77"/>
              </a:rPr>
              <a:t>int</a:t>
            </a:r>
            <a:br>
              <a:rPr lang="en-US" dirty="0">
                <a:solidFill>
                  <a:schemeClr val="tx1"/>
                </a:solidFill>
                <a:latin typeface="Lucida Sans Typewriter" panose="020B0509030504030204" pitchFamily="49" charset="77"/>
              </a:rPr>
            </a:br>
            <a:r>
              <a:rPr lang="en-US" dirty="0">
                <a:solidFill>
                  <a:srgbClr val="7030A0"/>
                </a:solidFill>
                <a:latin typeface="Lucida Sans Typewriter" panose="020B0509030504030204" pitchFamily="49" charset="77"/>
              </a:rPr>
              <a:t>var</a:t>
            </a:r>
            <a:r>
              <a:rPr lang="en-US" dirty="0">
                <a:solidFill>
                  <a:schemeClr val="tx1"/>
                </a:solidFill>
                <a:latin typeface="Lucida Sans Typewriter" panose="020B0509030504030204" pitchFamily="49" charset="77"/>
              </a:rPr>
              <a:t> n: </a:t>
            </a:r>
            <a:r>
              <a:rPr lang="en-US" dirty="0" err="1">
                <a:solidFill>
                  <a:schemeClr val="tx1"/>
                </a:solidFill>
                <a:latin typeface="Lucida Sans Typewriter" panose="020B0509030504030204" pitchFamily="49" charset="77"/>
              </a:rPr>
              <a:t>nat</a:t>
            </a:r>
            <a:br>
              <a:rPr lang="en-US" dirty="0">
                <a:solidFill>
                  <a:schemeClr val="tx1"/>
                </a:solidFill>
                <a:latin typeface="Lucida Sans Typewriter" panose="020B0509030504030204" pitchFamily="49" charset="77"/>
              </a:rPr>
            </a:br>
            <a:r>
              <a:rPr lang="en-US" dirty="0">
                <a:solidFill>
                  <a:schemeClr val="tx1"/>
                </a:solidFill>
                <a:latin typeface="Lucida Sans Typewriter" panose="020B0509030504030204" pitchFamily="49" charset="77"/>
              </a:rPr>
              <a:t>…</a:t>
            </a:r>
            <a:br>
              <a:rPr lang="en-US" dirty="0">
                <a:solidFill>
                  <a:schemeClr val="tx1"/>
                </a:solidFill>
                <a:latin typeface="Lucida Sans Typewriter" panose="020B0509030504030204" pitchFamily="49" charset="77"/>
              </a:rPr>
            </a:br>
            <a:r>
              <a:rPr lang="en-US" dirty="0" err="1">
                <a:solidFill>
                  <a:schemeClr val="tx1"/>
                </a:solidFill>
                <a:latin typeface="Lucida Sans Typewriter" panose="020B0509030504030204" pitchFamily="49" charset="77"/>
              </a:rPr>
              <a:t>i</a:t>
            </a:r>
            <a:r>
              <a:rPr lang="en-US" dirty="0">
                <a:solidFill>
                  <a:schemeClr val="tx1"/>
                </a:solidFill>
                <a:latin typeface="Lucida Sans Typewriter" panose="020B0509030504030204" pitchFamily="49" charset="77"/>
              </a:rPr>
              <a:t> := n;</a:t>
            </a:r>
            <a:br>
              <a:rPr lang="en-US" dirty="0">
                <a:solidFill>
                  <a:schemeClr val="tx1"/>
                </a:solidFill>
                <a:latin typeface="Lucida Sans Typewriter" panose="020B0509030504030204" pitchFamily="49" charset="77"/>
              </a:rPr>
            </a:br>
            <a:r>
              <a:rPr lang="en-US" dirty="0">
                <a:solidFill>
                  <a:schemeClr val="tx1"/>
                </a:solidFill>
                <a:latin typeface="Lucida Sans Typewriter" panose="020B0509030504030204" pitchFamily="49" charset="77"/>
              </a:rPr>
              <a:t>…</a:t>
            </a:r>
            <a:br>
              <a:rPr lang="en-US" dirty="0">
                <a:solidFill>
                  <a:schemeClr val="tx1"/>
                </a:solidFill>
                <a:latin typeface="Lucida Sans Typewriter" panose="020B0509030504030204" pitchFamily="49" charset="77"/>
              </a:rPr>
            </a:br>
            <a:r>
              <a:rPr lang="en-US" dirty="0">
                <a:solidFill>
                  <a:schemeClr val="tx1"/>
                </a:solidFill>
                <a:latin typeface="Lucida Sans Typewriter" panose="020B0509030504030204" pitchFamily="49" charset="77"/>
              </a:rPr>
              <a:t>n := </a:t>
            </a:r>
            <a:r>
              <a:rPr lang="en-US" dirty="0" err="1">
                <a:solidFill>
                  <a:schemeClr val="tx1"/>
                </a:solidFill>
                <a:latin typeface="Lucida Sans Typewriter" panose="020B0509030504030204" pitchFamily="49" charset="77"/>
              </a:rPr>
              <a:t>i</a:t>
            </a:r>
            <a:r>
              <a:rPr lang="en-US" dirty="0">
                <a:solidFill>
                  <a:schemeClr val="tx1"/>
                </a:solidFill>
                <a:latin typeface="Lucida Sans Typewriter" panose="020B0509030504030204" pitchFamily="49" charset="77"/>
              </a:rPr>
              <a:t>;</a:t>
            </a:r>
          </a:p>
          <a:p>
            <a:r>
              <a:rPr lang="en-US" sz="2800" dirty="0"/>
              <a:t>Type inference is difficult</a:t>
            </a:r>
          </a:p>
          <a:p>
            <a:pPr marL="0"/>
            <a:r>
              <a:rPr lang="en-US" sz="2800" dirty="0"/>
              <a:t>but essential, and cannot rely on first assignment</a:t>
            </a:r>
            <a:br>
              <a:rPr lang="en-US" sz="2800" dirty="0"/>
            </a:br>
            <a:br>
              <a:rPr lang="en-US" sz="1800" dirty="0">
                <a:solidFill>
                  <a:schemeClr val="tx1"/>
                </a:solidFill>
              </a:rPr>
            </a:br>
            <a:r>
              <a:rPr lang="en-US" sz="1600" b="0" dirty="0" err="1">
                <a:solidFill>
                  <a:srgbClr val="7030A0"/>
                </a:solidFill>
                <a:effectLst/>
                <a:latin typeface="Fira Code" panose="020B0809050000020004" pitchFamily="49" charset="0"/>
              </a:rPr>
              <a:t>forall</a:t>
            </a:r>
            <a:r>
              <a:rPr lang="en-US" sz="1600" b="0" dirty="0">
                <a:solidFill>
                  <a:schemeClr val="tx1"/>
                </a:solidFill>
                <a:effectLst/>
                <a:latin typeface="Fira Code" panose="020B0809050000020004" pitchFamily="49" charset="0"/>
              </a:rPr>
              <a:t> </a:t>
            </a:r>
            <a:r>
              <a:rPr lang="en-US" sz="1600" b="0" dirty="0" err="1">
                <a:solidFill>
                  <a:schemeClr val="tx1"/>
                </a:solidFill>
                <a:effectLst/>
                <a:latin typeface="Fira Code" panose="020B0809050000020004" pitchFamily="49" charset="0"/>
              </a:rPr>
              <a:t>i</a:t>
            </a:r>
            <a:r>
              <a:rPr lang="en-US" sz="1600" b="0" dirty="0">
                <a:solidFill>
                  <a:schemeClr val="tx1"/>
                </a:solidFill>
                <a:effectLst/>
                <a:latin typeface="Fira Code" panose="020B0809050000020004" pitchFamily="49" charset="0"/>
              </a:rPr>
              <a:t>, j :: 0 &lt;= </a:t>
            </a:r>
            <a:r>
              <a:rPr lang="en-US" sz="1600" b="0" dirty="0" err="1">
                <a:solidFill>
                  <a:schemeClr val="tx1"/>
                </a:solidFill>
                <a:effectLst/>
                <a:latin typeface="Fira Code" panose="020B0809050000020004" pitchFamily="49" charset="0"/>
              </a:rPr>
              <a:t>i</a:t>
            </a:r>
            <a:r>
              <a:rPr lang="en-US" sz="1600" b="0" dirty="0">
                <a:solidFill>
                  <a:schemeClr val="tx1"/>
                </a:solidFill>
                <a:effectLst/>
                <a:latin typeface="Fira Code" panose="020B0809050000020004" pitchFamily="49" charset="0"/>
              </a:rPr>
              <a:t> &lt; j &lt; </a:t>
            </a:r>
            <a:r>
              <a:rPr lang="en-US" sz="1600" b="0" dirty="0" err="1">
                <a:solidFill>
                  <a:schemeClr val="tx1"/>
                </a:solidFill>
                <a:effectLst/>
                <a:latin typeface="Fira Code" panose="020B0809050000020004" pitchFamily="49" charset="0"/>
              </a:rPr>
              <a:t>a.Length</a:t>
            </a:r>
            <a:r>
              <a:rPr lang="en-US" sz="1600" b="0" dirty="0">
                <a:solidFill>
                  <a:schemeClr val="tx1"/>
                </a:solidFill>
                <a:effectLst/>
                <a:latin typeface="Fira Code" panose="020B0809050000020004" pitchFamily="49" charset="0"/>
              </a:rPr>
              <a:t> ==&gt; a[</a:t>
            </a:r>
            <a:r>
              <a:rPr lang="en-US" sz="1600" b="0" dirty="0" err="1">
                <a:solidFill>
                  <a:schemeClr val="tx1"/>
                </a:solidFill>
                <a:effectLst/>
                <a:latin typeface="Fira Code" panose="020B0809050000020004" pitchFamily="49" charset="0"/>
              </a:rPr>
              <a:t>i</a:t>
            </a:r>
            <a:r>
              <a:rPr lang="en-US" sz="1600" b="0" dirty="0">
                <a:solidFill>
                  <a:schemeClr val="tx1"/>
                </a:solidFill>
                <a:effectLst/>
                <a:latin typeface="Fira Code" panose="020B0809050000020004" pitchFamily="49" charset="0"/>
              </a:rPr>
              <a:t>]</a:t>
            </a:r>
            <a:r>
              <a:rPr lang="en-US" sz="1600" dirty="0"/>
              <a:t> </a:t>
            </a:r>
            <a:r>
              <a:rPr lang="en-US" sz="1600" b="0" dirty="0">
                <a:solidFill>
                  <a:schemeClr val="tx1"/>
                </a:solidFill>
                <a:effectLst/>
                <a:latin typeface="Fira Code" panose="020B0809050000020004" pitchFamily="49" charset="0"/>
              </a:rPr>
              <a:t>&lt;=</a:t>
            </a:r>
            <a:r>
              <a:rPr lang="en-US" sz="1600" dirty="0"/>
              <a:t> </a:t>
            </a:r>
            <a:r>
              <a:rPr lang="en-US" sz="1600" b="0" dirty="0">
                <a:solidFill>
                  <a:schemeClr val="tx1"/>
                </a:solidFill>
                <a:effectLst/>
                <a:latin typeface="Fira Code" panose="020B0809050000020004" pitchFamily="49" charset="0"/>
              </a:rPr>
              <a:t>a[j]</a:t>
            </a:r>
            <a:br>
              <a:rPr lang="en-US" sz="1600" b="0" dirty="0">
                <a:solidFill>
                  <a:schemeClr val="tx1"/>
                </a:solidFill>
                <a:effectLst/>
                <a:latin typeface="Fira Code" panose="020B0809050000020004" pitchFamily="49" charset="0"/>
              </a:rPr>
            </a:br>
            <a:br>
              <a:rPr lang="en-US" sz="1600" b="0" dirty="0">
                <a:solidFill>
                  <a:schemeClr val="tx1"/>
                </a:solidFill>
                <a:effectLst/>
                <a:latin typeface="Fira Code" panose="020B0809050000020004" pitchFamily="49" charset="0"/>
              </a:rPr>
            </a:br>
            <a:r>
              <a:rPr lang="en-US" sz="1600" dirty="0" err="1">
                <a:solidFill>
                  <a:srgbClr val="7030A0"/>
                </a:solidFill>
                <a:latin typeface="Fira Code" panose="020B0809050000020004" pitchFamily="49" charset="0"/>
              </a:rPr>
              <a:t>forall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Fira Code" panose="020B0809050000020004" pitchFamily="49" charset="0"/>
                <a:ea typeface="+mn-ea"/>
                <a:cs typeface="+mn-cs"/>
              </a:rPr>
              <a:t> i: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Fira Code" panose="020B0809050000020004" pitchFamily="49" charset="0"/>
                <a:ea typeface="+mn-ea"/>
                <a:cs typeface="+mn-cs"/>
              </a:rPr>
              <a:t>int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Fira Code" panose="020B0809050000020004" pitchFamily="49" charset="0"/>
                <a:ea typeface="+mn-ea"/>
                <a:cs typeface="+mn-cs"/>
              </a:rPr>
              <a:t>, j: </a:t>
            </a:r>
            <a:r>
              <a:rPr lang="en-US" sz="1600" dirty="0">
                <a:solidFill>
                  <a:schemeClr val="accent3">
                    <a:lumMod val="50000"/>
                  </a:schemeClr>
                </a:solidFill>
                <a:latin typeface="Fira Code" panose="020B0809050000020004" pitchFamily="49" charset="0"/>
              </a:rPr>
              <a:t>int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Fira Code" panose="020B0809050000020004" pitchFamily="49" charset="0"/>
                <a:ea typeface="+mn-ea"/>
                <a:cs typeface="+mn-cs"/>
              </a:rPr>
              <a:t> :: 0 &lt;=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Fira Code" panose="020B0809050000020004" pitchFamily="49" charset="0"/>
                <a:ea typeface="+mn-ea"/>
                <a:cs typeface="+mn-cs"/>
              </a:rPr>
              <a:t>i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Fira Code" panose="020B0809050000020004" pitchFamily="49" charset="0"/>
                <a:ea typeface="+mn-ea"/>
                <a:cs typeface="+mn-cs"/>
              </a:rPr>
              <a:t> &lt; j &lt;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Fira Code" panose="020B0809050000020004" pitchFamily="49" charset="0"/>
                <a:ea typeface="+mn-ea"/>
                <a:cs typeface="+mn-cs"/>
              </a:rPr>
              <a:t>a.Length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Fira Code" panose="020B0809050000020004" pitchFamily="49" charset="0"/>
                <a:ea typeface="+mn-ea"/>
                <a:cs typeface="+mn-cs"/>
              </a:rPr>
              <a:t> ==&gt; a[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Fira Code" panose="020B0809050000020004" pitchFamily="49" charset="0"/>
                <a:ea typeface="+mn-ea"/>
                <a:cs typeface="+mn-cs"/>
              </a:rPr>
              <a:t>i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Fira Code" panose="020B0809050000020004" pitchFamily="49" charset="0"/>
                <a:ea typeface="+mn-ea"/>
                <a:cs typeface="+mn-cs"/>
              </a:rPr>
              <a:t>]</a:t>
            </a:r>
            <a:r>
              <a:rPr lang="en-US" sz="1600" dirty="0"/>
              <a:t>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Fira Code" panose="020B0809050000020004" pitchFamily="49" charset="0"/>
                <a:ea typeface="+mn-ea"/>
                <a:cs typeface="+mn-cs"/>
              </a:rPr>
              <a:t>&lt;=</a:t>
            </a:r>
            <a:r>
              <a:rPr lang="en-US" sz="1600" dirty="0"/>
              <a:t>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Fira Code" panose="020B0809050000020004" pitchFamily="49" charset="0"/>
                <a:ea typeface="+mn-ea"/>
                <a:cs typeface="+mn-cs"/>
              </a:rPr>
              <a:t>a[j]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Fira Code" panose="020B0809050000020004" pitchFamily="49" charset="0"/>
              <a:ea typeface="+mn-ea"/>
              <a:cs typeface="+mn-cs"/>
            </a:endParaRPr>
          </a:p>
          <a:p>
            <a:pPr>
              <a:lnSpc>
                <a:spcPts val="1800"/>
              </a:lnSpc>
              <a:buNone/>
            </a:pPr>
            <a:endParaRPr lang="en-US" sz="2400" b="0" dirty="0">
              <a:solidFill>
                <a:srgbClr val="CCCCCC"/>
              </a:solidFill>
              <a:effectLst/>
              <a:latin typeface="Fira Code" panose="020B0809050000020004" pitchFamily="49" charset="0"/>
            </a:endParaRPr>
          </a:p>
          <a:p>
            <a:endParaRPr lang="en-US" sz="28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7AD2A11-50C7-D878-BC69-EF4F97FB8340}"/>
              </a:ext>
            </a:extLst>
          </p:cNvPr>
          <p:cNvSpPr txBox="1"/>
          <p:nvPr/>
        </p:nvSpPr>
        <p:spPr>
          <a:xfrm>
            <a:off x="5058382" y="2101174"/>
            <a:ext cx="9597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✅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FAC827A-D0FA-AFD1-22F9-A0CA62A457F9}"/>
              </a:ext>
            </a:extLst>
          </p:cNvPr>
          <p:cNvSpPr txBox="1"/>
          <p:nvPr/>
        </p:nvSpPr>
        <p:spPr>
          <a:xfrm>
            <a:off x="5058381" y="2649165"/>
            <a:ext cx="52481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✅  Checked by verifier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07A6818-FD2C-A733-ED64-E40B29BBFE5D}"/>
              </a:ext>
            </a:extLst>
          </p:cNvPr>
          <p:cNvSpPr txBox="1"/>
          <p:nvPr/>
        </p:nvSpPr>
        <p:spPr>
          <a:xfrm>
            <a:off x="3685954" y="5727407"/>
            <a:ext cx="80240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💡Subset types are important, but I’m wishing for better understood type inference</a:t>
            </a:r>
          </a:p>
        </p:txBody>
      </p:sp>
    </p:spTree>
    <p:extLst>
      <p:ext uri="{BB962C8B-B14F-4D97-AF65-F5344CB8AC3E}">
        <p14:creationId xmlns:p14="http://schemas.microsoft.com/office/powerpoint/2010/main" val="23921587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5" grpId="0"/>
      <p:bldP spid="6" grpId="0"/>
      <p:bldP spid="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983197-0B0C-5048-8F04-9A37CD9077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919" y="1123837"/>
            <a:ext cx="3022060" cy="4601183"/>
          </a:xfrm>
        </p:spPr>
        <p:txBody>
          <a:bodyPr/>
          <a:lstStyle/>
          <a:p>
            <a:r>
              <a:rPr lang="en-US" dirty="0"/>
              <a:t>Nullable vs non-null reference types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43F2EB-ED5E-E8B9-01AE-BB104890D5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69267" y="864108"/>
            <a:ext cx="7661251" cy="5120640"/>
          </a:xfrm>
        </p:spPr>
        <p:txBody>
          <a:bodyPr>
            <a:normAutofit/>
          </a:bodyPr>
          <a:lstStyle/>
          <a:p>
            <a:r>
              <a:rPr lang="en-US" sz="2800" dirty="0">
                <a:solidFill>
                  <a:srgbClr val="7030A0"/>
                </a:solidFill>
                <a:latin typeface="Lucida Sans Typewriter" panose="020B0509030504030204" pitchFamily="49" charset="77"/>
              </a:rPr>
              <a:t>class</a:t>
            </a:r>
            <a:r>
              <a:rPr lang="en-US" sz="2800" dirty="0">
                <a:solidFill>
                  <a:schemeClr val="tx1"/>
                </a:solidFill>
                <a:latin typeface="Lucida Sans Typewriter" panose="020B0509030504030204" pitchFamily="49" charset="77"/>
              </a:rPr>
              <a:t> Point { … }</a:t>
            </a:r>
          </a:p>
          <a:p>
            <a:pPr marL="0" indent="0">
              <a:buNone/>
            </a:pPr>
            <a:r>
              <a:rPr lang="en-US" sz="2800" dirty="0"/>
              <a:t>  gives rise to two types:</a:t>
            </a:r>
          </a:p>
          <a:p>
            <a:pPr lvl="1"/>
            <a:r>
              <a:rPr lang="en-US" sz="2800" dirty="0"/>
              <a:t>nullable reference type  </a:t>
            </a:r>
            <a:r>
              <a:rPr lang="en-US" sz="2400" dirty="0">
                <a:solidFill>
                  <a:schemeClr val="tx1"/>
                </a:solidFill>
                <a:latin typeface="Lucida Sans Typewriter" panose="020B0509030504030204" pitchFamily="49" charset="77"/>
              </a:rPr>
              <a:t>Point?</a:t>
            </a:r>
            <a:endParaRPr lang="en-US" sz="2800" dirty="0">
              <a:solidFill>
                <a:schemeClr val="tx1"/>
              </a:solidFill>
              <a:latin typeface="Lucida Sans Typewriter" panose="020B0509030504030204" pitchFamily="49" charset="77"/>
            </a:endParaRPr>
          </a:p>
          <a:p>
            <a:pPr lvl="1"/>
            <a:r>
              <a:rPr lang="en-US" sz="2800" dirty="0"/>
              <a:t>subset type</a:t>
            </a:r>
            <a:br>
              <a:rPr lang="en-US" sz="2800" dirty="0"/>
            </a:br>
            <a:r>
              <a:rPr lang="en-US" sz="2400" dirty="0" err="1">
                <a:solidFill>
                  <a:srgbClr val="7030A0"/>
                </a:solidFill>
                <a:latin typeface="Lucida Sans Typewriter" panose="020B0509030504030204" pitchFamily="49" charset="77"/>
              </a:rPr>
              <a:t>type</a:t>
            </a:r>
            <a:r>
              <a:rPr lang="en-US" sz="2400" dirty="0">
                <a:solidFill>
                  <a:schemeClr val="tx1"/>
                </a:solidFill>
                <a:latin typeface="Lucida Sans Typewriter" panose="020B0509030504030204" pitchFamily="49" charset="77"/>
              </a:rPr>
              <a:t> Point = p: Point? | p</a:t>
            </a:r>
            <a:r>
              <a:rPr lang="en-US" sz="2400" dirty="0"/>
              <a:t> </a:t>
            </a:r>
            <a:r>
              <a:rPr lang="en-US" sz="2800" dirty="0">
                <a:solidFill>
                  <a:schemeClr val="tx1"/>
                </a:solidFill>
                <a:latin typeface="Fira Code" panose="020B0809050000020004" pitchFamily="49" charset="0"/>
              </a:rPr>
              <a:t>!=</a:t>
            </a:r>
            <a:r>
              <a:rPr lang="en-US" sz="2800" dirty="0"/>
              <a:t> </a:t>
            </a:r>
            <a:r>
              <a:rPr lang="en-US" sz="2400" dirty="0">
                <a:solidFill>
                  <a:srgbClr val="7030A0"/>
                </a:solidFill>
                <a:latin typeface="Lucida Sans Typewriter" panose="020B0509030504030204" pitchFamily="49" charset="77"/>
              </a:rPr>
              <a:t>null</a:t>
            </a:r>
          </a:p>
          <a:p>
            <a:r>
              <a:rPr lang="en-US" sz="2800" dirty="0"/>
              <a:t>Complicates type inference with reference traits</a:t>
            </a:r>
          </a:p>
          <a:p>
            <a:pPr lvl="1"/>
            <a:r>
              <a:rPr lang="en-US" sz="2400" dirty="0">
                <a:solidFill>
                  <a:schemeClr val="tx1"/>
                </a:solidFill>
                <a:latin typeface="Lucida Sans Typewriter" panose="020B0509030504030204" pitchFamily="49" charset="77"/>
              </a:rPr>
              <a:t>Summable? :&gt; Summable :&gt; Point</a:t>
            </a:r>
          </a:p>
          <a:p>
            <a:pPr lvl="1"/>
            <a:r>
              <a:rPr lang="en-US" sz="2400" dirty="0">
                <a:solidFill>
                  <a:schemeClr val="tx1"/>
                </a:solidFill>
                <a:latin typeface="Lucida Sans Typewriter" panose="020B0509030504030204" pitchFamily="49" charset="77"/>
              </a:rPr>
              <a:t>Summable? :&gt; Point? :&gt; Point</a:t>
            </a:r>
          </a:p>
          <a:p>
            <a:r>
              <a:rPr lang="en-US" sz="2800" dirty="0"/>
              <a:t>A union type would be better, perhaps like</a:t>
            </a:r>
          </a:p>
          <a:p>
            <a:pPr lvl="1"/>
            <a:r>
              <a:rPr lang="en-US" sz="2800" dirty="0">
                <a:solidFill>
                  <a:srgbClr val="7030A0"/>
                </a:solidFill>
                <a:latin typeface="Lucida Sans Typewriter" panose="020B0509030504030204" pitchFamily="49" charset="77"/>
              </a:rPr>
              <a:t>type</a:t>
            </a:r>
            <a:r>
              <a:rPr lang="en-US" sz="2800" dirty="0">
                <a:solidFill>
                  <a:schemeClr val="tx1"/>
                </a:solidFill>
                <a:latin typeface="Lucida Sans Typewriter" panose="020B0509030504030204" pitchFamily="49" charset="77"/>
              </a:rPr>
              <a:t> Point? = Point | {</a:t>
            </a:r>
            <a:r>
              <a:rPr lang="en-US" sz="2800" dirty="0">
                <a:solidFill>
                  <a:srgbClr val="7030A0"/>
                </a:solidFill>
                <a:latin typeface="Lucida Sans Typewriter" panose="020B0509030504030204" pitchFamily="49" charset="77"/>
              </a:rPr>
              <a:t>null</a:t>
            </a:r>
            <a:r>
              <a:rPr lang="en-US" sz="2400" dirty="0">
                <a:solidFill>
                  <a:schemeClr val="tx1"/>
                </a:solidFill>
                <a:latin typeface="Lucida Sans Typewriter" panose="020B0509030504030204" pitchFamily="49" charset="77"/>
              </a:rPr>
              <a:t>}</a:t>
            </a:r>
            <a:endParaRPr lang="en-US" sz="26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54EA891-FBCC-D3BF-D83A-DC726EA96706}"/>
              </a:ext>
            </a:extLst>
          </p:cNvPr>
          <p:cNvSpPr txBox="1"/>
          <p:nvPr/>
        </p:nvSpPr>
        <p:spPr>
          <a:xfrm>
            <a:off x="3459125" y="4841362"/>
            <a:ext cx="9498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💡</a:t>
            </a:r>
          </a:p>
        </p:txBody>
      </p:sp>
    </p:spTree>
    <p:extLst>
      <p:ext uri="{BB962C8B-B14F-4D97-AF65-F5344CB8AC3E}">
        <p14:creationId xmlns:p14="http://schemas.microsoft.com/office/powerpoint/2010/main" val="33104560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ADF4F1-3704-71C3-6A77-A5247E680A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/>
              <a:t>Uniform treatment of</a:t>
            </a:r>
            <a:br>
              <a:rPr lang="en-US" sz="2800" dirty="0"/>
            </a:br>
            <a:r>
              <a:rPr lang="en-US" dirty="0"/>
              <a:t>ghost code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60FC4E-5ABF-29C6-241B-8C02A4FD4A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69267" y="864108"/>
            <a:ext cx="7920655" cy="5698820"/>
          </a:xfrm>
        </p:spPr>
        <p:txBody>
          <a:bodyPr>
            <a:normAutofit/>
          </a:bodyPr>
          <a:lstStyle/>
          <a:p>
            <a:r>
              <a:rPr lang="en-US" sz="2800" dirty="0"/>
              <a:t>Variables, methods, functions, statements, expressions can be either</a:t>
            </a:r>
          </a:p>
          <a:p>
            <a:pPr lvl="1"/>
            <a:r>
              <a:rPr lang="en-US" sz="2600" dirty="0"/>
              <a:t>compiled or</a:t>
            </a:r>
          </a:p>
          <a:p>
            <a:pPr lvl="1"/>
            <a:r>
              <a:rPr lang="en-US" sz="2600" dirty="0"/>
              <a:t>ghost (used by the verifier, erased by the compiler)</a:t>
            </a:r>
          </a:p>
          <a:p>
            <a:r>
              <a:rPr lang="en-US" sz="2800" dirty="0"/>
              <a:t>Ghosts can be used in unexpected ways:</a:t>
            </a:r>
          </a:p>
          <a:p>
            <a:pPr lvl="1"/>
            <a:r>
              <a:rPr lang="en-US" sz="2600" dirty="0"/>
              <a:t>Write specifications</a:t>
            </a:r>
          </a:p>
          <a:p>
            <a:pPr lvl="1"/>
            <a:r>
              <a:rPr lang="en-US" sz="2600" dirty="0"/>
              <a:t>Allow expressions that cannot be compiled</a:t>
            </a:r>
          </a:p>
          <a:p>
            <a:pPr lvl="1"/>
            <a:r>
              <a:rPr lang="en-US" sz="2600" dirty="0"/>
              <a:t>Define and prove lemmas</a:t>
            </a:r>
          </a:p>
          <a:p>
            <a:pPr lvl="1"/>
            <a:r>
              <a:rPr lang="en-US" sz="2600" dirty="0"/>
              <a:t>Call lemmas from compiled code</a:t>
            </a:r>
          </a:p>
          <a:p>
            <a:pPr lvl="1"/>
            <a:r>
              <a:rPr lang="en-US" sz="2600" dirty="0"/>
              <a:t>Tail recursion modulo ghosts</a:t>
            </a:r>
          </a:p>
          <a:p>
            <a:pPr lvl="1"/>
            <a:r>
              <a:rPr lang="en-US" sz="2600" dirty="0"/>
              <a:t>Specify and implement uninitialized storage</a:t>
            </a:r>
          </a:p>
          <a:p>
            <a:pPr lvl="1"/>
            <a:r>
              <a:rPr lang="en-US" sz="2600" dirty="0"/>
              <a:t>…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9E10C0D-7C6E-2BEF-3A41-5A3A5EB3C450}"/>
              </a:ext>
            </a:extLst>
          </p:cNvPr>
          <p:cNvSpPr txBox="1"/>
          <p:nvPr/>
        </p:nvSpPr>
        <p:spPr>
          <a:xfrm>
            <a:off x="3714306" y="6251946"/>
            <a:ext cx="80240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💡All languages ought to support ghost code</a:t>
            </a:r>
          </a:p>
        </p:txBody>
      </p:sp>
    </p:spTree>
    <p:extLst>
      <p:ext uri="{BB962C8B-B14F-4D97-AF65-F5344CB8AC3E}">
        <p14:creationId xmlns:p14="http://schemas.microsoft.com/office/powerpoint/2010/main" val="10222929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5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250"/>
                            </p:stCondLst>
                            <p:childTnLst>
                              <p:par>
                                <p:cTn id="31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500"/>
                            </p:stCondLst>
                            <p:childTnLst>
                              <p:par>
                                <p:cTn id="34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10DF33-4E3A-09C1-E405-433A24B792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4601183"/>
          </a:xfrm>
        </p:spPr>
        <p:txBody>
          <a:bodyPr>
            <a:normAutofit/>
          </a:bodyPr>
          <a:lstStyle/>
          <a:p>
            <a:r>
              <a:rPr lang="en-US" dirty="0"/>
              <a:t>Dafny: language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C1C7C5-5C06-1CA2-F716-73C14CE14C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39567" y="864108"/>
            <a:ext cx="4431453" cy="5650992"/>
          </a:xfrm>
        </p:spPr>
        <p:txBody>
          <a:bodyPr>
            <a:normAutofit/>
          </a:bodyPr>
          <a:lstStyle/>
          <a:p>
            <a:r>
              <a:rPr lang="en-US" sz="2800" dirty="0"/>
              <a:t>Dafny   (</a:t>
            </a:r>
            <a:r>
              <a:rPr lang="en-US" sz="2800" dirty="0">
                <a:latin typeface="Lucida Sans Typewriter" panose="020B0509030504030204" pitchFamily="49" charset="77"/>
              </a:rPr>
              <a:t>dafny</a:t>
            </a:r>
            <a:r>
              <a:rPr lang="en-US" sz="2400" dirty="0">
                <a:latin typeface="Lucida Sans Typewriter" panose="020B0509030504030204" pitchFamily="49" charset="77"/>
              </a:rPr>
              <a:t>.</a:t>
            </a:r>
            <a:r>
              <a:rPr lang="en-US" sz="2800" dirty="0">
                <a:latin typeface="Lucida Sans Typewriter" panose="020B0509030504030204" pitchFamily="49" charset="77"/>
              </a:rPr>
              <a:t>org</a:t>
            </a:r>
            <a:r>
              <a:rPr lang="en-US" sz="2800" dirty="0"/>
              <a:t>)</a:t>
            </a:r>
          </a:p>
          <a:p>
            <a:pPr lvl="1"/>
            <a:r>
              <a:rPr lang="en-US" sz="2600" dirty="0"/>
              <a:t>18 years old</a:t>
            </a:r>
          </a:p>
          <a:p>
            <a:r>
              <a:rPr lang="en-US" sz="2800" dirty="0"/>
              <a:t>Programming language</a:t>
            </a:r>
          </a:p>
          <a:p>
            <a:pPr lvl="1"/>
            <a:r>
              <a:rPr lang="en-US" sz="2400" dirty="0"/>
              <a:t>General purpose</a:t>
            </a:r>
          </a:p>
          <a:p>
            <a:pPr lvl="1"/>
            <a:r>
              <a:rPr lang="en-US" sz="2400" dirty="0"/>
              <a:t>Designed to support verification</a:t>
            </a:r>
          </a:p>
          <a:p>
            <a:pPr lvl="1"/>
            <a:r>
              <a:rPr lang="en-US" sz="2400" dirty="0"/>
              <a:t>Designed to be familiar to mainstream developers</a:t>
            </a:r>
          </a:p>
          <a:p>
            <a:r>
              <a:rPr lang="en-US" sz="2800" dirty="0"/>
              <a:t>Constructs for</a:t>
            </a:r>
          </a:p>
          <a:p>
            <a:pPr lvl="1"/>
            <a:r>
              <a:rPr lang="en-US" sz="2400" dirty="0"/>
              <a:t>Imperative programming</a:t>
            </a:r>
          </a:p>
          <a:p>
            <a:pPr lvl="1"/>
            <a:r>
              <a:rPr lang="en-US" sz="2400" dirty="0"/>
              <a:t>Functional programming</a:t>
            </a:r>
          </a:p>
          <a:p>
            <a:pPr lvl="1"/>
            <a:r>
              <a:rPr lang="en-US" sz="2400" dirty="0"/>
              <a:t>Specifications</a:t>
            </a:r>
          </a:p>
          <a:p>
            <a:pPr lvl="1"/>
            <a:r>
              <a:rPr lang="en-US" sz="2400" dirty="0"/>
              <a:t>Proofs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12095EE-5F65-73B6-7389-4CCEC83400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07680" y="1123837"/>
            <a:ext cx="3474720" cy="2884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431478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15CC04-BF1E-E142-2CC0-93A8B73EE3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Termination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3B0C6B-7D18-AC45-59D0-F8DB5EBC00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Once a skeptic, I am now a believer</a:t>
            </a:r>
          </a:p>
          <a:p>
            <a:r>
              <a:rPr lang="en-US" sz="2800" dirty="0"/>
              <a:t>Part of well-formedness checks</a:t>
            </a:r>
          </a:p>
          <a:p>
            <a:r>
              <a:rPr lang="en-US" sz="2800" dirty="0"/>
              <a:t>Prevents unsoundness of logic</a:t>
            </a:r>
          </a:p>
          <a:p>
            <a:pPr lvl="1"/>
            <a:r>
              <a:rPr lang="en-US" sz="2600" dirty="0"/>
              <a:t>Ghost code must always terminate</a:t>
            </a:r>
          </a:p>
          <a:p>
            <a:pPr lvl="1"/>
            <a:r>
              <a:rPr lang="en-US" sz="2600" dirty="0"/>
              <a:t>Prevents inconsistent function definitions</a:t>
            </a:r>
          </a:p>
          <a:p>
            <a:r>
              <a:rPr lang="en-US" sz="2800" dirty="0"/>
              <a:t>Fixed well-founded order</a:t>
            </a:r>
          </a:p>
          <a:p>
            <a:r>
              <a:rPr lang="en-US" sz="2800" dirty="0"/>
              <a:t>Default </a:t>
            </a:r>
            <a:r>
              <a:rPr lang="en-US" sz="2400" dirty="0">
                <a:solidFill>
                  <a:srgbClr val="7030A0"/>
                </a:solidFill>
                <a:latin typeface="Lucida Sans Typewriter" panose="020B0509030504030204" pitchFamily="49" charset="77"/>
              </a:rPr>
              <a:t>decreases</a:t>
            </a:r>
            <a:r>
              <a:rPr lang="en-US" sz="2800" dirty="0"/>
              <a:t> clauses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2E706E2-3E91-8168-6F1F-6FD726A92677}"/>
              </a:ext>
            </a:extLst>
          </p:cNvPr>
          <p:cNvSpPr txBox="1"/>
          <p:nvPr/>
        </p:nvSpPr>
        <p:spPr>
          <a:xfrm>
            <a:off x="3685954" y="5727407"/>
            <a:ext cx="80240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💡Termination specifications/checks are easy and</a:t>
            </a:r>
            <a:br>
              <a:rPr lang="en-US" sz="2400" dirty="0"/>
            </a:br>
            <a:r>
              <a:rPr lang="en-US" sz="2400" dirty="0"/>
              <a:t>are good to support</a:t>
            </a:r>
          </a:p>
        </p:txBody>
      </p:sp>
    </p:spTree>
    <p:extLst>
      <p:ext uri="{BB962C8B-B14F-4D97-AF65-F5344CB8AC3E}">
        <p14:creationId xmlns:p14="http://schemas.microsoft.com/office/powerpoint/2010/main" val="4338638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F15C49-2473-9BD1-F087-BF4989CD52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en-US" dirty="0"/>
            </a:br>
            <a:r>
              <a:rPr lang="en-US" dirty="0"/>
              <a:t>Termination: fixed</a:t>
            </a:r>
            <a:br>
              <a:rPr lang="en-US" dirty="0"/>
            </a:br>
            <a:r>
              <a:rPr lang="en-US" dirty="0"/>
              <a:t>well-founded order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687DB3-BE1E-A8FA-E1B3-17DF6F2A90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7387" y="83979"/>
            <a:ext cx="7713132" cy="6887507"/>
          </a:xfrm>
        </p:spPr>
        <p:txBody>
          <a:bodyPr>
            <a:normAutofit fontScale="77500" lnSpcReduction="20000"/>
          </a:bodyPr>
          <a:lstStyle/>
          <a:p>
            <a:r>
              <a:rPr lang="en-US" sz="2800" dirty="0"/>
              <a:t>Dafny fixes a well-founded order for each type, e.g.</a:t>
            </a:r>
          </a:p>
          <a:p>
            <a:endParaRPr lang="en-US" sz="2800" dirty="0"/>
          </a:p>
          <a:p>
            <a:endParaRPr lang="en-US" sz="2800" dirty="0"/>
          </a:p>
          <a:p>
            <a:endParaRPr lang="en-US" sz="2800" dirty="0"/>
          </a:p>
          <a:p>
            <a:endParaRPr lang="en-US" sz="2800" dirty="0"/>
          </a:p>
          <a:p>
            <a:endParaRPr lang="en-US" sz="2800" dirty="0"/>
          </a:p>
          <a:p>
            <a:endParaRPr lang="en-US" sz="2800" dirty="0"/>
          </a:p>
          <a:p>
            <a:r>
              <a:rPr lang="en-US" sz="2800" dirty="0"/>
              <a:t>Its termination metrics use</a:t>
            </a:r>
            <a:br>
              <a:rPr lang="en-US" sz="2800" dirty="0"/>
            </a:br>
            <a:br>
              <a:rPr lang="en-US" sz="2800" baseline="30000" dirty="0"/>
            </a:br>
            <a:r>
              <a:rPr lang="en-US" sz="3100" dirty="0"/>
              <a:t>	    </a:t>
            </a:r>
            <a:r>
              <a:rPr lang="en-US" sz="3600" dirty="0"/>
              <a:t> 𝒞 × 𝒜</a:t>
            </a:r>
            <a:r>
              <a:rPr lang="en-US" sz="3600" baseline="-25000" dirty="0"/>
              <a:t>⊤ </a:t>
            </a:r>
            <a:r>
              <a:rPr lang="en-US" sz="3600" dirty="0"/>
              <a:t>× 𝒜</a:t>
            </a:r>
            <a:r>
              <a:rPr lang="en-US" sz="3600" baseline="-25000" dirty="0"/>
              <a:t>⊤ </a:t>
            </a:r>
            <a:r>
              <a:rPr lang="en-US" sz="3600" dirty="0"/>
              <a:t>× ⋯ × 𝒜</a:t>
            </a:r>
            <a:r>
              <a:rPr lang="en-US" sz="3600" baseline="-25000" dirty="0"/>
              <a:t>⊤</a:t>
            </a:r>
            <a:br>
              <a:rPr lang="en-US" sz="3600" baseline="30000" dirty="0"/>
            </a:br>
            <a:br>
              <a:rPr lang="en-US" sz="2800" baseline="30000" dirty="0"/>
            </a:br>
            <a:br>
              <a:rPr lang="en-US" sz="2800" baseline="30000" dirty="0"/>
            </a:br>
            <a:br>
              <a:rPr lang="en-US" sz="2800" baseline="30000" dirty="0"/>
            </a:br>
            <a:r>
              <a:rPr lang="en-US" sz="2800" dirty="0"/>
              <a:t>where</a:t>
            </a:r>
          </a:p>
          <a:p>
            <a:pPr lvl="1">
              <a:lnSpc>
                <a:spcPct val="100000"/>
              </a:lnSpc>
            </a:pPr>
            <a:r>
              <a:rPr lang="en-US" sz="2600" dirty="0"/>
              <a:t>𝒜 is the union of all types</a:t>
            </a:r>
          </a:p>
          <a:p>
            <a:pPr lvl="1">
              <a:lnSpc>
                <a:spcPct val="100000"/>
              </a:lnSpc>
            </a:pPr>
            <a:r>
              <a:rPr lang="en-US" sz="2600" dirty="0"/>
              <a:t>𝒞 is the set of strongest connected components (SCCs) of the call graph</a:t>
            </a:r>
          </a:p>
          <a:p>
            <a:pPr lvl="1">
              <a:lnSpc>
                <a:spcPct val="100000"/>
              </a:lnSpc>
            </a:pPr>
            <a:r>
              <a:rPr lang="en-US" sz="2600" i="1" dirty="0"/>
              <a:t>k</a:t>
            </a:r>
            <a:r>
              <a:rPr lang="en-US" sz="2600" dirty="0"/>
              <a:t> is the length of the longest given </a:t>
            </a:r>
            <a:r>
              <a:rPr lang="en-US" sz="2200" dirty="0">
                <a:solidFill>
                  <a:srgbClr val="7030A0"/>
                </a:solidFill>
                <a:latin typeface="Lucida Sans Typewriter" panose="020B0509030504030204" pitchFamily="49" charset="77"/>
              </a:rPr>
              <a:t>decreases</a:t>
            </a:r>
            <a:r>
              <a:rPr lang="en-US" sz="2600" dirty="0"/>
              <a:t> clause in the program</a:t>
            </a:r>
            <a:endParaRPr lang="en-US" sz="2600" baseline="30000" dirty="0"/>
          </a:p>
          <a:p>
            <a:pPr>
              <a:lnSpc>
                <a:spcPct val="120000"/>
              </a:lnSpc>
            </a:pPr>
            <a:r>
              <a:rPr lang="en-US" sz="2200" dirty="0">
                <a:solidFill>
                  <a:srgbClr val="7030A0"/>
                </a:solidFill>
                <a:latin typeface="Lucida Sans Typewriter" panose="020B0509030504030204" pitchFamily="49" charset="77"/>
              </a:rPr>
              <a:t>decreases</a:t>
            </a:r>
            <a:r>
              <a:rPr lang="en-US" sz="2800" dirty="0"/>
              <a:t> clauses are automatically ⊤-padded to the longest length</a:t>
            </a:r>
          </a:p>
        </p:txBody>
      </p:sp>
      <p:sp>
        <p:nvSpPr>
          <p:cNvPr id="5" name="Right Brace 4">
            <a:extLst>
              <a:ext uri="{FF2B5EF4-FFF2-40B4-BE49-F238E27FC236}">
                <a16:creationId xmlns:a16="http://schemas.microsoft.com/office/drawing/2014/main" id="{1051C9B3-5F75-BAF3-DF5C-6746670E6EB9}"/>
              </a:ext>
            </a:extLst>
          </p:cNvPr>
          <p:cNvSpPr/>
          <p:nvPr/>
        </p:nvSpPr>
        <p:spPr>
          <a:xfrm rot="5400000">
            <a:off x="6820040" y="2527481"/>
            <a:ext cx="307775" cy="2748703"/>
          </a:xfrm>
          <a:prstGeom prst="rightBrac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9C0EE2E-2702-B877-43B3-C329E309580A}"/>
              </a:ext>
            </a:extLst>
          </p:cNvPr>
          <p:cNvSpPr txBox="1"/>
          <p:nvPr/>
        </p:nvSpPr>
        <p:spPr>
          <a:xfrm>
            <a:off x="6813274" y="4000093"/>
            <a:ext cx="4275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1" dirty="0"/>
              <a:t>k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404CE6E4-F75D-7716-F9AF-07015931BE9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95527132"/>
              </p:ext>
            </p:extLst>
          </p:nvPr>
        </p:nvGraphicFramePr>
        <p:xfrm>
          <a:off x="5055511" y="625852"/>
          <a:ext cx="5943228" cy="231140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454241">
                  <a:extLst>
                    <a:ext uri="{9D8B030D-6E8A-4147-A177-3AD203B41FA5}">
                      <a16:colId xmlns:a16="http://schemas.microsoft.com/office/drawing/2014/main" val="2224096304"/>
                    </a:ext>
                  </a:extLst>
                </a:gridCol>
                <a:gridCol w="3488987">
                  <a:extLst>
                    <a:ext uri="{9D8B030D-6E8A-4147-A177-3AD203B41FA5}">
                      <a16:colId xmlns:a16="http://schemas.microsoft.com/office/drawing/2014/main" val="38480711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400" dirty="0"/>
                        <a:t>type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X  ≻  y</a:t>
                      </a:r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6650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Lucida Sans Typewriter" panose="020B0509030504030204" pitchFamily="49" charset="77"/>
                          <a:ea typeface="+mn-ea"/>
                          <a:cs typeface="AkayaTelivigala" pitchFamily="2" charset="77"/>
                        </a:rPr>
                        <a:t>int</a:t>
                      </a:r>
                      <a:endParaRPr lang="en-US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latin typeface="Lucida Sans Typewriter" panose="020B0509030504030204" pitchFamily="49" charset="77"/>
                        </a:rPr>
                        <a:t>0 ≤ X  ⋀  y &lt; 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194679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Lucida Sans Typewriter" panose="020B0509030504030204" pitchFamily="49" charset="77"/>
                          <a:ea typeface="+mn-ea"/>
                          <a:cs typeface="AkayaTelivigala" pitchFamily="2" charset="77"/>
                        </a:rPr>
                        <a:t>bool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latin typeface="Lucida Sans Typewriter" panose="020B0509030504030204" pitchFamily="49" charset="77"/>
                        </a:rPr>
                        <a:t>X ⋀ ¬y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350205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inductive datatypes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latin typeface="Lucida Sans Typewriter" panose="020B0509030504030204" pitchFamily="49" charset="77"/>
                        </a:rPr>
                        <a:t>X</a:t>
                      </a:r>
                      <a:r>
                        <a:rPr lang="en-US" sz="1800" dirty="0"/>
                        <a:t> structurally includes </a:t>
                      </a:r>
                      <a:r>
                        <a:rPr lang="en-US" sz="1800" dirty="0">
                          <a:latin typeface="Lucida Sans Typewriter" panose="020B0509030504030204" pitchFamily="49" charset="77"/>
                        </a:rPr>
                        <a:t>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969460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Lucida Sans Typewriter" panose="020B0509030504030204" pitchFamily="49" charset="77"/>
                          <a:ea typeface="+mn-ea"/>
                          <a:cs typeface="AkayaTelivigala" pitchFamily="2" charset="77"/>
                        </a:rPr>
                        <a:t>set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latin typeface="Lucida Sans Typewriter" panose="020B0509030504030204" pitchFamily="49" charset="77"/>
                          <a:ea typeface="+mn-ea"/>
                          <a:cs typeface="AkayaTelivigala" pitchFamily="2" charset="77"/>
                        </a:rPr>
                        <a:t>&lt;T&gt;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latin typeface="Lucida Sans Typewriter" panose="020B0509030504030204" pitchFamily="49" charset="77"/>
                        </a:rPr>
                        <a:t>y ⊊ 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672417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kern="1200" dirty="0" err="1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Lucida Sans Typewriter" panose="020B0509030504030204" pitchFamily="49" charset="77"/>
                          <a:ea typeface="+mn-ea"/>
                          <a:cs typeface="AkayaTelivigala" pitchFamily="2" charset="77"/>
                        </a:rPr>
                        <a:t>iset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latin typeface="Lucida Sans Typewriter" panose="020B0509030504030204" pitchFamily="49" charset="77"/>
                          <a:ea typeface="+mn-ea"/>
                          <a:cs typeface="AkayaTelivigala" pitchFamily="2" charset="77"/>
                        </a:rPr>
                        <a:t>&lt;T&gt;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kern="1200" dirty="0">
                          <a:solidFill>
                            <a:srgbClr val="7030A0"/>
                          </a:solidFill>
                          <a:latin typeface="Lucida Sans Typewriter" panose="020B0509030504030204" pitchFamily="49" charset="77"/>
                          <a:ea typeface="+mn-ea"/>
                          <a:cs typeface="+mn-cs"/>
                        </a:rPr>
                        <a:t>false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34690725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3A328472-8A83-66E2-0B89-67350CE078FF}"/>
              </a:ext>
            </a:extLst>
          </p:cNvPr>
          <p:cNvSpPr txBox="1"/>
          <p:nvPr/>
        </p:nvSpPr>
        <p:spPr>
          <a:xfrm>
            <a:off x="118242" y="1263806"/>
            <a:ext cx="4652234" cy="830997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400" dirty="0"/>
              <a:t>Example:</a:t>
            </a:r>
            <a:br>
              <a:rPr lang="en-US" sz="2400" dirty="0"/>
            </a:br>
            <a:r>
              <a:rPr lang="en-US" sz="2400" dirty="0">
                <a:solidFill>
                  <a:srgbClr val="7030A0"/>
                </a:solidFill>
                <a:latin typeface="Lucida Sans Typewriter" panose="020B0509030504030204" pitchFamily="49" charset="0"/>
              </a:rPr>
              <a:t>decreases</a:t>
            </a:r>
            <a:r>
              <a:rPr lang="en-US" sz="2400" dirty="0">
                <a:latin typeface="Lucida Sans Typewriter" panose="020B0509030504030204" pitchFamily="49" charset="0"/>
              </a:rPr>
              <a:t> hi - lo, a[lo]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BD4B1C1-F981-B387-C793-3F413D7A038F}"/>
              </a:ext>
            </a:extLst>
          </p:cNvPr>
          <p:cNvSpPr txBox="1"/>
          <p:nvPr/>
        </p:nvSpPr>
        <p:spPr>
          <a:xfrm>
            <a:off x="3352364" y="212227"/>
            <a:ext cx="6592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💡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4127CDB-C26E-445F-DA00-BEABC4652C2C}"/>
              </a:ext>
            </a:extLst>
          </p:cNvPr>
          <p:cNvSpPr txBox="1"/>
          <p:nvPr/>
        </p:nvSpPr>
        <p:spPr>
          <a:xfrm>
            <a:off x="3352364" y="2812965"/>
            <a:ext cx="6592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💡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BDEACDE-0B24-0CCD-6FC9-C064FC952776}"/>
              </a:ext>
            </a:extLst>
          </p:cNvPr>
          <p:cNvSpPr txBox="1"/>
          <p:nvPr/>
        </p:nvSpPr>
        <p:spPr>
          <a:xfrm>
            <a:off x="3352364" y="6084101"/>
            <a:ext cx="6592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💡</a:t>
            </a:r>
          </a:p>
        </p:txBody>
      </p:sp>
    </p:spTree>
    <p:extLst>
      <p:ext uri="{BB962C8B-B14F-4D97-AF65-F5344CB8AC3E}">
        <p14:creationId xmlns:p14="http://schemas.microsoft.com/office/powerpoint/2010/main" val="13117718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FC0251-ED83-7CF2-48A4-1ECC966337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Termination: default </a:t>
            </a:r>
            <a:r>
              <a:rPr lang="en-US" sz="2800" dirty="0">
                <a:solidFill>
                  <a:srgbClr val="7030A0"/>
                </a:solidFill>
                <a:latin typeface="Lucida Sans Typewriter" panose="020B0509030504030204" pitchFamily="49" charset="0"/>
              </a:rPr>
              <a:t>decreases</a:t>
            </a:r>
            <a:r>
              <a:rPr lang="en-US" dirty="0"/>
              <a:t> clauses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E53AFF-5C98-926C-4E82-FC7F419C6E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2800" dirty="0">
                <a:solidFill>
                  <a:srgbClr val="7030A0"/>
                </a:solidFill>
                <a:latin typeface="Lucida Sans Typewriter" panose="020B0509030504030204" pitchFamily="49" charset="77"/>
              </a:rPr>
              <a:t>method</a:t>
            </a:r>
            <a:r>
              <a:rPr lang="en-US" sz="2800" dirty="0">
                <a:solidFill>
                  <a:schemeClr val="tx1"/>
                </a:solidFill>
                <a:latin typeface="Lucida Sans Typewriter" panose="020B0509030504030204" pitchFamily="49" charset="77"/>
              </a:rPr>
              <a:t> M(x: X, y: Y, z: Z)</a:t>
            </a:r>
            <a:br>
              <a:rPr lang="en-US" sz="2800" dirty="0">
                <a:solidFill>
                  <a:schemeClr val="tx1"/>
                </a:solidFill>
                <a:latin typeface="Lucida Sans Typewriter" panose="020B0509030504030204" pitchFamily="49" charset="77"/>
              </a:rPr>
            </a:br>
            <a:r>
              <a:rPr lang="en-US" sz="2800" dirty="0">
                <a:solidFill>
                  <a:schemeClr val="tx1"/>
                </a:solidFill>
                <a:latin typeface="Lucida Sans Typewriter" panose="020B0509030504030204" pitchFamily="49" charset="77"/>
              </a:rPr>
              <a:t>  </a:t>
            </a:r>
            <a:r>
              <a:rPr lang="en-US" sz="2800" dirty="0">
                <a:solidFill>
                  <a:srgbClr val="7030A0"/>
                </a:solidFill>
                <a:latin typeface="Lucida Sans Typewriter" panose="020B0509030504030204" pitchFamily="49" charset="77"/>
              </a:rPr>
              <a:t>decreases</a:t>
            </a:r>
            <a:r>
              <a:rPr lang="en-US" sz="2800" dirty="0">
                <a:solidFill>
                  <a:schemeClr val="tx1"/>
                </a:solidFill>
                <a:latin typeface="Lucida Sans Typewriter" panose="020B0509030504030204" pitchFamily="49" charset="77"/>
              </a:rPr>
              <a:t> x, y, z</a:t>
            </a:r>
          </a:p>
          <a:p>
            <a:pPr>
              <a:lnSpc>
                <a:spcPct val="100000"/>
              </a:lnSpc>
            </a:pPr>
            <a:r>
              <a:rPr lang="en-US" sz="2800" dirty="0">
                <a:solidFill>
                  <a:srgbClr val="7030A0"/>
                </a:solidFill>
                <a:latin typeface="Lucida Sans Typewriter" panose="020B0509030504030204" pitchFamily="49" charset="77"/>
              </a:rPr>
              <a:t>while</a:t>
            </a:r>
            <a:r>
              <a:rPr lang="en-US" sz="2800" dirty="0">
                <a:solidFill>
                  <a:schemeClr val="tx1"/>
                </a:solidFill>
                <a:latin typeface="Lucida Sans Typewriter" panose="020B0509030504030204" pitchFamily="49" charset="77"/>
              </a:rPr>
              <a:t> a &lt; b</a:t>
            </a:r>
            <a:br>
              <a:rPr lang="en-US" sz="2800" dirty="0">
                <a:solidFill>
                  <a:schemeClr val="tx1"/>
                </a:solidFill>
                <a:latin typeface="Lucida Sans Typewriter" panose="020B0509030504030204" pitchFamily="49" charset="77"/>
              </a:rPr>
            </a:br>
            <a:r>
              <a:rPr lang="en-US" sz="2800" dirty="0">
                <a:solidFill>
                  <a:schemeClr val="tx1"/>
                </a:solidFill>
                <a:latin typeface="Lucida Sans Typewriter" panose="020B0509030504030204" pitchFamily="49" charset="77"/>
              </a:rPr>
              <a:t>  </a:t>
            </a:r>
            <a:r>
              <a:rPr lang="en-US" sz="2800" dirty="0">
                <a:solidFill>
                  <a:srgbClr val="7030A0"/>
                </a:solidFill>
                <a:latin typeface="Lucida Sans Typewriter" panose="020B0509030504030204" pitchFamily="49" charset="77"/>
              </a:rPr>
              <a:t>decreases</a:t>
            </a:r>
            <a:r>
              <a:rPr lang="en-US" sz="2800" dirty="0">
                <a:solidFill>
                  <a:schemeClr val="tx1"/>
                </a:solidFill>
                <a:latin typeface="Lucida Sans Typewriter" panose="020B0509030504030204" pitchFamily="49" charset="77"/>
              </a:rPr>
              <a:t> b - a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F41806C-1A4A-5CBE-7D32-2200821575A5}"/>
              </a:ext>
            </a:extLst>
          </p:cNvPr>
          <p:cNvSpPr txBox="1"/>
          <p:nvPr/>
        </p:nvSpPr>
        <p:spPr>
          <a:xfrm>
            <a:off x="8307573" y="2967335"/>
            <a:ext cx="18004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💡default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F4613D1-2DCB-C7FB-3267-1EB1E2B2C37F}"/>
              </a:ext>
            </a:extLst>
          </p:cNvPr>
          <p:cNvSpPr txBox="1"/>
          <p:nvPr/>
        </p:nvSpPr>
        <p:spPr>
          <a:xfrm>
            <a:off x="8328838" y="3945524"/>
            <a:ext cx="18004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💡default</a:t>
            </a:r>
          </a:p>
        </p:txBody>
      </p:sp>
    </p:spTree>
    <p:extLst>
      <p:ext uri="{BB962C8B-B14F-4D97-AF65-F5344CB8AC3E}">
        <p14:creationId xmlns:p14="http://schemas.microsoft.com/office/powerpoint/2010/main" val="587006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9967B1-A7E6-C6C6-20E7-874B283954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Compiler(s)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CA2041-0FDD-7ED9-A2D5-C9CA4343F1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69268" y="598212"/>
            <a:ext cx="7315200" cy="5653424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20000"/>
              </a:lnSpc>
            </a:pPr>
            <a:r>
              <a:rPr lang="en-US" sz="2800" dirty="0"/>
              <a:t>Dafny supports full compilation to 5 target platforms:</a:t>
            </a:r>
          </a:p>
          <a:p>
            <a:pPr lvl="1">
              <a:lnSpc>
                <a:spcPct val="120000"/>
              </a:lnSpc>
              <a:spcBef>
                <a:spcPts val="0"/>
              </a:spcBef>
            </a:pPr>
            <a:r>
              <a:rPr lang="en-US" sz="2600" dirty="0"/>
              <a:t>.NET</a:t>
            </a:r>
          </a:p>
          <a:p>
            <a:pPr lvl="1">
              <a:lnSpc>
                <a:spcPct val="120000"/>
              </a:lnSpc>
              <a:spcBef>
                <a:spcPts val="0"/>
              </a:spcBef>
            </a:pPr>
            <a:r>
              <a:rPr lang="en-US" sz="2600" dirty="0"/>
              <a:t>JVM</a:t>
            </a:r>
          </a:p>
          <a:p>
            <a:pPr lvl="1">
              <a:lnSpc>
                <a:spcPct val="120000"/>
              </a:lnSpc>
              <a:spcBef>
                <a:spcPts val="0"/>
              </a:spcBef>
            </a:pPr>
            <a:r>
              <a:rPr lang="en-US" sz="2600" dirty="0"/>
              <a:t>JavaScript</a:t>
            </a:r>
          </a:p>
          <a:p>
            <a:pPr lvl="1">
              <a:lnSpc>
                <a:spcPct val="120000"/>
              </a:lnSpc>
              <a:spcBef>
                <a:spcPts val="0"/>
              </a:spcBef>
            </a:pPr>
            <a:r>
              <a:rPr lang="en-US" sz="2600" dirty="0"/>
              <a:t>Go</a:t>
            </a:r>
          </a:p>
          <a:p>
            <a:pPr lvl="1">
              <a:lnSpc>
                <a:spcPct val="120000"/>
              </a:lnSpc>
              <a:spcBef>
                <a:spcPts val="0"/>
              </a:spcBef>
            </a:pPr>
            <a:r>
              <a:rPr lang="en-US" sz="2600" dirty="0"/>
              <a:t>Python</a:t>
            </a:r>
          </a:p>
          <a:p>
            <a:pPr>
              <a:lnSpc>
                <a:spcPct val="120000"/>
              </a:lnSpc>
            </a:pPr>
            <a:r>
              <a:rPr lang="en-US" sz="2800" dirty="0"/>
              <a:t>Piggybacks on runtime systems of target platforms (garbage collector, …)</a:t>
            </a:r>
          </a:p>
          <a:p>
            <a:pPr>
              <a:lnSpc>
                <a:spcPct val="120000"/>
              </a:lnSpc>
            </a:pPr>
            <a:r>
              <a:rPr lang="en-US" sz="2800" dirty="0"/>
              <a:t>Attracts users</a:t>
            </a:r>
          </a:p>
          <a:p>
            <a:pPr>
              <a:lnSpc>
                <a:spcPct val="120000"/>
              </a:lnSpc>
            </a:pPr>
            <a:r>
              <a:rPr lang="en-US" sz="2800" dirty="0"/>
              <a:t>Burden to support</a:t>
            </a:r>
          </a:p>
          <a:p>
            <a:pPr>
              <a:lnSpc>
                <a:spcPct val="120000"/>
              </a:lnSpc>
            </a:pPr>
            <a:r>
              <a:rPr lang="en-US" sz="2800" dirty="0"/>
              <a:t>Compilation is just part of the story – also need scaffolding</a:t>
            </a:r>
          </a:p>
          <a:p>
            <a:pPr>
              <a:lnSpc>
                <a:spcPct val="120000"/>
              </a:lnSpc>
            </a:pPr>
            <a:r>
              <a:rPr lang="en-US" sz="2800" dirty="0"/>
              <a:t>Non-idiomatic target code</a:t>
            </a:r>
          </a:p>
          <a:p>
            <a:pPr>
              <a:lnSpc>
                <a:spcPct val="120000"/>
              </a:lnSpc>
            </a:pPr>
            <a:r>
              <a:rPr lang="en-US" sz="2800" dirty="0"/>
              <a:t>Would do better with flagship compiler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8516477-8BC8-B3EA-0928-DB1DAD872251}"/>
              </a:ext>
            </a:extLst>
          </p:cNvPr>
          <p:cNvSpPr txBox="1"/>
          <p:nvPr/>
        </p:nvSpPr>
        <p:spPr>
          <a:xfrm>
            <a:off x="3444951" y="5677791"/>
            <a:ext cx="6875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💡</a:t>
            </a:r>
          </a:p>
        </p:txBody>
      </p:sp>
    </p:spTree>
    <p:extLst>
      <p:ext uri="{BB962C8B-B14F-4D97-AF65-F5344CB8AC3E}">
        <p14:creationId xmlns:p14="http://schemas.microsoft.com/office/powerpoint/2010/main" val="10963536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A3DD59-6F11-81CA-C39F-0D6F44DDDB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Foreign function interface</a:t>
            </a:r>
            <a:br>
              <a:rPr lang="en-US" dirty="0"/>
            </a:br>
            <a:r>
              <a:rPr lang="en-US" dirty="0"/>
              <a:t>(FFI)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B73E1A-AC1F-A53B-DE0B-C50957DB1C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64085" y="864108"/>
            <a:ext cx="8385243" cy="5993892"/>
          </a:xfrm>
        </p:spPr>
        <p:txBody>
          <a:bodyPr>
            <a:normAutofit/>
          </a:bodyPr>
          <a:lstStyle/>
          <a:p>
            <a:r>
              <a:rPr lang="en-US" sz="2800" dirty="0"/>
              <a:t>Supported</a:t>
            </a:r>
          </a:p>
          <a:p>
            <a:pPr lvl="1">
              <a:lnSpc>
                <a:spcPct val="100000"/>
              </a:lnSpc>
            </a:pPr>
            <a:r>
              <a:rPr lang="en-US" sz="2400" dirty="0" err="1">
                <a:solidFill>
                  <a:srgbClr val="C586C0"/>
                </a:solidFill>
                <a:latin typeface="Fira Code" panose="020B0809050000020004" pitchFamily="49" charset="0"/>
              </a:rPr>
              <a:t>newtype</a:t>
            </a:r>
            <a:r>
              <a:rPr lang="en-US" sz="2400" dirty="0">
                <a:solidFill>
                  <a:schemeClr val="accent3">
                    <a:lumMod val="50000"/>
                  </a:schemeClr>
                </a:solidFill>
                <a:latin typeface="Fira Code" panose="020B0809050000020004" pitchFamily="49" charset="0"/>
              </a:rPr>
              <a:t> int32 = x: int |</a:t>
            </a:r>
            <a:br>
              <a:rPr lang="en-US" sz="2400" dirty="0">
                <a:solidFill>
                  <a:schemeClr val="accent3">
                    <a:lumMod val="50000"/>
                  </a:schemeClr>
                </a:solidFill>
                <a:latin typeface="Fira Code" panose="020B0809050000020004" pitchFamily="49" charset="0"/>
              </a:rPr>
            </a:br>
            <a:r>
              <a:rPr lang="en-US" sz="2400" dirty="0">
                <a:solidFill>
                  <a:schemeClr val="accent3">
                    <a:lumMod val="50000"/>
                  </a:schemeClr>
                </a:solidFill>
                <a:latin typeface="Fira Code" panose="020B0809050000020004" pitchFamily="49" charset="0"/>
              </a:rPr>
              <a:t>  -0</a:t>
            </a:r>
            <a:r>
              <a:rPr lang="en-US" sz="2400" baseline="-2000" dirty="0">
                <a:solidFill>
                  <a:schemeClr val="accent3">
                    <a:lumMod val="50000"/>
                  </a:schemeClr>
                </a:solidFill>
                <a:latin typeface="Fira Code" panose="020B0809050000020004" pitchFamily="49" charset="0"/>
              </a:rPr>
              <a:t>x</a:t>
            </a:r>
            <a:r>
              <a:rPr lang="en-US" sz="2400" dirty="0">
                <a:solidFill>
                  <a:schemeClr val="accent3">
                    <a:lumMod val="50000"/>
                  </a:schemeClr>
                </a:solidFill>
                <a:latin typeface="Fira Code" panose="020B0809050000020004" pitchFamily="49" charset="0"/>
              </a:rPr>
              <a:t>8000_0000 &lt;= x &lt; 0</a:t>
            </a:r>
            <a:r>
              <a:rPr lang="en-US" sz="2400" baseline="-2000" dirty="0">
                <a:solidFill>
                  <a:schemeClr val="accent3">
                    <a:lumMod val="50000"/>
                  </a:schemeClr>
                </a:solidFill>
                <a:latin typeface="Fira Code" panose="020B0809050000020004" pitchFamily="49" charset="0"/>
              </a:rPr>
              <a:t>x</a:t>
            </a:r>
            <a:r>
              <a:rPr lang="en-US" sz="2400" dirty="0">
                <a:solidFill>
                  <a:schemeClr val="accent3">
                    <a:lumMod val="50000"/>
                  </a:schemeClr>
                </a:solidFill>
                <a:latin typeface="Fira Code" panose="020B0809050000020004" pitchFamily="49" charset="0"/>
              </a:rPr>
              <a:t>8000_0000</a:t>
            </a:r>
            <a:endParaRPr lang="en-US" sz="2400" dirty="0">
              <a:solidFill>
                <a:schemeClr val="accent3">
                  <a:lumMod val="50000"/>
                </a:schemeClr>
              </a:solidFill>
            </a:endParaRPr>
          </a:p>
          <a:p>
            <a:pPr lvl="1"/>
            <a:r>
              <a:rPr lang="en-US" sz="2200" dirty="0">
                <a:solidFill>
                  <a:srgbClr val="7030A0"/>
                </a:solidFill>
                <a:latin typeface="Fira Code" panose="020B0809050000020004" pitchFamily="49" charset="0"/>
              </a:rPr>
              <a:t>{:</a:t>
            </a:r>
            <a:r>
              <a:rPr lang="en-US" sz="2600" dirty="0">
                <a:solidFill>
                  <a:srgbClr val="C586C0"/>
                </a:solidFill>
                <a:latin typeface="Fira Code" panose="020B0809050000020004" pitchFamily="49" charset="0"/>
              </a:rPr>
              <a:t>extern</a:t>
            </a:r>
            <a:r>
              <a:rPr lang="en-US" sz="2200" dirty="0">
                <a:solidFill>
                  <a:srgbClr val="7030A0"/>
                </a:solidFill>
                <a:latin typeface="Fira Code" panose="020B0809050000020004" pitchFamily="49" charset="0"/>
              </a:rPr>
              <a:t>}</a:t>
            </a:r>
            <a:endParaRPr lang="en-US" sz="2600" dirty="0">
              <a:solidFill>
                <a:srgbClr val="7030A0"/>
              </a:solidFill>
              <a:latin typeface="Fira Code" panose="020B0809050000020004" pitchFamily="49" charset="0"/>
            </a:endParaRPr>
          </a:p>
          <a:p>
            <a:r>
              <a:rPr lang="en-US" sz="2800" dirty="0"/>
              <a:t>but easy for users to make mistakes</a:t>
            </a:r>
          </a:p>
          <a:p>
            <a:pPr lvl="1">
              <a:lnSpc>
                <a:spcPct val="110000"/>
              </a:lnSpc>
            </a:pPr>
            <a:r>
              <a:rPr lang="en-US" sz="2400" dirty="0">
                <a:solidFill>
                  <a:srgbClr val="C586C0"/>
                </a:solidFill>
                <a:latin typeface="Fira Code" panose="020B0809050000020004" pitchFamily="49" charset="0"/>
              </a:rPr>
              <a:t>method</a:t>
            </a:r>
            <a:r>
              <a:rPr lang="en-US" sz="2400" dirty="0">
                <a:solidFill>
                  <a:schemeClr val="accent3">
                    <a:lumMod val="50000"/>
                  </a:schemeClr>
                </a:solidFill>
                <a:latin typeface="Fira Code" panose="020B0809050000020004" pitchFamily="49" charset="0"/>
              </a:rPr>
              <a:t> Move(pt: Point)</a:t>
            </a:r>
            <a:br>
              <a:rPr lang="en-US" sz="2400" dirty="0">
                <a:solidFill>
                  <a:schemeClr val="accent3">
                    <a:lumMod val="50000"/>
                  </a:schemeClr>
                </a:solidFill>
                <a:latin typeface="Fira Code" panose="020B0809050000020004" pitchFamily="49" charset="0"/>
              </a:rPr>
            </a:br>
            <a:r>
              <a:rPr lang="en-US" sz="2400" dirty="0">
                <a:solidFill>
                  <a:schemeClr val="accent3">
                    <a:lumMod val="50000"/>
                  </a:schemeClr>
                </a:solidFill>
                <a:latin typeface="Fira Code" panose="020B0809050000020004" pitchFamily="49" charset="0"/>
              </a:rPr>
              <a:t>  </a:t>
            </a:r>
            <a:r>
              <a:rPr lang="en-US" sz="2400" dirty="0">
                <a:solidFill>
                  <a:srgbClr val="C586C0"/>
                </a:solidFill>
                <a:latin typeface="Fira Code" panose="020B0809050000020004" pitchFamily="49" charset="0"/>
              </a:rPr>
              <a:t>ensures</a:t>
            </a:r>
            <a:r>
              <a:rPr lang="en-US" sz="2400" dirty="0">
                <a:solidFill>
                  <a:schemeClr val="accent3">
                    <a:lumMod val="50000"/>
                  </a:schemeClr>
                </a:solidFill>
                <a:latin typeface="Fira Code" panose="020B0809050000020004" pitchFamily="49" charset="0"/>
              </a:rPr>
              <a:t> </a:t>
            </a:r>
            <a:r>
              <a:rPr lang="en-US" sz="2400" dirty="0" err="1">
                <a:solidFill>
                  <a:schemeClr val="accent3">
                    <a:lumMod val="50000"/>
                  </a:schemeClr>
                </a:solidFill>
                <a:latin typeface="Fira Code" panose="020B0809050000020004" pitchFamily="49" charset="0"/>
              </a:rPr>
              <a:t>pt.x</a:t>
            </a:r>
            <a:r>
              <a:rPr lang="en-US" sz="2400" dirty="0">
                <a:solidFill>
                  <a:schemeClr val="accent3">
                    <a:lumMod val="50000"/>
                  </a:schemeClr>
                </a:solidFill>
                <a:latin typeface="Fira Code" panose="020B0809050000020004" pitchFamily="49" charset="0"/>
              </a:rPr>
              <a:t> == </a:t>
            </a:r>
            <a:r>
              <a:rPr lang="en-US" sz="2400" dirty="0">
                <a:solidFill>
                  <a:srgbClr val="C586C0"/>
                </a:solidFill>
                <a:latin typeface="Fira Code" panose="020B0809050000020004" pitchFamily="49" charset="0"/>
              </a:rPr>
              <a:t>old</a:t>
            </a:r>
            <a:r>
              <a:rPr lang="en-US" sz="2400" dirty="0">
                <a:solidFill>
                  <a:schemeClr val="accent3">
                    <a:lumMod val="50000"/>
                  </a:schemeClr>
                </a:solidFill>
                <a:latin typeface="Fira Code" panose="020B0809050000020004" pitchFamily="49" charset="0"/>
              </a:rPr>
              <a:t>(</a:t>
            </a:r>
            <a:r>
              <a:rPr lang="en-US" sz="2400" dirty="0" err="1">
                <a:solidFill>
                  <a:schemeClr val="accent3">
                    <a:lumMod val="50000"/>
                  </a:schemeClr>
                </a:solidFill>
                <a:latin typeface="Fira Code" panose="020B0809050000020004" pitchFamily="49" charset="0"/>
              </a:rPr>
              <a:t>pt.x</a:t>
            </a:r>
            <a:r>
              <a:rPr lang="en-US" sz="2400" dirty="0">
                <a:solidFill>
                  <a:schemeClr val="accent3">
                    <a:lumMod val="50000"/>
                  </a:schemeClr>
                </a:solidFill>
                <a:latin typeface="Fira Code" panose="020B0809050000020004" pitchFamily="49" charset="0"/>
              </a:rPr>
              <a:t>) + 1</a:t>
            </a:r>
          </a:p>
          <a:p>
            <a:pPr lvl="1">
              <a:lnSpc>
                <a:spcPct val="110000"/>
              </a:lnSpc>
            </a:pPr>
            <a:r>
              <a:rPr lang="en-US" sz="2400" dirty="0">
                <a:solidFill>
                  <a:srgbClr val="C586C0"/>
                </a:solidFill>
                <a:latin typeface="Fira Code" panose="020B0809050000020004" pitchFamily="49" charset="0"/>
              </a:rPr>
              <a:t>method</a:t>
            </a:r>
            <a:r>
              <a:rPr lang="en-US" sz="2400" dirty="0">
                <a:solidFill>
                  <a:schemeClr val="accent3">
                    <a:lumMod val="50000"/>
                  </a:schemeClr>
                </a:solidFill>
                <a:latin typeface="Fira Code" panose="020B0809050000020004" pitchFamily="49" charset="0"/>
              </a:rPr>
              <a:t> Get() </a:t>
            </a:r>
            <a:r>
              <a:rPr lang="en-US" sz="2400" dirty="0">
                <a:solidFill>
                  <a:srgbClr val="C586C0"/>
                </a:solidFill>
                <a:latin typeface="Fira Code" panose="020B0809050000020004" pitchFamily="49" charset="0"/>
              </a:rPr>
              <a:t>returns </a:t>
            </a:r>
            <a:r>
              <a:rPr lang="en-US" sz="2400" dirty="0">
                <a:solidFill>
                  <a:schemeClr val="accent3">
                    <a:lumMod val="50000"/>
                  </a:schemeClr>
                </a:solidFill>
                <a:latin typeface="Fira Code" panose="020B0809050000020004" pitchFamily="49" charset="0"/>
              </a:rPr>
              <a:t>(pt: Point)</a:t>
            </a:r>
          </a:p>
          <a:p>
            <a:pPr lvl="1">
              <a:lnSpc>
                <a:spcPct val="110000"/>
              </a:lnSpc>
            </a:pPr>
            <a:r>
              <a:rPr lang="en-US" sz="2400" dirty="0">
                <a:solidFill>
                  <a:srgbClr val="C586C0"/>
                </a:solidFill>
                <a:latin typeface="Fira Code" panose="020B0809050000020004" pitchFamily="49" charset="0"/>
              </a:rPr>
              <a:t>method</a:t>
            </a:r>
            <a:r>
              <a:rPr lang="en-US" sz="2400" dirty="0">
                <a:solidFill>
                  <a:schemeClr val="accent3">
                    <a:lumMod val="50000"/>
                  </a:schemeClr>
                </a:solidFill>
                <a:latin typeface="Fira Code" panose="020B0809050000020004" pitchFamily="49" charset="0"/>
              </a:rPr>
              <a:t> Write(stream: IO, txt: string)</a:t>
            </a:r>
            <a:br>
              <a:rPr lang="en-US" sz="2400" dirty="0">
                <a:solidFill>
                  <a:schemeClr val="accent3">
                    <a:lumMod val="50000"/>
                  </a:schemeClr>
                </a:solidFill>
                <a:latin typeface="Fira Code" panose="020B0809050000020004" pitchFamily="49" charset="0"/>
              </a:rPr>
            </a:br>
            <a:r>
              <a:rPr lang="en-US" sz="2400" dirty="0">
                <a:solidFill>
                  <a:schemeClr val="accent3">
                    <a:lumMod val="50000"/>
                  </a:schemeClr>
                </a:solidFill>
                <a:latin typeface="Fira Code" panose="020B0809050000020004" pitchFamily="49" charset="0"/>
              </a:rPr>
              <a:t>  </a:t>
            </a:r>
            <a:r>
              <a:rPr lang="en-US" sz="2400" dirty="0">
                <a:solidFill>
                  <a:srgbClr val="C586C0"/>
                </a:solidFill>
                <a:latin typeface="Fira Code" panose="020B0809050000020004" pitchFamily="49" charset="0"/>
              </a:rPr>
              <a:t>modifies</a:t>
            </a:r>
            <a:r>
              <a:rPr lang="en-US" sz="2400" dirty="0">
                <a:solidFill>
                  <a:schemeClr val="accent3">
                    <a:lumMod val="50000"/>
                  </a:schemeClr>
                </a:solidFill>
                <a:latin typeface="Fira Code" panose="020B0809050000020004" pitchFamily="49" charset="0"/>
              </a:rPr>
              <a:t> stream</a:t>
            </a:r>
          </a:p>
          <a:p>
            <a:pPr lvl="1">
              <a:lnSpc>
                <a:spcPct val="110000"/>
              </a:lnSpc>
            </a:pPr>
            <a:r>
              <a:rPr lang="en-US" sz="2400" dirty="0">
                <a:solidFill>
                  <a:srgbClr val="C586C0"/>
                </a:solidFill>
                <a:latin typeface="Fira Code" panose="020B0809050000020004" pitchFamily="49" charset="0"/>
              </a:rPr>
              <a:t>function</a:t>
            </a:r>
            <a:r>
              <a:rPr lang="en-US" sz="2400" dirty="0">
                <a:solidFill>
                  <a:schemeClr val="accent3">
                    <a:lumMod val="50000"/>
                  </a:schemeClr>
                </a:solidFill>
                <a:latin typeface="Fira Code" panose="020B0809050000020004" pitchFamily="49" charset="0"/>
              </a:rPr>
              <a:t> Random(n: </a:t>
            </a:r>
            <a:r>
              <a:rPr lang="en-US" sz="2400" dirty="0" err="1">
                <a:solidFill>
                  <a:schemeClr val="accent3">
                    <a:lumMod val="50000"/>
                  </a:schemeClr>
                </a:solidFill>
                <a:latin typeface="Fira Code" panose="020B0809050000020004" pitchFamily="49" charset="0"/>
              </a:rPr>
              <a:t>nat</a:t>
            </a:r>
            <a:r>
              <a:rPr lang="en-US" sz="2400" dirty="0">
                <a:solidFill>
                  <a:schemeClr val="accent3">
                    <a:lumMod val="50000"/>
                  </a:schemeClr>
                </a:solidFill>
                <a:latin typeface="Fira Code" panose="020B0809050000020004" pitchFamily="49" charset="0"/>
              </a:rPr>
              <a:t>): (r: </a:t>
            </a:r>
            <a:r>
              <a:rPr lang="en-US" sz="2400" dirty="0" err="1">
                <a:solidFill>
                  <a:schemeClr val="accent3">
                    <a:lumMod val="50000"/>
                  </a:schemeClr>
                </a:solidFill>
                <a:latin typeface="Fira Code" panose="020B0809050000020004" pitchFamily="49" charset="0"/>
              </a:rPr>
              <a:t>nat</a:t>
            </a:r>
            <a:r>
              <a:rPr lang="en-US" sz="2400" dirty="0">
                <a:solidFill>
                  <a:schemeClr val="accent3">
                    <a:lumMod val="50000"/>
                  </a:schemeClr>
                </a:solidFill>
                <a:latin typeface="Fira Code" panose="020B0809050000020004" pitchFamily="49" charset="0"/>
              </a:rPr>
              <a:t>)</a:t>
            </a:r>
            <a:br>
              <a:rPr lang="en-US" sz="2400" dirty="0">
                <a:solidFill>
                  <a:schemeClr val="accent3">
                    <a:lumMod val="50000"/>
                  </a:schemeClr>
                </a:solidFill>
                <a:latin typeface="Fira Code" panose="020B0809050000020004" pitchFamily="49" charset="0"/>
              </a:rPr>
            </a:br>
            <a:r>
              <a:rPr lang="en-US" sz="2400" dirty="0">
                <a:solidFill>
                  <a:schemeClr val="accent3">
                    <a:lumMod val="50000"/>
                  </a:schemeClr>
                </a:solidFill>
                <a:latin typeface="Fira Code" panose="020B0809050000020004" pitchFamily="49" charset="0"/>
              </a:rPr>
              <a:t>  </a:t>
            </a:r>
            <a:r>
              <a:rPr lang="en-US" sz="2400" dirty="0">
                <a:solidFill>
                  <a:srgbClr val="C586C0"/>
                </a:solidFill>
                <a:latin typeface="Fira Code" panose="020B0809050000020004" pitchFamily="49" charset="0"/>
              </a:rPr>
              <a:t>requires</a:t>
            </a:r>
            <a:r>
              <a:rPr lang="en-US" sz="2400" dirty="0">
                <a:solidFill>
                  <a:schemeClr val="accent3">
                    <a:lumMod val="50000"/>
                  </a:schemeClr>
                </a:solidFill>
                <a:latin typeface="Fira Code" panose="020B0809050000020004" pitchFamily="49" charset="0"/>
              </a:rPr>
              <a:t> 1 &lt;= n</a:t>
            </a:r>
            <a:br>
              <a:rPr lang="en-US" sz="2400" dirty="0">
                <a:solidFill>
                  <a:schemeClr val="accent3">
                    <a:lumMod val="50000"/>
                  </a:schemeClr>
                </a:solidFill>
                <a:latin typeface="Fira Code" panose="020B0809050000020004" pitchFamily="49" charset="0"/>
              </a:rPr>
            </a:br>
            <a:r>
              <a:rPr lang="en-US" sz="2400" dirty="0">
                <a:solidFill>
                  <a:schemeClr val="accent3">
                    <a:lumMod val="50000"/>
                  </a:schemeClr>
                </a:solidFill>
                <a:latin typeface="Fira Code" panose="020B0809050000020004" pitchFamily="49" charset="0"/>
              </a:rPr>
              <a:t>  </a:t>
            </a:r>
            <a:r>
              <a:rPr lang="en-US" sz="2400" dirty="0">
                <a:solidFill>
                  <a:srgbClr val="C586C0"/>
                </a:solidFill>
                <a:latin typeface="Fira Code" panose="020B0809050000020004" pitchFamily="49" charset="0"/>
              </a:rPr>
              <a:t>ensures</a:t>
            </a:r>
            <a:r>
              <a:rPr lang="en-US" sz="2400" dirty="0">
                <a:solidFill>
                  <a:schemeClr val="accent3">
                    <a:lumMod val="50000"/>
                  </a:schemeClr>
                </a:solidFill>
                <a:latin typeface="Fira Code" panose="020B0809050000020004" pitchFamily="49" charset="0"/>
              </a:rPr>
              <a:t> 0 &lt;= r &lt; n</a:t>
            </a:r>
          </a:p>
          <a:p>
            <a:endParaRPr lang="en-US" sz="2800" dirty="0"/>
          </a:p>
          <a:p>
            <a:endParaRPr lang="en-US" sz="28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44246E1-B8EE-97D0-646F-BB993407E9F6}"/>
              </a:ext>
            </a:extLst>
          </p:cNvPr>
          <p:cNvSpPr txBox="1"/>
          <p:nvPr/>
        </p:nvSpPr>
        <p:spPr>
          <a:xfrm>
            <a:off x="3685954" y="6216503"/>
            <a:ext cx="59400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💡Need better checks for FFI specifications</a:t>
            </a:r>
          </a:p>
        </p:txBody>
      </p:sp>
    </p:spTree>
    <p:extLst>
      <p:ext uri="{BB962C8B-B14F-4D97-AF65-F5344CB8AC3E}">
        <p14:creationId xmlns:p14="http://schemas.microsoft.com/office/powerpoint/2010/main" val="24784176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"/>
                            </p:stCondLst>
                            <p:childTnLst>
                              <p:par>
                                <p:cTn id="21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750"/>
                            </p:stCondLst>
                            <p:childTnLst>
                              <p:par>
                                <p:cTn id="27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6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3F92BD-7B1C-9596-918A-07479CFA61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Verifier performance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A8D1B9-3D9A-A15B-0C66-75482CB68E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800" dirty="0"/>
              <a:t>Often nearly instant</a:t>
            </a:r>
          </a:p>
          <a:p>
            <a:r>
              <a:rPr lang="en-US" sz="2800" dirty="0"/>
              <a:t>Quick turnaround is crucial</a:t>
            </a:r>
          </a:p>
          <a:p>
            <a:r>
              <a:rPr lang="en-US" sz="2800" dirty="0"/>
              <a:t>Automation uses</a:t>
            </a:r>
          </a:p>
          <a:p>
            <a:pPr lvl="1"/>
            <a:r>
              <a:rPr lang="en-US" sz="2600" dirty="0"/>
              <a:t>Automatic function unfolding, fuel, literal wrapping, can-call certificates, automatic induction, …</a:t>
            </a:r>
          </a:p>
          <a:p>
            <a:r>
              <a:rPr lang="en-US" sz="2800" dirty="0"/>
              <a:t>Stability is important</a:t>
            </a:r>
          </a:p>
          <a:p>
            <a:r>
              <a:rPr lang="en-US" sz="2800" dirty="0"/>
              <a:t>SMT community has not paid enough attention to deductive verification</a:t>
            </a:r>
          </a:p>
          <a:p>
            <a:pPr lvl="1"/>
            <a:r>
              <a:rPr lang="en-US" sz="2600" dirty="0"/>
              <a:t>Failing quickly is as important as succeeding quickly</a:t>
            </a:r>
          </a:p>
          <a:p>
            <a:pPr lvl="1"/>
            <a:r>
              <a:rPr lang="en-US" sz="2600" dirty="0"/>
              <a:t>Quantifier support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9BBE56B-D460-CB58-904C-FBBAFA3952D5}"/>
              </a:ext>
            </a:extLst>
          </p:cNvPr>
          <p:cNvSpPr txBox="1"/>
          <p:nvPr/>
        </p:nvSpPr>
        <p:spPr>
          <a:xfrm>
            <a:off x="3487484" y="1453117"/>
            <a:ext cx="6875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💡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5C5E8E4-3792-BEA3-4257-19D6633FBD1C}"/>
              </a:ext>
            </a:extLst>
          </p:cNvPr>
          <p:cNvSpPr txBox="1"/>
          <p:nvPr/>
        </p:nvSpPr>
        <p:spPr>
          <a:xfrm>
            <a:off x="3487484" y="3466219"/>
            <a:ext cx="5812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💡</a:t>
            </a:r>
          </a:p>
        </p:txBody>
      </p:sp>
    </p:spTree>
    <p:extLst>
      <p:ext uri="{BB962C8B-B14F-4D97-AF65-F5344CB8AC3E}">
        <p14:creationId xmlns:p14="http://schemas.microsoft.com/office/powerpoint/2010/main" val="1777774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6" grpId="0"/>
      <p:bldP spid="7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EBE6CF-7EE0-EC48-AE22-95E5B70F98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Verification stability:</a:t>
            </a:r>
            <a:br>
              <a:rPr lang="en-US" dirty="0"/>
            </a:br>
            <a:r>
              <a:rPr lang="en-US" dirty="0"/>
              <a:t>example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2EB550-EE8C-D324-F8C4-5546F45D3C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69267" y="864108"/>
            <a:ext cx="4224146" cy="512064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800" dirty="0">
                <a:solidFill>
                  <a:srgbClr val="7030A0"/>
                </a:solidFill>
                <a:latin typeface="Lucida Sans Typewriter" panose="020B0509030504030204" pitchFamily="49" charset="0"/>
              </a:rPr>
              <a:t>method</a:t>
            </a:r>
            <a:r>
              <a:rPr lang="en-US" sz="2800" dirty="0">
                <a:latin typeface="Lucida Sans Typewriter" panose="020B0509030504030204" pitchFamily="49" charset="0"/>
              </a:rPr>
              <a:t> M()</a:t>
            </a:r>
          </a:p>
          <a:p>
            <a:pPr marL="0" indent="0">
              <a:buNone/>
            </a:pPr>
            <a:r>
              <a:rPr lang="en-US" sz="2800" dirty="0">
                <a:latin typeface="Lucida Sans Typewriter" panose="020B0509030504030204" pitchFamily="49" charset="0"/>
              </a:rPr>
              <a:t>  </a:t>
            </a:r>
            <a:r>
              <a:rPr lang="en-US" sz="2800" dirty="0">
                <a:solidFill>
                  <a:srgbClr val="7030A0"/>
                </a:solidFill>
                <a:latin typeface="Lucida Sans Typewriter" panose="020B0509030504030204" pitchFamily="49" charset="0"/>
              </a:rPr>
              <a:t>requires</a:t>
            </a:r>
            <a:r>
              <a:rPr lang="en-US" sz="2800" dirty="0">
                <a:latin typeface="Lucida Sans Typewriter" panose="020B0509030504030204" pitchFamily="49" charset="0"/>
              </a:rPr>
              <a:t> A</a:t>
            </a:r>
          </a:p>
          <a:p>
            <a:pPr marL="0" indent="0">
              <a:buNone/>
            </a:pPr>
            <a:r>
              <a:rPr lang="en-US" sz="2800" dirty="0">
                <a:latin typeface="Lucida Sans Typewriter" panose="020B0509030504030204" pitchFamily="49" charset="0"/>
              </a:rPr>
              <a:t>{</a:t>
            </a:r>
          </a:p>
          <a:p>
            <a:pPr marL="0" indent="0">
              <a:buNone/>
            </a:pPr>
            <a:r>
              <a:rPr lang="en-US" sz="2800" dirty="0">
                <a:latin typeface="Lucida Sans Typewriter" panose="020B0509030504030204" pitchFamily="49" charset="0"/>
              </a:rPr>
              <a:t>  </a:t>
            </a:r>
            <a:r>
              <a:rPr lang="en-US" sz="2800" dirty="0">
                <a:solidFill>
                  <a:srgbClr val="7030A0"/>
                </a:solidFill>
                <a:latin typeface="Lucida Sans Typewriter" panose="020B0509030504030204" pitchFamily="49" charset="0"/>
              </a:rPr>
              <a:t>if</a:t>
            </a:r>
            <a:r>
              <a:rPr lang="en-US" sz="2800" dirty="0">
                <a:latin typeface="Lucida Sans Typewriter" panose="020B0509030504030204" pitchFamily="49" charset="0"/>
              </a:rPr>
              <a:t> B {</a:t>
            </a:r>
          </a:p>
          <a:p>
            <a:pPr marL="0" indent="0">
              <a:buNone/>
            </a:pPr>
            <a:r>
              <a:rPr lang="en-US" sz="2800" dirty="0">
                <a:latin typeface="Lucida Sans Typewriter" panose="020B0509030504030204" pitchFamily="49" charset="0"/>
              </a:rPr>
              <a:t>    … </a:t>
            </a:r>
            <a:r>
              <a:rPr lang="en-US" sz="2800" dirty="0"/>
              <a:t>mentions </a:t>
            </a:r>
            <a:r>
              <a:rPr lang="en-US" sz="2800" dirty="0">
                <a:latin typeface="Lucida Sans Typewriter" panose="020B0509030504030204" pitchFamily="49" charset="0"/>
              </a:rPr>
              <a:t>X …</a:t>
            </a:r>
          </a:p>
          <a:p>
            <a:pPr marL="0" indent="0">
              <a:buNone/>
            </a:pPr>
            <a:r>
              <a:rPr lang="en-US" sz="2800" dirty="0">
                <a:latin typeface="Lucida Sans Typewriter" panose="020B0509030504030204" pitchFamily="49" charset="0"/>
              </a:rPr>
              <a:t>  } </a:t>
            </a:r>
            <a:r>
              <a:rPr lang="en-US" sz="2800" dirty="0">
                <a:solidFill>
                  <a:srgbClr val="7030A0"/>
                </a:solidFill>
                <a:latin typeface="Lucida Sans Typewriter" panose="020B0509030504030204" pitchFamily="49" charset="0"/>
              </a:rPr>
              <a:t>else</a:t>
            </a:r>
            <a:r>
              <a:rPr lang="en-US" sz="2800" dirty="0">
                <a:latin typeface="Lucida Sans Typewriter" panose="020B0509030504030204" pitchFamily="49" charset="0"/>
              </a:rPr>
              <a:t> {</a:t>
            </a:r>
          </a:p>
          <a:p>
            <a:pPr marL="0" indent="0">
              <a:buNone/>
            </a:pPr>
            <a:r>
              <a:rPr lang="en-US" sz="2800" dirty="0">
                <a:latin typeface="Lucida Sans Typewriter" panose="020B0509030504030204" pitchFamily="49" charset="0"/>
              </a:rPr>
              <a:t>    …</a:t>
            </a:r>
          </a:p>
          <a:p>
            <a:pPr marL="0" indent="0">
              <a:buNone/>
            </a:pPr>
            <a:r>
              <a:rPr lang="en-US" sz="2800" dirty="0">
                <a:latin typeface="Lucida Sans Typewriter" panose="020B0509030504030204" pitchFamily="49" charset="0"/>
              </a:rPr>
              <a:t>  }</a:t>
            </a:r>
          </a:p>
          <a:p>
            <a:pPr marL="0" indent="0">
              <a:buNone/>
            </a:pPr>
            <a:r>
              <a:rPr lang="en-US" sz="2800" dirty="0">
                <a:latin typeface="Lucida Sans Typewriter" panose="020B0509030504030204" pitchFamily="49" charset="0"/>
              </a:rPr>
              <a:t>  </a:t>
            </a:r>
            <a:r>
              <a:rPr lang="en-US" sz="2800" dirty="0">
                <a:solidFill>
                  <a:srgbClr val="7030A0"/>
                </a:solidFill>
                <a:latin typeface="Lucida Sans Typewriter" panose="020B0509030504030204" pitchFamily="49" charset="0"/>
              </a:rPr>
              <a:t>assert</a:t>
            </a:r>
            <a:r>
              <a:rPr lang="en-US" sz="2800" dirty="0">
                <a:latin typeface="Lucida Sans Typewriter" panose="020B0509030504030204" pitchFamily="49" charset="0"/>
              </a:rPr>
              <a:t> C;</a:t>
            </a:r>
          </a:p>
          <a:p>
            <a:pPr marL="0" indent="0">
              <a:buNone/>
            </a:pPr>
            <a:r>
              <a:rPr lang="en-US" sz="2800" dirty="0">
                <a:latin typeface="Lucida Sans Typewriter" panose="020B0509030504030204" pitchFamily="49" charset="0"/>
              </a:rPr>
              <a:t>}</a:t>
            </a:r>
          </a:p>
        </p:txBody>
      </p:sp>
      <p:sp>
        <p:nvSpPr>
          <p:cNvPr id="4" name="Speech Bubble: Oval 3">
            <a:extLst>
              <a:ext uri="{FF2B5EF4-FFF2-40B4-BE49-F238E27FC236}">
                <a16:creationId xmlns:a16="http://schemas.microsoft.com/office/drawing/2014/main" id="{306FDA8C-EE7E-5927-F0D9-3324CA8C3FFF}"/>
              </a:ext>
            </a:extLst>
          </p:cNvPr>
          <p:cNvSpPr/>
          <p:nvPr/>
        </p:nvSpPr>
        <p:spPr>
          <a:xfrm>
            <a:off x="7613514" y="162130"/>
            <a:ext cx="4046707" cy="2996119"/>
          </a:xfrm>
          <a:prstGeom prst="wedgeEllipseCallout">
            <a:avLst>
              <a:gd name="adj1" fmla="val -73259"/>
              <a:gd name="adj2" fmla="val 162"/>
            </a:avLst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Suppose the verifier knows how to use A to prove C, provided the context mentions X</a:t>
            </a:r>
          </a:p>
        </p:txBody>
      </p:sp>
      <p:sp>
        <p:nvSpPr>
          <p:cNvPr id="5" name="Speech Bubble: Oval 4">
            <a:extLst>
              <a:ext uri="{FF2B5EF4-FFF2-40B4-BE49-F238E27FC236}">
                <a16:creationId xmlns:a16="http://schemas.microsoft.com/office/drawing/2014/main" id="{610D97FB-EA01-C21D-C799-9A78B227BB87}"/>
              </a:ext>
            </a:extLst>
          </p:cNvPr>
          <p:cNvSpPr/>
          <p:nvPr/>
        </p:nvSpPr>
        <p:spPr>
          <a:xfrm>
            <a:off x="7269804" y="3579779"/>
            <a:ext cx="4163439" cy="2263302"/>
          </a:xfrm>
          <a:prstGeom prst="wedgeEllipseCallout">
            <a:avLst>
              <a:gd name="adj1" fmla="val -61689"/>
              <a:gd name="adj2" fmla="val -60709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In this branch, the verifier learns the lemma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br>
              <a:rPr lang="en-US" sz="2400" dirty="0">
                <a:solidFill>
                  <a:schemeClr val="bg1"/>
                </a:solidFill>
              </a:rPr>
            </a:br>
            <a:r>
              <a:rPr lang="en-US" sz="2400" dirty="0">
                <a:solidFill>
                  <a:schemeClr val="bg1"/>
                </a:solidFill>
                <a:latin typeface="Fira Code" panose="020B0809050000020004" pitchFamily="49" charset="0"/>
              </a:rPr>
              <a:t>A ==&gt; C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FB9EBAC-775F-6A60-8517-E59A7F15E4CF}"/>
              </a:ext>
            </a:extLst>
          </p:cNvPr>
          <p:cNvSpPr txBox="1"/>
          <p:nvPr/>
        </p:nvSpPr>
        <p:spPr>
          <a:xfrm>
            <a:off x="3607984" y="5982583"/>
            <a:ext cx="80240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💡Clause learning needs to take “matching patterns” into account</a:t>
            </a:r>
          </a:p>
        </p:txBody>
      </p:sp>
    </p:spTree>
    <p:extLst>
      <p:ext uri="{BB962C8B-B14F-4D97-AF65-F5344CB8AC3E}">
        <p14:creationId xmlns:p14="http://schemas.microsoft.com/office/powerpoint/2010/main" val="20217345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A86BBE-B3B7-4C30-223C-A4A65C58CE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Conclusions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DA34ED-C464-E0D0-8887-482A78F30B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A full general-purpose programming language can be designed with powerful verification support</a:t>
            </a:r>
          </a:p>
          <a:p>
            <a:r>
              <a:rPr lang="en-US" sz="2800" dirty="0"/>
              <a:t>Verifiers are being built for mainstream languages</a:t>
            </a:r>
          </a:p>
          <a:p>
            <a:r>
              <a:rPr lang="en-US" sz="2800" dirty="0"/>
              <a:t>AI helps the case for verification</a:t>
            </a:r>
          </a:p>
          <a:p>
            <a:r>
              <a:rPr lang="en-US" sz="2800" dirty="0"/>
              <a:t>Hope to see more verification influence on programming languages in the future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47DB34B-F110-B67F-4AB9-0D5581409F33}"/>
              </a:ext>
            </a:extLst>
          </p:cNvPr>
          <p:cNvSpPr txBox="1"/>
          <p:nvPr/>
        </p:nvSpPr>
        <p:spPr>
          <a:xfrm rot="20777364">
            <a:off x="8448860" y="4925938"/>
            <a:ext cx="392104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>
                <a:latin typeface="Rastanty Cortez" panose="020F0502020204030204" pitchFamily="34" charset="0"/>
                <a:cs typeface="Rastanty Cortez" panose="020F0502020204030204" pitchFamily="34" charset="0"/>
              </a:rPr>
              <a:t>Program safely!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69A268D-E5A9-D2A8-FDF0-9ACE1023D59B}"/>
              </a:ext>
            </a:extLst>
          </p:cNvPr>
          <p:cNvSpPr txBox="1"/>
          <p:nvPr/>
        </p:nvSpPr>
        <p:spPr>
          <a:xfrm>
            <a:off x="3380171" y="1594880"/>
            <a:ext cx="9781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💡</a:t>
            </a:r>
          </a:p>
        </p:txBody>
      </p:sp>
    </p:spTree>
    <p:extLst>
      <p:ext uri="{BB962C8B-B14F-4D97-AF65-F5344CB8AC3E}">
        <p14:creationId xmlns:p14="http://schemas.microsoft.com/office/powerpoint/2010/main" val="15012725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2601EC-61E3-0727-3346-77574A79C5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C4C721-F463-4548-68F8-9EAA361F12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4601183"/>
          </a:xfrm>
        </p:spPr>
        <p:txBody>
          <a:bodyPr>
            <a:normAutofit/>
          </a:bodyPr>
          <a:lstStyle/>
          <a:p>
            <a:r>
              <a:rPr lang="en-US" dirty="0"/>
              <a:t>Dafny:</a:t>
            </a:r>
            <a:br>
              <a:rPr lang="en-US" dirty="0"/>
            </a:br>
            <a:r>
              <a:rPr lang="en-US" dirty="0"/>
              <a:t>tooling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886261-2DF8-A868-35F3-6669472DF9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63126" y="864108"/>
            <a:ext cx="4738123" cy="3679539"/>
          </a:xfrm>
        </p:spPr>
        <p:txBody>
          <a:bodyPr>
            <a:normAutofit/>
          </a:bodyPr>
          <a:lstStyle/>
          <a:p>
            <a:r>
              <a:rPr lang="en-US" sz="2800" dirty="0"/>
              <a:t>Automated deductive verifier</a:t>
            </a:r>
          </a:p>
          <a:p>
            <a:pPr lvl="1"/>
            <a:r>
              <a:rPr lang="en-US" sz="2400" dirty="0"/>
              <a:t>Built on Boogie, uses SMT</a:t>
            </a:r>
          </a:p>
          <a:p>
            <a:r>
              <a:rPr lang="en-US" sz="2800" dirty="0"/>
              <a:t>VS Code integration</a:t>
            </a:r>
          </a:p>
          <a:p>
            <a:r>
              <a:rPr lang="en-US" sz="2800" dirty="0"/>
              <a:t>Cross compilers</a:t>
            </a:r>
          </a:p>
          <a:p>
            <a:r>
              <a:rPr lang="en-US" sz="2800" dirty="0"/>
              <a:t>AI friendly</a:t>
            </a:r>
          </a:p>
          <a:p>
            <a:pPr lvl="1"/>
            <a:r>
              <a:rPr lang="en-US" sz="2400" dirty="0"/>
              <a:t>LLMs do well with Dafny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F4DC462-0816-59BB-7314-2B1B313407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07680" y="1123837"/>
            <a:ext cx="3474720" cy="2884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33307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4CC1E1-5CB2-965E-DEE1-792DBD2B86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Show and tell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3A4FFD-FB76-ED61-64FB-F49650F1008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Binary search</a:t>
            </a:r>
          </a:p>
          <a:p>
            <a:r>
              <a:rPr lang="en-US" dirty="0"/>
              <a:t>Wildcard match</a:t>
            </a:r>
          </a:p>
        </p:txBody>
      </p:sp>
    </p:spTree>
    <p:extLst>
      <p:ext uri="{BB962C8B-B14F-4D97-AF65-F5344CB8AC3E}">
        <p14:creationId xmlns:p14="http://schemas.microsoft.com/office/powerpoint/2010/main" val="3552097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CCDE0B-E61F-73BB-BE08-8655ECA68B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Impact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2422FA-0486-7D46-29A9-1D4D30B8D4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Industry</a:t>
            </a:r>
          </a:p>
          <a:p>
            <a:r>
              <a:rPr lang="en-US" sz="3200" dirty="0"/>
              <a:t>Research</a:t>
            </a:r>
          </a:p>
          <a:p>
            <a:r>
              <a:rPr lang="en-US" sz="3200" dirty="0"/>
              <a:t>Teaching</a:t>
            </a:r>
          </a:p>
          <a:p>
            <a:r>
              <a:rPr lang="en-US" sz="3200" dirty="0"/>
              <a:t>Community</a:t>
            </a:r>
          </a:p>
        </p:txBody>
      </p:sp>
    </p:spTree>
    <p:extLst>
      <p:ext uri="{BB962C8B-B14F-4D97-AF65-F5344CB8AC3E}">
        <p14:creationId xmlns:p14="http://schemas.microsoft.com/office/powerpoint/2010/main" val="33144765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24E19E-B902-937C-D91A-4A704C5BDA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63951C-4C55-7DB1-C329-518A456BD1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Impact: industry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BCA10D-FD35-D640-BDB9-0F5E026383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69268" y="630428"/>
            <a:ext cx="7315200" cy="5648838"/>
          </a:xfrm>
        </p:spPr>
        <p:txBody>
          <a:bodyPr>
            <a:normAutofit/>
          </a:bodyPr>
          <a:lstStyle/>
          <a:p>
            <a:r>
              <a:rPr lang="en-US" sz="2800" dirty="0"/>
              <a:t>At AWS</a:t>
            </a:r>
          </a:p>
          <a:p>
            <a:pPr lvl="1"/>
            <a:r>
              <a:rPr lang="en-US" sz="2400" dirty="0"/>
              <a:t>AWS’s authorization engine</a:t>
            </a:r>
            <a:br>
              <a:rPr lang="en-US" sz="2400" dirty="0"/>
            </a:br>
            <a:r>
              <a:rPr lang="en-US" sz="2000" dirty="0"/>
              <a:t>  Paper at ICSE 2025.</a:t>
            </a:r>
            <a:br>
              <a:rPr lang="en-US" sz="2000" dirty="0"/>
            </a:br>
            <a:r>
              <a:rPr lang="en-US" sz="2000" dirty="0"/>
              <a:t>  Talk at AWS </a:t>
            </a:r>
            <a:r>
              <a:rPr lang="en-US" sz="2000" dirty="0" err="1"/>
              <a:t>re:Inforce</a:t>
            </a:r>
            <a:r>
              <a:rPr lang="en-US" sz="2000" dirty="0"/>
              <a:t> 2024:</a:t>
            </a:r>
            <a:br>
              <a:rPr lang="en-US" sz="2000" dirty="0"/>
            </a:br>
            <a:r>
              <a:rPr lang="en-US" sz="2000" dirty="0"/>
              <a:t>  </a:t>
            </a:r>
            <a:r>
              <a:rPr lang="en-US" sz="2000" dirty="0">
                <a:hlinkClick r:id="rId2"/>
              </a:rPr>
              <a:t>https://youtu.be/oshxAJGrwMU</a:t>
            </a:r>
            <a:br>
              <a:rPr lang="en-US" sz="2000" dirty="0"/>
            </a:br>
            <a:br>
              <a:rPr lang="en-US" sz="2000" dirty="0"/>
            </a:br>
            <a:br>
              <a:rPr lang="en-US" sz="2000" dirty="0"/>
            </a:br>
            <a:br>
              <a:rPr lang="en-US" sz="2000" dirty="0"/>
            </a:br>
            <a:br>
              <a:rPr lang="en-US" sz="2000" dirty="0"/>
            </a:br>
            <a:br>
              <a:rPr lang="en-US" sz="2000" dirty="0"/>
            </a:br>
            <a:endParaRPr lang="en-US" sz="2400" dirty="0"/>
          </a:p>
          <a:p>
            <a:pPr lvl="1"/>
            <a:r>
              <a:rPr lang="en-US" sz="2400" dirty="0"/>
              <a:t>AWS Encryption SDK</a:t>
            </a:r>
          </a:p>
          <a:p>
            <a:pPr lvl="1"/>
            <a:r>
              <a:rPr lang="en-US" sz="2400" dirty="0"/>
              <a:t>AWS Database Encryption SDK</a:t>
            </a:r>
          </a:p>
          <a:p>
            <a:pPr lvl="1"/>
            <a:r>
              <a:rPr lang="en-US" sz="2400" dirty="0"/>
              <a:t>…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9E5C355-F68A-83B4-0966-9B6DC820BC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70242" y="2350271"/>
            <a:ext cx="3891191" cy="221248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BA892EA-F2C2-8AE3-5F70-3BE0B2711278}"/>
              </a:ext>
            </a:extLst>
          </p:cNvPr>
          <p:cNvSpPr txBox="1"/>
          <p:nvPr/>
        </p:nvSpPr>
        <p:spPr>
          <a:xfrm>
            <a:off x="3395333" y="5727407"/>
            <a:ext cx="856983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💡Verification can be done for performant, relevant applications</a:t>
            </a:r>
          </a:p>
          <a:p>
            <a:r>
              <a:rPr lang="en-US" sz="2400" dirty="0"/>
              <a:t>💡Proofs can be done by software engineers</a:t>
            </a:r>
          </a:p>
        </p:txBody>
      </p:sp>
    </p:spTree>
    <p:extLst>
      <p:ext uri="{BB962C8B-B14F-4D97-AF65-F5344CB8AC3E}">
        <p14:creationId xmlns:p14="http://schemas.microsoft.com/office/powerpoint/2010/main" val="1630903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4D465A-EFD5-4F82-C267-B2828D0724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Impact: research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1CBEF9-53F3-D1A3-0A56-709AC70B1E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Ironclad Apps</a:t>
            </a:r>
          </a:p>
          <a:p>
            <a:r>
              <a:rPr lang="en-US" sz="3200" dirty="0" err="1"/>
              <a:t>IronFleet</a:t>
            </a:r>
            <a:endParaRPr lang="en-US" sz="3200" dirty="0"/>
          </a:p>
          <a:p>
            <a:r>
              <a:rPr lang="en-US" sz="3200" dirty="0"/>
              <a:t>Vale</a:t>
            </a:r>
          </a:p>
          <a:p>
            <a:r>
              <a:rPr lang="en-US" sz="3200" dirty="0"/>
              <a:t>Armada</a:t>
            </a:r>
          </a:p>
          <a:p>
            <a:r>
              <a:rPr lang="en-US" sz="3200" dirty="0"/>
              <a:t>EVM formalization</a:t>
            </a:r>
          </a:p>
          <a:p>
            <a:r>
              <a:rPr lang="en-US" sz="3200" dirty="0"/>
              <a:t>NFS/Daisy</a:t>
            </a:r>
          </a:p>
          <a:p>
            <a:r>
              <a:rPr lang="en-US" sz="3200" dirty="0"/>
              <a:t>…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465BC76-4FFF-2F1A-778A-3E7541F9F14A}"/>
              </a:ext>
            </a:extLst>
          </p:cNvPr>
          <p:cNvSpPr txBox="1"/>
          <p:nvPr/>
        </p:nvSpPr>
        <p:spPr>
          <a:xfrm>
            <a:off x="3395334" y="5727407"/>
            <a:ext cx="75916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💡Systems researchers can use verification effectively</a:t>
            </a:r>
          </a:p>
        </p:txBody>
      </p:sp>
    </p:spTree>
    <p:extLst>
      <p:ext uri="{BB962C8B-B14F-4D97-AF65-F5344CB8AC3E}">
        <p14:creationId xmlns:p14="http://schemas.microsoft.com/office/powerpoint/2010/main" val="40108512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7C7DEA-D663-64FB-BC8E-07EDDEE792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Impact: teaching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576BFA-E325-75CF-F573-37EC660D9F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69268" y="630428"/>
            <a:ext cx="7315200" cy="5648838"/>
          </a:xfrm>
        </p:spPr>
        <p:txBody>
          <a:bodyPr>
            <a:normAutofit/>
          </a:bodyPr>
          <a:lstStyle/>
          <a:p>
            <a:r>
              <a:rPr lang="en-US" sz="2600" dirty="0"/>
              <a:t>15+ years, dozens of universities</a:t>
            </a:r>
          </a:p>
          <a:p>
            <a:pPr lvl="1"/>
            <a:r>
              <a:rPr lang="en-US" sz="2400" dirty="0"/>
              <a:t>The University of Queensland</a:t>
            </a:r>
          </a:p>
          <a:p>
            <a:pPr lvl="1"/>
            <a:r>
              <a:rPr lang="en-US" sz="2400" dirty="0"/>
              <a:t>MIT (Spring 2025)</a:t>
            </a:r>
          </a:p>
          <a:p>
            <a:pPr lvl="1"/>
            <a:r>
              <a:rPr lang="en-US" sz="2400" dirty="0"/>
              <a:t>…</a:t>
            </a:r>
          </a:p>
          <a:p>
            <a:r>
              <a:rPr lang="en-US" sz="2600" dirty="0"/>
              <a:t>Books</a:t>
            </a:r>
          </a:p>
          <a:p>
            <a:pPr lvl="1"/>
            <a:r>
              <a:rPr lang="en-US" sz="2400" i="1" dirty="0"/>
              <a:t>Program Proofs</a:t>
            </a:r>
            <a:r>
              <a:rPr lang="en-US" sz="2400" dirty="0"/>
              <a:t>, KRML (MIT Press, 2023)</a:t>
            </a:r>
            <a:br>
              <a:rPr lang="en-US" sz="2400" dirty="0"/>
            </a:br>
            <a:r>
              <a:rPr lang="en-US" sz="2000" dirty="0">
                <a:latin typeface="Lucida Sans Typewriter" panose="020B0509030504030204" pitchFamily="49" charset="77"/>
              </a:rPr>
              <a:t>program-proofs.com</a:t>
            </a:r>
            <a:endParaRPr lang="en-US" sz="2400" dirty="0">
              <a:latin typeface="Lucida Sans Typewriter" panose="020B0509030504030204" pitchFamily="49" charset="77"/>
            </a:endParaRPr>
          </a:p>
          <a:p>
            <a:pPr lvl="1"/>
            <a:r>
              <a:rPr lang="en-US" sz="2400" i="1" dirty="0" err="1"/>
              <a:t>Algoritmos</a:t>
            </a:r>
            <a:r>
              <a:rPr lang="en-US" sz="2400" i="1" dirty="0"/>
              <a:t> y </a:t>
            </a:r>
            <a:r>
              <a:rPr lang="en-US" sz="2400" i="1" dirty="0" err="1"/>
              <a:t>estructuras</a:t>
            </a:r>
            <a:r>
              <a:rPr lang="en-US" sz="2400" i="1" dirty="0"/>
              <a:t> de </a:t>
            </a:r>
            <a:r>
              <a:rPr lang="en-US" sz="2400" i="1" dirty="0" err="1"/>
              <a:t>datos</a:t>
            </a:r>
            <a:r>
              <a:rPr lang="en-US" sz="2400" i="1" dirty="0"/>
              <a:t>: Con </a:t>
            </a:r>
            <a:r>
              <a:rPr lang="en-US" sz="2400" i="1" dirty="0" err="1"/>
              <a:t>programas</a:t>
            </a:r>
            <a:r>
              <a:rPr lang="en-US" sz="2400" i="1" dirty="0"/>
              <a:t> </a:t>
            </a:r>
            <a:r>
              <a:rPr lang="en-US" sz="2400" i="1" dirty="0" err="1"/>
              <a:t>verificados</a:t>
            </a:r>
            <a:r>
              <a:rPr lang="en-US" sz="2400" i="1" dirty="0"/>
              <a:t> </a:t>
            </a:r>
            <a:r>
              <a:rPr lang="en-US" sz="2400" i="1" dirty="0" err="1"/>
              <a:t>en</a:t>
            </a:r>
            <a:r>
              <a:rPr lang="en-US" sz="2400" i="1" dirty="0"/>
              <a:t> Dafny</a:t>
            </a:r>
            <a:r>
              <a:rPr lang="en-US" sz="2400" dirty="0"/>
              <a:t>, Ricardo Peña Marí (</a:t>
            </a:r>
            <a:r>
              <a:rPr lang="en-US" sz="2400" dirty="0" err="1"/>
              <a:t>Ibergarceta</a:t>
            </a:r>
            <a:r>
              <a:rPr lang="en-US" sz="2400" dirty="0"/>
              <a:t> </a:t>
            </a:r>
            <a:r>
              <a:rPr lang="en-US" sz="2400" dirty="0" err="1"/>
              <a:t>Publicaciones</a:t>
            </a:r>
            <a:r>
              <a:rPr lang="en-US" sz="2400" dirty="0"/>
              <a:t>, 2019)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E512DB2-3EE0-7ED0-5052-E9D9BF2727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398074">
            <a:off x="9908529" y="418604"/>
            <a:ext cx="1894890" cy="2458236"/>
          </a:xfrm>
          <a:prstGeom prst="rect">
            <a:avLst/>
          </a:prstGeom>
          <a:effectLst>
            <a:outerShdw blurRad="50800" dist="38100" dir="2700000" sx="101000" sy="101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C934CE7-5A1B-34E8-7992-C94F103212CE}"/>
              </a:ext>
            </a:extLst>
          </p:cNvPr>
          <p:cNvSpPr txBox="1"/>
          <p:nvPr/>
        </p:nvSpPr>
        <p:spPr>
          <a:xfrm>
            <a:off x="3685954" y="5727407"/>
            <a:ext cx="80240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💡A language designed for verification does well in teaching</a:t>
            </a:r>
          </a:p>
        </p:txBody>
      </p:sp>
    </p:spTree>
    <p:extLst>
      <p:ext uri="{BB962C8B-B14F-4D97-AF65-F5344CB8AC3E}">
        <p14:creationId xmlns:p14="http://schemas.microsoft.com/office/powerpoint/2010/main" val="9735337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936637-2BA0-0D99-71BF-73D2960B57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Impact: community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99CB9C-6C5A-A092-BCA7-E102BB5CE6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69268" y="518809"/>
            <a:ext cx="7315200" cy="6154365"/>
          </a:xfrm>
        </p:spPr>
        <p:txBody>
          <a:bodyPr>
            <a:normAutofit fontScale="92500" lnSpcReduction="10000"/>
          </a:bodyPr>
          <a:lstStyle/>
          <a:p>
            <a:r>
              <a:rPr lang="en-US" sz="2400" dirty="0"/>
              <a:t>Dafny workshop</a:t>
            </a:r>
          </a:p>
          <a:p>
            <a:pPr lvl="1"/>
            <a:r>
              <a:rPr lang="en-US" sz="2000" dirty="0"/>
              <a:t>2024, 2025, 2026</a:t>
            </a:r>
          </a:p>
          <a:p>
            <a:pPr lvl="1"/>
            <a:r>
              <a:rPr lang="en-US" sz="2000" dirty="0"/>
              <a:t>co-located with POPL</a:t>
            </a:r>
          </a:p>
          <a:p>
            <a:pPr lvl="1"/>
            <a:r>
              <a:rPr lang="en-US" sz="2000" dirty="0"/>
              <a:t>for Dafny and Dafny-style languages/verifiers</a:t>
            </a:r>
          </a:p>
          <a:p>
            <a:r>
              <a:rPr lang="en-US" sz="2400" dirty="0"/>
              <a:t>Appetite for verifiers of mainstream languages</a:t>
            </a:r>
          </a:p>
          <a:p>
            <a:pPr lvl="1"/>
            <a:r>
              <a:rPr lang="en-US" sz="2000" dirty="0"/>
              <a:t>Verus (Rust)</a:t>
            </a:r>
          </a:p>
          <a:p>
            <a:pPr lvl="1"/>
            <a:r>
              <a:rPr lang="en-US" sz="2000" dirty="0"/>
              <a:t>Viper-based tools (Rust, Go, Python)</a:t>
            </a:r>
          </a:p>
          <a:p>
            <a:pPr lvl="1"/>
            <a:r>
              <a:rPr lang="en-US" sz="2000" dirty="0"/>
              <a:t>Stainless (Scala)</a:t>
            </a:r>
          </a:p>
          <a:p>
            <a:pPr lvl="1"/>
            <a:r>
              <a:rPr lang="en-US" sz="2000" dirty="0"/>
              <a:t>SPARK toolset (Ada)</a:t>
            </a:r>
          </a:p>
          <a:p>
            <a:pPr lvl="1"/>
            <a:r>
              <a:rPr lang="en-US" sz="2000" dirty="0"/>
              <a:t>…</a:t>
            </a:r>
          </a:p>
          <a:p>
            <a:r>
              <a:rPr lang="en-US" sz="2400" dirty="0"/>
              <a:t>LLM ❤️ Dafny</a:t>
            </a:r>
          </a:p>
          <a:p>
            <a:pPr lvl="1"/>
            <a:r>
              <a:rPr lang="en-US" sz="2000" dirty="0"/>
              <a:t>1000’s of problems in </a:t>
            </a:r>
            <a:r>
              <a:rPr lang="en-US" sz="2000" i="1" dirty="0"/>
              <a:t>A benchmark for </a:t>
            </a:r>
            <a:r>
              <a:rPr lang="en-US" sz="2000" i="1" dirty="0" err="1"/>
              <a:t>vericoding</a:t>
            </a:r>
            <a:r>
              <a:rPr lang="en-US" sz="2000" i="1" dirty="0"/>
              <a:t>: formally verified program synthesis</a:t>
            </a:r>
            <a:r>
              <a:rPr lang="en-US" sz="2000" dirty="0"/>
              <a:t>, Bursuc et al., 2025</a:t>
            </a:r>
          </a:p>
          <a:p>
            <a:pPr lvl="2"/>
            <a:r>
              <a:rPr lang="en-US" sz="1800" dirty="0"/>
              <a:t>Dafny, 82%</a:t>
            </a:r>
          </a:p>
          <a:p>
            <a:pPr lvl="2"/>
            <a:r>
              <a:rPr lang="en-US" sz="1800" dirty="0"/>
              <a:t>Verus, 44%</a:t>
            </a:r>
          </a:p>
          <a:p>
            <a:pPr lvl="2"/>
            <a:r>
              <a:rPr lang="en-US" sz="1800" dirty="0"/>
              <a:t>Lean, 27%</a:t>
            </a:r>
          </a:p>
          <a:p>
            <a:pPr lvl="1"/>
            <a:r>
              <a:rPr lang="en-US" sz="2000" dirty="0"/>
              <a:t>(the similar language/verifier F* also does well with LLMs)</a:t>
            </a:r>
          </a:p>
          <a:p>
            <a:pPr lvl="1"/>
            <a:r>
              <a:rPr lang="en-US" sz="2000" dirty="0"/>
              <a:t>…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2FF84B1-9CBB-8326-AC32-ED4484C0ED19}"/>
              </a:ext>
            </a:extLst>
          </p:cNvPr>
          <p:cNvSpPr txBox="1"/>
          <p:nvPr/>
        </p:nvSpPr>
        <p:spPr>
          <a:xfrm>
            <a:off x="3685954" y="6344087"/>
            <a:ext cx="80240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💡Verification is becoming popular</a:t>
            </a:r>
          </a:p>
        </p:txBody>
      </p:sp>
    </p:spTree>
    <p:extLst>
      <p:ext uri="{BB962C8B-B14F-4D97-AF65-F5344CB8AC3E}">
        <p14:creationId xmlns:p14="http://schemas.microsoft.com/office/powerpoint/2010/main" val="2540728653"/>
      </p:ext>
    </p:extLst>
  </p:cSld>
  <p:clrMapOvr>
    <a:masterClrMapping/>
  </p:clrMapOvr>
</p:sld>
</file>

<file path=ppt/theme/theme1.xml><?xml version="1.0" encoding="utf-8"?>
<a:theme xmlns:a="http://schemas.openxmlformats.org/drawingml/2006/main" name="Frame">
  <a:themeElements>
    <a:clrScheme name="Frame">
      <a:dk1>
        <a:srgbClr val="000000"/>
      </a:dk1>
      <a:lt1>
        <a:srgbClr val="FFFFFF"/>
      </a:lt1>
      <a:dk2>
        <a:srgbClr val="545454"/>
      </a:dk2>
      <a:lt2>
        <a:srgbClr val="BFBFBF"/>
      </a:lt2>
      <a:accent1>
        <a:srgbClr val="40BAD2"/>
      </a:accent1>
      <a:accent2>
        <a:srgbClr val="FAB900"/>
      </a:accent2>
      <a:accent3>
        <a:srgbClr val="90BB23"/>
      </a:accent3>
      <a:accent4>
        <a:srgbClr val="EE7008"/>
      </a:accent4>
      <a:accent5>
        <a:srgbClr val="1AB39F"/>
      </a:accent5>
      <a:accent6>
        <a:srgbClr val="D5393D"/>
      </a:accent6>
      <a:hlink>
        <a:srgbClr val="90BB23"/>
      </a:hlink>
      <a:folHlink>
        <a:srgbClr val="EE7008"/>
      </a:folHlink>
    </a:clrScheme>
    <a:fontScheme name="Frame">
      <a:maj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Fram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rame" id="{F226E7A2-7162-461C-9490-D27D9DC04E43}" vid="{629A0216-3BBD-45C0-B63F-2683BEA18F6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Frame</Template>
  <TotalTime>26944</TotalTime>
  <Words>1679</Words>
  <Application>Microsoft Office PowerPoint</Application>
  <PresentationFormat>Widescreen</PresentationFormat>
  <Paragraphs>250</Paragraphs>
  <Slides>27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5" baseType="lpstr">
      <vt:lpstr>Arial</vt:lpstr>
      <vt:lpstr>Corbel</vt:lpstr>
      <vt:lpstr>Fira Code</vt:lpstr>
      <vt:lpstr>Lucida Sans Typewriter</vt:lpstr>
      <vt:lpstr>Rastanty Cortez</vt:lpstr>
      <vt:lpstr>Wingdings</vt:lpstr>
      <vt:lpstr>Wingdings 2</vt:lpstr>
      <vt:lpstr>Frame</vt:lpstr>
      <vt:lpstr>Reflections on automated software verification</vt:lpstr>
      <vt:lpstr>Dafny: language</vt:lpstr>
      <vt:lpstr>Dafny: tooling</vt:lpstr>
      <vt:lpstr>Show and tell</vt:lpstr>
      <vt:lpstr>Impact</vt:lpstr>
      <vt:lpstr>Impact: industry</vt:lpstr>
      <vt:lpstr>Impact: research</vt:lpstr>
      <vt:lpstr>Impact: teaching</vt:lpstr>
      <vt:lpstr>Impact: community</vt:lpstr>
      <vt:lpstr>Evolving from origins</vt:lpstr>
      <vt:lpstr>Dafny logic</vt:lpstr>
      <vt:lpstr>Dafny logic: references</vt:lpstr>
      <vt:lpstr>Types</vt:lpstr>
      <vt:lpstr>Types: members</vt:lpstr>
      <vt:lpstr>Types: traits (original)</vt:lpstr>
      <vt:lpstr>Types: traits (general)</vt:lpstr>
      <vt:lpstr>Subset types (aka refinement types) (aka constrained types) (aka predicate subtypes)</vt:lpstr>
      <vt:lpstr>Nullable vs non-null reference types</vt:lpstr>
      <vt:lpstr>Uniform treatment of ghost code</vt:lpstr>
      <vt:lpstr>Termination</vt:lpstr>
      <vt:lpstr> Termination: fixed well-founded order</vt:lpstr>
      <vt:lpstr>Termination: default decreases clauses</vt:lpstr>
      <vt:lpstr>Compiler(s)</vt:lpstr>
      <vt:lpstr>Foreign function interface (FFI)</vt:lpstr>
      <vt:lpstr>Verifier performance</vt:lpstr>
      <vt:lpstr>Verification stability: example</vt:lpstr>
      <vt:lpstr>Conclusions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Partial functions by total functions</dc:title>
  <dc:creator>Leino, Rustan</dc:creator>
  <cp:lastModifiedBy>Rustan Leino</cp:lastModifiedBy>
  <cp:revision>104</cp:revision>
  <cp:lastPrinted>2024-08-16T06:07:42Z</cp:lastPrinted>
  <dcterms:created xsi:type="dcterms:W3CDTF">2024-05-08T20:26:49Z</dcterms:created>
  <dcterms:modified xsi:type="dcterms:W3CDTF">2026-03-25T16:01:31Z</dcterms:modified>
</cp:coreProperties>
</file>