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70"/>
  </p:notesMasterIdLst>
  <p:sldIdLst>
    <p:sldId id="256" r:id="rId2"/>
    <p:sldId id="451" r:id="rId3"/>
    <p:sldId id="457" r:id="rId4"/>
    <p:sldId id="452" r:id="rId5"/>
    <p:sldId id="278" r:id="rId6"/>
    <p:sldId id="453" r:id="rId7"/>
    <p:sldId id="280" r:id="rId8"/>
    <p:sldId id="454" r:id="rId9"/>
    <p:sldId id="513" r:id="rId10"/>
    <p:sldId id="442" r:id="rId11"/>
    <p:sldId id="444" r:id="rId12"/>
    <p:sldId id="445" r:id="rId13"/>
    <p:sldId id="284" r:id="rId14"/>
    <p:sldId id="285" r:id="rId15"/>
    <p:sldId id="459" r:id="rId16"/>
    <p:sldId id="515" r:id="rId17"/>
    <p:sldId id="514" r:id="rId18"/>
    <p:sldId id="286" r:id="rId19"/>
    <p:sldId id="324" r:id="rId20"/>
    <p:sldId id="325" r:id="rId21"/>
    <p:sldId id="326" r:id="rId22"/>
    <p:sldId id="327" r:id="rId23"/>
    <p:sldId id="287" r:id="rId24"/>
    <p:sldId id="283" r:id="rId25"/>
    <p:sldId id="456" r:id="rId26"/>
    <p:sldId id="417" r:id="rId27"/>
    <p:sldId id="462" r:id="rId28"/>
    <p:sldId id="464" r:id="rId29"/>
    <p:sldId id="465" r:id="rId30"/>
    <p:sldId id="466" r:id="rId31"/>
    <p:sldId id="469" r:id="rId32"/>
    <p:sldId id="468" r:id="rId33"/>
    <p:sldId id="471" r:id="rId34"/>
    <p:sldId id="475" r:id="rId35"/>
    <p:sldId id="474" r:id="rId36"/>
    <p:sldId id="473" r:id="rId37"/>
    <p:sldId id="476" r:id="rId38"/>
    <p:sldId id="477" r:id="rId39"/>
    <p:sldId id="478" r:id="rId40"/>
    <p:sldId id="479" r:id="rId41"/>
    <p:sldId id="480" r:id="rId42"/>
    <p:sldId id="481" r:id="rId43"/>
    <p:sldId id="472" r:id="rId44"/>
    <p:sldId id="482" r:id="rId45"/>
    <p:sldId id="483" r:id="rId46"/>
    <p:sldId id="489" r:id="rId47"/>
    <p:sldId id="507" r:id="rId48"/>
    <p:sldId id="499" r:id="rId49"/>
    <p:sldId id="500" r:id="rId50"/>
    <p:sldId id="501" r:id="rId51"/>
    <p:sldId id="506" r:id="rId52"/>
    <p:sldId id="470" r:id="rId53"/>
    <p:sldId id="484" r:id="rId54"/>
    <p:sldId id="492" r:id="rId55"/>
    <p:sldId id="505" r:id="rId56"/>
    <p:sldId id="502" r:id="rId57"/>
    <p:sldId id="503" r:id="rId58"/>
    <p:sldId id="494" r:id="rId59"/>
    <p:sldId id="493" r:id="rId60"/>
    <p:sldId id="496" r:id="rId61"/>
    <p:sldId id="511" r:id="rId62"/>
    <p:sldId id="512" r:id="rId63"/>
    <p:sldId id="504" r:id="rId64"/>
    <p:sldId id="508" r:id="rId65"/>
    <p:sldId id="510" r:id="rId66"/>
    <p:sldId id="509" r:id="rId67"/>
    <p:sldId id="497" r:id="rId68"/>
    <p:sldId id="323" r:id="rId69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393D"/>
    <a:srgbClr val="E5A5A6"/>
    <a:srgbClr val="F4B4A0"/>
    <a:srgbClr val="40BAD2"/>
    <a:srgbClr val="FAA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50" autoAdjust="0"/>
    <p:restoredTop sz="94821"/>
  </p:normalViewPr>
  <p:slideViewPr>
    <p:cSldViewPr snapToGrid="0">
      <p:cViewPr varScale="1">
        <p:scale>
          <a:sx n="108" d="100"/>
          <a:sy n="108" d="100"/>
        </p:scale>
        <p:origin x="100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C9AF171-AEBC-451C-B3EE-EE99DA3C625D}" type="datetimeFigureOut">
              <a:rPr lang="en-US" smtClean="0"/>
              <a:t>2026-06-30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C676B8A-42D8-4EF9-9F17-9B929F409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10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76B8A-42D8-4EF9-9F17-9B929F409C6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603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2026-06-29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2026-06-29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2026-06-29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2026-06-29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2026-06-29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2026-06-29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2026-06-29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2026-06-29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2026-06-29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2026-06-29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2026-06-29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2026-06-29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oshxAJGrwMU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2.jp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5FF95-900D-9834-176D-82EFE8BBD1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use and anatomy of an</a:t>
            </a:r>
            <a:br>
              <a:rPr lang="en-US" dirty="0"/>
            </a:br>
            <a:r>
              <a:rPr lang="en-US" dirty="0"/>
              <a:t>auto-active verifier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8F123-63E8-4935-28E0-DEFEE1D34C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K. Rustan M. Leino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9344E3-1C2D-512C-B572-72F4E6D66DDB}"/>
              </a:ext>
            </a:extLst>
          </p:cNvPr>
          <p:cNvSpPr txBox="1"/>
          <p:nvPr/>
        </p:nvSpPr>
        <p:spPr>
          <a:xfrm>
            <a:off x="6474373" y="5401098"/>
            <a:ext cx="258041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30 June – 3 July 2026</a:t>
            </a:r>
            <a:br>
              <a:rPr lang="en-US" sz="1100" dirty="0">
                <a:solidFill>
                  <a:schemeClr val="bg1"/>
                </a:solidFill>
              </a:rPr>
            </a:br>
            <a:r>
              <a:rPr lang="en-US" sz="1100" dirty="0">
                <a:solidFill>
                  <a:schemeClr val="bg1"/>
                </a:solidFill>
              </a:rPr>
              <a:t>OPLSS 2026</a:t>
            </a:r>
            <a:br>
              <a:rPr lang="en-US" sz="1100" dirty="0">
                <a:solidFill>
                  <a:schemeClr val="bg1"/>
                </a:solidFill>
              </a:rPr>
            </a:br>
            <a:r>
              <a:rPr lang="en-US" sz="1100" dirty="0">
                <a:solidFill>
                  <a:schemeClr val="bg1"/>
                </a:solidFill>
              </a:rPr>
              <a:t>Eugene, OR, USA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A391C47-0A0F-DBD8-774E-0DE58B4347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09208" y="5278528"/>
            <a:ext cx="975193" cy="17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625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844FAE-85A7-3369-8DEA-6F4A5FB00778}"/>
              </a:ext>
            </a:extLst>
          </p:cNvPr>
          <p:cNvSpPr txBox="1"/>
          <p:nvPr/>
        </p:nvSpPr>
        <p:spPr>
          <a:xfrm>
            <a:off x="3560285" y="828481"/>
            <a:ext cx="8112911" cy="48320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method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BoolSort</a:t>
            </a:r>
            <a:r>
              <a:rPr lang="en-US" sz="1400" dirty="0">
                <a:latin typeface="Lucida Sans Typewriter" panose="020B0509030504030204" pitchFamily="49" charset="77"/>
              </a:rPr>
              <a:t>(a: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array</a:t>
            </a:r>
            <a:r>
              <a:rPr lang="en-US" sz="1400" dirty="0">
                <a:latin typeface="Lucida Sans Typewriter" panose="020B0509030504030204" pitchFamily="49" charset="77"/>
              </a:rPr>
              <a:t>&lt;Data&gt;)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modifies</a:t>
            </a:r>
            <a:r>
              <a:rPr lang="en-US" sz="1400" dirty="0">
                <a:latin typeface="Lucida Sans Typewriter" panose="020B0509030504030204" pitchFamily="49" charset="77"/>
              </a:rPr>
              <a:t> a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solidFill>
                  <a:srgbClr val="7030A0"/>
                </a:solidFill>
                <a:latin typeface="Lucida Sans Typewriter" panose="020B0509030504030204" pitchFamily="49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, j :: 0 &lt;=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&lt; j &lt;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 ==&gt; !a[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].key || a[j].key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</a:rPr>
              <a:t> lo, hi := 0,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while</a:t>
            </a:r>
            <a:r>
              <a:rPr lang="en-US" sz="1400" dirty="0">
                <a:latin typeface="Lucida Sans Typewriter" panose="020B0509030504030204" pitchFamily="49" charset="77"/>
              </a:rPr>
              <a:t> lo != hi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</a:rPr>
              <a:t> 0 &lt;= lo &lt;= hi &lt;=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endParaRPr lang="en-US" sz="1400" dirty="0">
              <a:latin typeface="Lucida Sans Typewriter" panose="020B0509030504030204" pitchFamily="49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solidFill>
                  <a:srgbClr val="7030A0"/>
                </a:solidFill>
                <a:latin typeface="Lucida Sans Typewriter" panose="020B0509030504030204" pitchFamily="49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:: 0 &lt;=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&lt; lo ==&gt; !a[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solidFill>
                  <a:srgbClr val="7030A0"/>
                </a:solidFill>
                <a:latin typeface="Lucida Sans Typewriter" panose="020B0509030504030204" pitchFamily="49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:: hi &lt;=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&lt;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 ==&gt; a[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chemeClr val="accent3">
                    <a:lumMod val="75000"/>
                  </a:schemeClr>
                </a:solidFill>
                <a:latin typeface="Lucida Sans Typewriter" panose="020B0509030504030204" pitchFamily="49" charset="77"/>
              </a:rPr>
              <a:t>// decreases hi - lo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</a:rPr>
              <a:t> !a[lo].key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lo := lo + 1;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}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</a:rPr>
              <a:t> a[hi - 1].key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hi := hi - 1;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}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</a:rPr>
              <a:t>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a[lo], a[hi - 1] := a[hi - 1], a[lo];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lo := lo + 1;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hi := hi - 1;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}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}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}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5C3DCD-1BF5-D18F-A4A9-324E6AFFF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 with </a:t>
            </a:r>
            <a:r>
              <a:rPr lang="en-US" dirty="0" err="1"/>
              <a:t>boolean</a:t>
            </a:r>
            <a:r>
              <a:rPr lang="en-US" dirty="0"/>
              <a:t> keys: solution (variation 0)</a:t>
            </a:r>
          </a:p>
        </p:txBody>
      </p:sp>
    </p:spTree>
    <p:extLst>
      <p:ext uri="{BB962C8B-B14F-4D97-AF65-F5344CB8AC3E}">
        <p14:creationId xmlns:p14="http://schemas.microsoft.com/office/powerpoint/2010/main" val="786647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38D5F-4F24-B67C-D6E4-C63F4FE04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C69F09A-87FF-C789-C833-54699B6717F0}"/>
              </a:ext>
            </a:extLst>
          </p:cNvPr>
          <p:cNvSpPr txBox="1"/>
          <p:nvPr/>
        </p:nvSpPr>
        <p:spPr>
          <a:xfrm>
            <a:off x="3560282" y="828482"/>
            <a:ext cx="8112911" cy="44012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method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BoolSort</a:t>
            </a:r>
            <a:r>
              <a:rPr lang="en-US" sz="1400" dirty="0">
                <a:latin typeface="Lucida Sans Typewriter" panose="020B0509030504030204" pitchFamily="49" charset="77"/>
              </a:rPr>
              <a:t>(a: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array</a:t>
            </a:r>
            <a:r>
              <a:rPr lang="en-US" sz="1400" dirty="0">
                <a:latin typeface="Lucida Sans Typewriter" panose="020B0509030504030204" pitchFamily="49" charset="77"/>
              </a:rPr>
              <a:t>&lt;Data&gt;)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modifies</a:t>
            </a:r>
            <a:r>
              <a:rPr lang="en-US" sz="1400" dirty="0">
                <a:latin typeface="Lucida Sans Typewriter" panose="020B0509030504030204" pitchFamily="49" charset="77"/>
              </a:rPr>
              <a:t> a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solidFill>
                  <a:srgbClr val="7030A0"/>
                </a:solidFill>
                <a:latin typeface="Lucida Sans Typewriter" panose="020B0509030504030204" pitchFamily="49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, j :: 0 &lt;=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&lt; j &lt;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 ==&gt; !a[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].key || a[j].key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</a:rPr>
              <a:t> lo, hi := 0,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while</a:t>
            </a:r>
            <a:r>
              <a:rPr lang="en-US" sz="1400" dirty="0">
                <a:latin typeface="Lucida Sans Typewriter" panose="020B0509030504030204" pitchFamily="49" charset="77"/>
              </a:rPr>
              <a:t> lo != hi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</a:rPr>
              <a:t> 0 &lt;= lo &lt;= hi &lt;=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endParaRPr lang="en-US" sz="1400" dirty="0">
              <a:latin typeface="Lucida Sans Typewriter" panose="020B0509030504030204" pitchFamily="49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:: 0 &lt;=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&lt; lo ==&gt; !a[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:: hi &lt;=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&lt;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 ==&gt; a[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decreases</a:t>
            </a:r>
            <a:r>
              <a:rPr lang="en-US" sz="1400" dirty="0">
                <a:latin typeface="Lucida Sans Typewriter" panose="020B0509030504030204" pitchFamily="49" charset="77"/>
              </a:rPr>
              <a:t> hi - lo, lo &lt;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 &amp;&amp; a[lo].key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</a:rPr>
              <a:t> !a[lo].key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lo := lo + 1;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}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</a:rPr>
              <a:t> a[hi - 1].key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hi := hi - 1;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}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</a:rPr>
              <a:t>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a[lo], a[hi - 1] := a[hi - 1], a[lo];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}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}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}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E7C4C4-AFB7-FC0C-BF79-BB830EB16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 with </a:t>
            </a:r>
            <a:r>
              <a:rPr lang="en-US" dirty="0" err="1"/>
              <a:t>boolean</a:t>
            </a:r>
            <a:r>
              <a:rPr lang="en-US" dirty="0"/>
              <a:t> keys: solution (variation 1)</a:t>
            </a:r>
          </a:p>
        </p:txBody>
      </p:sp>
    </p:spTree>
    <p:extLst>
      <p:ext uri="{BB962C8B-B14F-4D97-AF65-F5344CB8AC3E}">
        <p14:creationId xmlns:p14="http://schemas.microsoft.com/office/powerpoint/2010/main" val="3022575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A140B-0B47-8444-C955-AAA1239E1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D5EE9A-5BAA-9C86-7F17-58DD71000D4F}"/>
              </a:ext>
            </a:extLst>
          </p:cNvPr>
          <p:cNvSpPr txBox="1"/>
          <p:nvPr/>
        </p:nvSpPr>
        <p:spPr>
          <a:xfrm>
            <a:off x="3560282" y="828482"/>
            <a:ext cx="8112911" cy="50475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method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BoolSort</a:t>
            </a:r>
            <a:r>
              <a:rPr lang="en-US" sz="1400" dirty="0">
                <a:latin typeface="Lucida Sans Typewriter" panose="020B0509030504030204" pitchFamily="49" charset="77"/>
              </a:rPr>
              <a:t>(a: array&lt;Data&gt;)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modifies</a:t>
            </a:r>
            <a:r>
              <a:rPr lang="en-US" sz="1400" dirty="0">
                <a:latin typeface="Lucida Sans Typewriter" panose="020B0509030504030204" pitchFamily="49" charset="77"/>
              </a:rPr>
              <a:t> a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solidFill>
                  <a:srgbClr val="7030A0"/>
                </a:solidFill>
                <a:latin typeface="Lucida Sans Typewriter" panose="020B0509030504030204" pitchFamily="49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, j :: 0 &lt;=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&lt; j &lt;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 ==&gt; !a[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].key || a[j].key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 &lt;= 1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return</a:t>
            </a:r>
            <a:r>
              <a:rPr lang="en-US" sz="1400" dirty="0">
                <a:latin typeface="Lucida Sans Typewriter" panose="020B0509030504030204" pitchFamily="49" charset="77"/>
              </a:rPr>
              <a:t>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}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</a:rPr>
              <a:t> lo, hi := 0,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while</a:t>
            </a:r>
            <a:r>
              <a:rPr lang="en-US" sz="1400" dirty="0">
                <a:latin typeface="Lucida Sans Typewriter" panose="020B0509030504030204" pitchFamily="49" charset="77"/>
              </a:rPr>
              <a:t> lo + 1 != hi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</a:rPr>
              <a:t> 0 &lt;= lo &lt; hi &lt;=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endParaRPr lang="en-US" sz="1400" dirty="0">
              <a:latin typeface="Lucida Sans Typewriter" panose="020B0509030504030204" pitchFamily="49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:: 0 &lt;=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&lt; lo ==&gt; !a[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forall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:: hi &lt;= 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 &lt; </a:t>
            </a:r>
            <a:r>
              <a:rPr lang="en-US" sz="1400" dirty="0" err="1">
                <a:latin typeface="Lucida Sans Typewriter" panose="020B0509030504030204" pitchFamily="49" charset="77"/>
              </a:rPr>
              <a:t>a.Length</a:t>
            </a:r>
            <a:r>
              <a:rPr lang="en-US" sz="1400" dirty="0">
                <a:latin typeface="Lucida Sans Typewriter" panose="020B0509030504030204" pitchFamily="49" charset="77"/>
              </a:rPr>
              <a:t> ==&gt; a[</a:t>
            </a:r>
            <a:r>
              <a:rPr lang="en-US" sz="1400" dirty="0" err="1">
                <a:latin typeface="Lucida Sans Typewriter" panose="020B0509030504030204" pitchFamily="49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</a:rPr>
              <a:t>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decreases</a:t>
            </a:r>
            <a:r>
              <a:rPr lang="en-US" sz="1400" dirty="0">
                <a:latin typeface="Lucida Sans Typewriter" panose="020B0509030504030204" pitchFamily="49" charset="77"/>
              </a:rPr>
              <a:t> hi - lo, a[lo].key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</a:rPr>
              <a:t> !a[lo].key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lo := lo + 1;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}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</a:rPr>
              <a:t>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if</a:t>
            </a:r>
            <a:r>
              <a:rPr lang="en-US" sz="1400" dirty="0">
                <a:latin typeface="Lucida Sans Typewriter" panose="020B0509030504030204" pitchFamily="49" charset="77"/>
              </a:rPr>
              <a:t> a[hi - 1].key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hi := hi - 1;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}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else</a:t>
            </a:r>
            <a:r>
              <a:rPr lang="en-US" sz="1400" dirty="0">
                <a:latin typeface="Lucida Sans Typewriter" panose="020B0509030504030204" pitchFamily="49" charset="77"/>
              </a:rPr>
              <a:t> {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  a[lo], a[hi - 1] := a[hi - 1], a[lo];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  }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  }</a:t>
            </a:r>
          </a:p>
          <a:p>
            <a:r>
              <a:rPr lang="en-US" sz="1400" dirty="0">
                <a:latin typeface="Lucida Sans Typewriter" panose="020B0509030504030204" pitchFamily="49" charset="77"/>
              </a:rPr>
              <a:t>}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81EE23D-6185-9E63-DC21-6487B3CDA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 with </a:t>
            </a:r>
            <a:r>
              <a:rPr lang="en-US" dirty="0" err="1"/>
              <a:t>boolean</a:t>
            </a:r>
            <a:r>
              <a:rPr lang="en-US" dirty="0"/>
              <a:t> keys: solution (variation 2)</a:t>
            </a:r>
          </a:p>
        </p:txBody>
      </p:sp>
    </p:spTree>
    <p:extLst>
      <p:ext uri="{BB962C8B-B14F-4D97-AF65-F5344CB8AC3E}">
        <p14:creationId xmlns:p14="http://schemas.microsoft.com/office/powerpoint/2010/main" val="2902265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BB31A-7262-8E79-8075-1C895BBAA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vs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B31F7-BE10-9924-3996-AA044C273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1904926"/>
            <a:ext cx="7315200" cy="110011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Can mutate state</a:t>
            </a:r>
          </a:p>
          <a:p>
            <a:r>
              <a:rPr lang="en-US" dirty="0"/>
              <a:t>Can be nondeterministic</a:t>
            </a:r>
          </a:p>
          <a:p>
            <a:r>
              <a:rPr lang="en-US" dirty="0"/>
              <a:t>Opaque (reasoning uses specification, never the body)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4AC217-A0E3-8C19-8C74-F12CC0DCA07D}"/>
              </a:ext>
            </a:extLst>
          </p:cNvPr>
          <p:cNvSpPr txBox="1"/>
          <p:nvPr/>
        </p:nvSpPr>
        <p:spPr>
          <a:xfrm>
            <a:off x="3869269" y="859677"/>
            <a:ext cx="731520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M(x: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) </a:t>
            </a:r>
            <a:r>
              <a:rPr lang="en-US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returns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(y: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) {</a:t>
            </a:r>
            <a:b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i="1" dirty="0">
                <a:latin typeface="Lucida Sans Typewriter" panose="020B0509030504030204" pitchFamily="49" charset="77"/>
                <a:cs typeface="AkayaTelivigala" pitchFamily="2" charset="77"/>
              </a:rPr>
              <a:t>&lt;statements&gt;</a:t>
            </a:r>
            <a:b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FE2BA6-B900-BF0B-D897-EB01BB5D737B}"/>
              </a:ext>
            </a:extLst>
          </p:cNvPr>
          <p:cNvSpPr txBox="1"/>
          <p:nvPr/>
        </p:nvSpPr>
        <p:spPr>
          <a:xfrm>
            <a:off x="3869267" y="3373628"/>
            <a:ext cx="731520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F(x: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int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  <a:b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i="1" dirty="0">
                <a:latin typeface="Lucida Sans Typewriter" panose="020B0509030504030204" pitchFamily="49" charset="77"/>
                <a:cs typeface="AkayaTelivigala" pitchFamily="2" charset="77"/>
              </a:rPr>
              <a:t>&lt;expr&gt;</a:t>
            </a:r>
            <a:b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DADE081-E5E0-41CD-8E84-5735F92B470C}"/>
              </a:ext>
            </a:extLst>
          </p:cNvPr>
          <p:cNvSpPr txBox="1">
            <a:spLocks/>
          </p:cNvSpPr>
          <p:nvPr/>
        </p:nvSpPr>
        <p:spPr>
          <a:xfrm>
            <a:off x="3869268" y="4296958"/>
            <a:ext cx="7315200" cy="1768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Cannot mutate state</a:t>
            </a:r>
          </a:p>
          <a:p>
            <a:r>
              <a:rPr lang="en-US" dirty="0"/>
              <a:t>Deterministic</a:t>
            </a:r>
          </a:p>
          <a:p>
            <a:r>
              <a:rPr lang="en-US" dirty="0"/>
              <a:t>Transparent (reasoning uses body) – default,</a:t>
            </a:r>
            <a:br>
              <a:rPr lang="en-US" dirty="0"/>
            </a:br>
            <a:r>
              <a:rPr lang="en-US" dirty="0"/>
              <a:t>or opaque</a:t>
            </a:r>
          </a:p>
        </p:txBody>
      </p:sp>
    </p:spTree>
    <p:extLst>
      <p:ext uri="{BB962C8B-B14F-4D97-AF65-F5344CB8AC3E}">
        <p14:creationId xmlns:p14="http://schemas.microsoft.com/office/powerpoint/2010/main" val="67139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CF37F-3471-C508-8358-8D6BE1B59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Statements vs expressions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2ACDC97-FC67-26CE-A4E1-318087F3DD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9135273"/>
              </p:ext>
            </p:extLst>
          </p:nvPr>
        </p:nvGraphicFramePr>
        <p:xfrm>
          <a:off x="3868738" y="863598"/>
          <a:ext cx="7784782" cy="5212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29761">
                  <a:extLst>
                    <a:ext uri="{9D8B030D-6E8A-4147-A177-3AD203B41FA5}">
                      <a16:colId xmlns:a16="http://schemas.microsoft.com/office/drawing/2014/main" val="3508394985"/>
                    </a:ext>
                  </a:extLst>
                </a:gridCol>
                <a:gridCol w="4255021">
                  <a:extLst>
                    <a:ext uri="{9D8B030D-6E8A-4147-A177-3AD203B41FA5}">
                      <a16:colId xmlns:a16="http://schemas.microsoft.com/office/drawing/2014/main" val="1723187303"/>
                    </a:ext>
                  </a:extLst>
                </a:gridCol>
              </a:tblGrid>
              <a:tr h="586258">
                <a:tc>
                  <a:txBody>
                    <a:bodyPr/>
                    <a:lstStyle/>
                    <a:p>
                      <a:r>
                        <a:rPr lang="en-US" sz="2000" dirty="0"/>
                        <a:t>statement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expression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674250"/>
                  </a:ext>
                </a:extLst>
              </a:tr>
              <a:tr h="2312911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if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G {</a:t>
                      </a:r>
                    </a:p>
                    <a:p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 &lt;statements&gt;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} </a:t>
                      </a:r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else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{</a:t>
                      </a:r>
                    </a:p>
                    <a:p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 &lt;statements&gt;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}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Lucida Sans Typewriter" panose="020B0509030504030204" pitchFamily="49" charset="77"/>
                        <a:ea typeface="+mn-ea"/>
                        <a:cs typeface="AkayaTelivigala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if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G </a:t>
                      </a:r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then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</a:t>
                      </a:r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&lt;expr&gt;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</a:t>
                      </a:r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else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</a:t>
                      </a:r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&lt;expr&gt;</a:t>
                      </a:r>
                      <a:endParaRPr lang="en-US" sz="1800" i="1" kern="1200" dirty="0">
                        <a:solidFill>
                          <a:schemeClr val="tx1"/>
                        </a:solidFill>
                        <a:latin typeface="Lucida Sans Typewriter" panose="020B0509030504030204" pitchFamily="49" charset="77"/>
                        <a:ea typeface="+mn-ea"/>
                        <a:cs typeface="AkayaTelivigala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549154"/>
                  </a:ext>
                </a:extLst>
              </a:tr>
              <a:tr h="2312911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match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E</a:t>
                      </a:r>
                    </a:p>
                    <a:p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case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Nil =&gt;</a:t>
                      </a:r>
                    </a:p>
                    <a:p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 &lt;statements&gt;</a:t>
                      </a:r>
                    </a:p>
                    <a:p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case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Cons(x, tail) =&gt;</a:t>
                      </a:r>
                    </a:p>
                    <a:p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 &lt;statements&gt;</a:t>
                      </a:r>
                      <a:endParaRPr lang="en-US" sz="1800" i="1" kern="1200" dirty="0">
                        <a:solidFill>
                          <a:schemeClr val="tx1"/>
                        </a:solidFill>
                        <a:latin typeface="Lucida Sans Typewriter" panose="020B0509030504030204" pitchFamily="49" charset="77"/>
                        <a:ea typeface="+mn-ea"/>
                        <a:cs typeface="AkayaTelivigala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match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E</a:t>
                      </a:r>
                    </a:p>
                    <a:p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case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Nil =&gt;</a:t>
                      </a:r>
                    </a:p>
                    <a:p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 &lt;expr&gt;</a:t>
                      </a:r>
                    </a:p>
                    <a:p>
                      <a:r>
                        <a:rPr lang="en-US" sz="1800" kern="1200" dirty="0">
                          <a:solidFill>
                            <a:srgbClr val="7030A0"/>
                          </a:solidFill>
                          <a:latin typeface="Lucida Sans Typewriter" panose="020B0509030504030204" pitchFamily="49" charset="77"/>
                        </a:rPr>
                        <a:t>case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Cons(x, tail) =&gt;</a:t>
                      </a:r>
                    </a:p>
                    <a:p>
                      <a:r>
                        <a:rPr lang="en-US" sz="1800" i="1" kern="1200" dirty="0">
                          <a:solidFill>
                            <a:schemeClr val="tx1"/>
                          </a:solidFill>
                          <a:latin typeface="Lucida Sans Typewriter" panose="020B0509030504030204" pitchFamily="49" charset="77"/>
                        </a:rPr>
                        <a:t>  &lt;expr&gt;</a:t>
                      </a:r>
                      <a:endParaRPr lang="en-US" sz="1800" i="1" kern="1200" dirty="0">
                        <a:solidFill>
                          <a:schemeClr val="tx1"/>
                        </a:solidFill>
                        <a:latin typeface="Lucida Sans Typewriter" panose="020B0509030504030204" pitchFamily="49" charset="77"/>
                        <a:ea typeface="+mn-ea"/>
                        <a:cs typeface="AkayaTelivigala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1993986"/>
                  </a:ext>
                </a:extLst>
              </a:tr>
            </a:tbl>
          </a:graphicData>
        </a:graphic>
      </p:graphicFrame>
      <p:sp>
        <p:nvSpPr>
          <p:cNvPr id="5" name="Right Brace 4">
            <a:extLst>
              <a:ext uri="{FF2B5EF4-FFF2-40B4-BE49-F238E27FC236}">
                <a16:creationId xmlns:a16="http://schemas.microsoft.com/office/drawing/2014/main" id="{1A7C3732-08F7-5D45-726C-D74C5C8E775E}"/>
              </a:ext>
            </a:extLst>
          </p:cNvPr>
          <p:cNvSpPr/>
          <p:nvPr/>
        </p:nvSpPr>
        <p:spPr>
          <a:xfrm>
            <a:off x="6096000" y="2042160"/>
            <a:ext cx="248919" cy="690880"/>
          </a:xfrm>
          <a:prstGeom prst="rightBrac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7148EB-5CA1-C3DA-EF6F-F0DC9184F2B6}"/>
              </a:ext>
            </a:extLst>
          </p:cNvPr>
          <p:cNvSpPr txBox="1"/>
          <p:nvPr/>
        </p:nvSpPr>
        <p:spPr>
          <a:xfrm>
            <a:off x="6332536" y="2202934"/>
            <a:ext cx="1084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optional</a:t>
            </a:r>
          </a:p>
        </p:txBody>
      </p:sp>
    </p:spTree>
    <p:extLst>
      <p:ext uri="{BB962C8B-B14F-4D97-AF65-F5344CB8AC3E}">
        <p14:creationId xmlns:p14="http://schemas.microsoft.com/office/powerpoint/2010/main" val="2350130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2DC3A-594B-EB50-D9D9-67DAFF491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F05A76-60E2-8486-E4C3-CA8FC4B48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07119E-7D1B-226D-2A5B-7FE2DD038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/>
              <a:t>BruteSort</a:t>
            </a: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Gauss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Lists</a:t>
            </a:r>
          </a:p>
        </p:txBody>
      </p:sp>
      <p:sp>
        <p:nvSpPr>
          <p:cNvPr id="5" name="Snip Single Corner Rectangle 4">
            <a:extLst>
              <a:ext uri="{FF2B5EF4-FFF2-40B4-BE49-F238E27FC236}">
                <a16:creationId xmlns:a16="http://schemas.microsoft.com/office/drawing/2014/main" id="{7F2C89A9-3D88-D1E9-019D-83661F8D9356}"/>
              </a:ext>
            </a:extLst>
          </p:cNvPr>
          <p:cNvSpPr/>
          <p:nvPr/>
        </p:nvSpPr>
        <p:spPr>
          <a:xfrm>
            <a:off x="120839" y="6539186"/>
            <a:ext cx="1707961" cy="243840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Lecture 1</a:t>
            </a:r>
          </a:p>
        </p:txBody>
      </p:sp>
    </p:spTree>
    <p:extLst>
      <p:ext uri="{BB962C8B-B14F-4D97-AF65-F5344CB8AC3E}">
        <p14:creationId xmlns:p14="http://schemas.microsoft.com/office/powerpoint/2010/main" val="1901494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90480-5DB0-AF85-F2FE-A9A959772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2A631-445A-4C44-437C-B441150CB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BruteSort</a:t>
            </a:r>
            <a:br>
              <a:rPr lang="en-US" dirty="0"/>
            </a:br>
            <a:r>
              <a:rPr lang="en-US" sz="2400" dirty="0"/>
              <a:t>(0/2)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2988C6-38E9-3FE7-E6DF-B32E9D21CDA4}"/>
              </a:ext>
            </a:extLst>
          </p:cNvPr>
          <p:cNvSpPr txBox="1"/>
          <p:nvPr/>
        </p:nvSpPr>
        <p:spPr>
          <a:xfrm>
            <a:off x="3439985" y="202794"/>
            <a:ext cx="8411819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method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BruteSort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(a: </a:t>
            </a:r>
            <a:r>
              <a:rPr lang="en-US" sz="1600" b="0" dirty="0">
                <a:solidFill>
                  <a:srgbClr val="22863A"/>
                </a:solidFill>
                <a:effectLst/>
                <a:latin typeface="Fira Code" panose="020B0809050000020004" pitchFamily="49" charset="0"/>
              </a:rPr>
              <a:t>array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&lt;</a:t>
            </a:r>
            <a:r>
              <a:rPr lang="en-US" sz="1600" b="0" dirty="0">
                <a:solidFill>
                  <a:srgbClr val="22863A"/>
                </a:solidFill>
                <a:effectLst/>
                <a:latin typeface="Fira Code" panose="020B0809050000020004" pitchFamily="49" charset="0"/>
              </a:rPr>
              <a:t>bool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&gt;)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modifies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a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ensures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600" b="0" dirty="0" err="1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forall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, j :: 0 &lt;=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&lt; j &lt;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a.Length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==&gt; a[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] ==&gt; a[j]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ensures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600" b="0" dirty="0">
                <a:solidFill>
                  <a:srgbClr val="22863A"/>
                </a:solidFill>
                <a:effectLst/>
                <a:latin typeface="Fira Code" panose="020B0809050000020004" pitchFamily="49" charset="0"/>
              </a:rPr>
              <a:t>multiset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(a[..]) == </a:t>
            </a:r>
            <a:r>
              <a:rPr lang="en-US" sz="1600" b="0" dirty="0">
                <a:solidFill>
                  <a:srgbClr val="22863A"/>
                </a:solidFill>
                <a:effectLst/>
                <a:latin typeface="Fira Code" panose="020B0809050000020004" pitchFamily="49" charset="0"/>
              </a:rPr>
              <a:t>multiset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(old(a[..]))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{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var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c0 := 0;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ghost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var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c1 := 0;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ghost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var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m := </a:t>
            </a:r>
            <a:r>
              <a:rPr lang="en-US" sz="1600" b="0" dirty="0">
                <a:solidFill>
                  <a:srgbClr val="22863A"/>
                </a:solidFill>
                <a:effectLst/>
                <a:latin typeface="Fira Code" panose="020B0809050000020004" pitchFamily="49" charset="0"/>
              </a:rPr>
              <a:t>multiset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{};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var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n := 0;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while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n &lt;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a.Length</a:t>
            </a:r>
            <a:endParaRPr lang="en-US" sz="1600" b="0" dirty="0">
              <a:solidFill>
                <a:srgbClr val="000000"/>
              </a:solidFill>
              <a:effectLst/>
              <a:latin typeface="Fira Code" panose="020B0809050000020004" pitchFamily="49" charset="0"/>
            </a:endParaRP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invariant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0 &lt;= n &lt;=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a.Length</a:t>
            </a:r>
            <a:endParaRPr lang="en-US" sz="1600" b="0" dirty="0">
              <a:solidFill>
                <a:srgbClr val="000000"/>
              </a:solidFill>
              <a:effectLst/>
              <a:latin typeface="Fira Code" panose="020B0809050000020004" pitchFamily="49" charset="0"/>
            </a:endParaRP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invariant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m == </a:t>
            </a:r>
            <a:r>
              <a:rPr lang="en-US" sz="1600" b="0" dirty="0">
                <a:solidFill>
                  <a:srgbClr val="22863A"/>
                </a:solidFill>
                <a:effectLst/>
                <a:latin typeface="Fira Code" panose="020B0809050000020004" pitchFamily="49" charset="0"/>
              </a:rPr>
              <a:t>multiset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(a[..n])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invariant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c0 == m[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false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] &amp;&amp; c1 == m[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true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]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invariant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c0 + c1 == n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{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var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x := a[n];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if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x {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  c1 := c1 + 1;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}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else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{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  c0 := c0 + 1;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}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m := m + </a:t>
            </a:r>
            <a:r>
              <a:rPr lang="en-US" sz="1600" b="0" dirty="0">
                <a:solidFill>
                  <a:srgbClr val="22863A"/>
                </a:solidFill>
                <a:effectLst/>
                <a:latin typeface="Fira Code" panose="020B0809050000020004" pitchFamily="49" charset="0"/>
              </a:rPr>
              <a:t>multiset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{x};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n := n + 1;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}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assert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a[..] == a[..n];</a:t>
            </a:r>
            <a:endParaRPr lang="en-US" sz="1600" dirty="0">
              <a:solidFill>
                <a:srgbClr val="000000"/>
              </a:solidFill>
              <a:latin typeface="Fira Code" panose="020B0809050000020004" pitchFamily="49" charset="0"/>
            </a:endParaRP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 ⋮</a:t>
            </a:r>
          </a:p>
        </p:txBody>
      </p:sp>
    </p:spTree>
    <p:extLst>
      <p:ext uri="{BB962C8B-B14F-4D97-AF65-F5344CB8AC3E}">
        <p14:creationId xmlns:p14="http://schemas.microsoft.com/office/powerpoint/2010/main" val="698891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B6D9F-264F-DC8D-FEC9-247BCC30C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BruteSort</a:t>
            </a:r>
            <a:br>
              <a:rPr lang="en-US" dirty="0"/>
            </a:br>
            <a:r>
              <a:rPr lang="en-US" sz="2400" dirty="0"/>
              <a:t>(1/2)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12D38F-4A00-A5F9-5F2B-F438B93FA72A}"/>
              </a:ext>
            </a:extLst>
          </p:cNvPr>
          <p:cNvSpPr txBox="1"/>
          <p:nvPr/>
        </p:nvSpPr>
        <p:spPr>
          <a:xfrm>
            <a:off x="3592707" y="928406"/>
            <a:ext cx="824139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 ⋮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n := 0;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while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n &lt;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a.Length</a:t>
            </a:r>
            <a:endParaRPr lang="en-US" sz="1600" b="0" dirty="0">
              <a:solidFill>
                <a:srgbClr val="000000"/>
              </a:solidFill>
              <a:effectLst/>
              <a:latin typeface="Fira Code" panose="020B0809050000020004" pitchFamily="49" charset="0"/>
            </a:endParaRP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invariant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0 &lt;= n &lt;=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a.Length</a:t>
            </a:r>
            <a:endParaRPr lang="en-US" sz="1600" b="0" dirty="0">
              <a:solidFill>
                <a:srgbClr val="000000"/>
              </a:solidFill>
              <a:effectLst/>
              <a:latin typeface="Fira Code" panose="020B0809050000020004" pitchFamily="49" charset="0"/>
            </a:endParaRP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invariant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600" b="0" dirty="0" err="1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forall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, j :: 0 &lt;=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&lt; j &lt; n ==&gt; a[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] ==&gt; a[j]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invariant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c0 != 0 ==&gt; </a:t>
            </a:r>
            <a:r>
              <a:rPr lang="en-US" sz="1600" b="0" dirty="0" err="1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forall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:: 0 &lt;=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&lt; n ==&gt; !a[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]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invariant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600" b="0" dirty="0">
                <a:solidFill>
                  <a:srgbClr val="22863A"/>
                </a:solidFill>
                <a:effectLst/>
                <a:latin typeface="Fira Code" panose="020B0809050000020004" pitchFamily="49" charset="0"/>
              </a:rPr>
              <a:t>multiset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(old(a[..])) == m + </a:t>
            </a:r>
            <a:r>
              <a:rPr lang="en-US" sz="1600" b="0" dirty="0">
                <a:solidFill>
                  <a:srgbClr val="22863A"/>
                </a:solidFill>
                <a:effectLst/>
                <a:latin typeface="Fira Code" panose="020B0809050000020004" pitchFamily="49" charset="0"/>
              </a:rPr>
              <a:t>multiset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(a[..n])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invariant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c0 == m[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false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] &amp;&amp; c1 == m[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true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]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invariant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c0 + c1 + n == </a:t>
            </a:r>
            <a:r>
              <a:rPr lang="en-US" sz="16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a.Length</a:t>
            </a:r>
            <a:endParaRPr lang="en-US" sz="1600" b="0" dirty="0">
              <a:solidFill>
                <a:srgbClr val="000000"/>
              </a:solidFill>
              <a:effectLst/>
              <a:latin typeface="Fira Code" panose="020B0809050000020004" pitchFamily="49" charset="0"/>
            </a:endParaRP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{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var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x := c0 == 0;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if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x {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  c1 := c1 - 1;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}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else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{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  c0 := c0 - 1;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}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m := m - </a:t>
            </a:r>
            <a:r>
              <a:rPr lang="en-US" sz="1600" b="0" dirty="0">
                <a:solidFill>
                  <a:srgbClr val="22863A"/>
                </a:solidFill>
                <a:effectLst/>
                <a:latin typeface="Fira Code" panose="020B0809050000020004" pitchFamily="49" charset="0"/>
              </a:rPr>
              <a:t>multiset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{x};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a[n] := x;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n := n + 1;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}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sz="1600" b="0" dirty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assert</a:t>
            </a: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a[..] == a[..n];</a:t>
            </a:r>
          </a:p>
          <a:p>
            <a:pPr>
              <a:buNone/>
            </a:pPr>
            <a:r>
              <a:rPr lang="en-US" sz="16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052226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30172-9B7C-A547-92E0-2AC3A29AA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and lemmas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079B05-FC47-688F-A2B8-EC83E6BB77CA}"/>
              </a:ext>
            </a:extLst>
          </p:cNvPr>
          <p:cNvSpPr txBox="1"/>
          <p:nvPr/>
        </p:nvSpPr>
        <p:spPr>
          <a:xfrm>
            <a:off x="3996647" y="1123837"/>
            <a:ext cx="6678202" cy="33239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Gauss(n: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returns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(t: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 ==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TriangleSum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(n)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t := 0;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0;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while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&lt; 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0 &lt;=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&lt;= 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 ==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TriangleSum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+ 1;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t := t +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4561188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30172-9B7C-A547-92E0-2AC3A29AA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and lemmas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079B05-FC47-688F-A2B8-EC83E6BB77CA}"/>
              </a:ext>
            </a:extLst>
          </p:cNvPr>
          <p:cNvSpPr txBox="1"/>
          <p:nvPr/>
        </p:nvSpPr>
        <p:spPr>
          <a:xfrm>
            <a:off x="3996647" y="1123837"/>
            <a:ext cx="6678202" cy="33239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Gauss(n: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returns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(t: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 ==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TriangleSum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 == n * (n + 1) / 2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t := 0;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0;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while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&lt; 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0 &lt;=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&lt;= 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 ==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TriangleSum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 ==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* 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+ 1) / 2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+ 1;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t := t +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B74422FF-073B-A2C0-6A89-5BB50CA8EADA}"/>
              </a:ext>
            </a:extLst>
          </p:cNvPr>
          <p:cNvSpPr/>
          <p:nvPr/>
        </p:nvSpPr>
        <p:spPr>
          <a:xfrm>
            <a:off x="4263775" y="1623317"/>
            <a:ext cx="3143892" cy="205483"/>
          </a:xfrm>
          <a:prstGeom prst="roundRect">
            <a:avLst/>
          </a:prstGeom>
          <a:solidFill>
            <a:srgbClr val="F4B4A0">
              <a:alpha val="50196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1A0436F-41ED-0526-E69D-2CC671CC76AA}"/>
              </a:ext>
            </a:extLst>
          </p:cNvPr>
          <p:cNvSpPr/>
          <p:nvPr/>
        </p:nvSpPr>
        <p:spPr>
          <a:xfrm>
            <a:off x="4467544" y="3101078"/>
            <a:ext cx="3371637" cy="205483"/>
          </a:xfrm>
          <a:prstGeom prst="roundRect">
            <a:avLst/>
          </a:prstGeom>
          <a:solidFill>
            <a:srgbClr val="F4B4A0">
              <a:alpha val="50196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92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B0D94-0364-6132-0FE4-9BB801FCC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Auto-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matic</a:t>
            </a:r>
            <a:br>
              <a:rPr lang="en-US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inter-</a:t>
            </a:r>
            <a:r>
              <a:rPr lang="en-US" dirty="0"/>
              <a:t>active</a:t>
            </a:r>
          </a:p>
        </p:txBody>
      </p:sp>
      <p:sp>
        <p:nvSpPr>
          <p:cNvPr id="10" name="Program box"/>
          <p:cNvSpPr/>
          <p:nvPr/>
        </p:nvSpPr>
        <p:spPr>
          <a:xfrm>
            <a:off x="4106601" y="1129000"/>
            <a:ext cx="2750000" cy="225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txBody>
          <a:bodyPr rtlCol="0" anchor="ctr">
            <a:normAutofit fontScale="92500" lnSpcReduction="20000"/>
          </a:bodyPr>
          <a:lstStyle/>
          <a:p>
            <a:pPr algn="ctr"/>
            <a:r>
              <a:rPr lang="en-US" sz="1600" b="1" dirty="0">
                <a:solidFill>
                  <a:schemeClr val="accent1"/>
                </a:solidFill>
              </a:rPr>
              <a:t>Program</a:t>
            </a:r>
          </a:p>
          <a:p>
            <a:pPr algn="ctr"/>
            <a:endParaRPr lang="en-US" sz="600" dirty="0"/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method</a:t>
            </a:r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M(x: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requires</a:t>
            </a:r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 </a:t>
            </a:r>
            <a:r>
              <a:rPr lang="en-US" sz="1400" dirty="0">
                <a:solidFill>
                  <a:srgbClr val="545454"/>
                </a:solidFill>
              </a:rPr>
              <a:t>≤</a:t>
            </a:r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x</a:t>
            </a:r>
          </a:p>
          <a:p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ensures</a:t>
            </a:r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Q(x)</a:t>
            </a:r>
          </a:p>
          <a:p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n := 0;</a:t>
            </a:r>
          </a:p>
          <a:p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while</a:t>
            </a:r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n &lt; x</a:t>
            </a:r>
          </a:p>
          <a:p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Q(n)</a:t>
            </a:r>
          </a:p>
          <a:p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{</a:t>
            </a:r>
          </a:p>
          <a:p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…</a:t>
            </a:r>
          </a:p>
          <a:p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  <a:b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11" name="Arrow"/>
          <p:cNvSpPr/>
          <p:nvPr/>
        </p:nvSpPr>
        <p:spPr>
          <a:xfrm>
            <a:off x="5201601" y="3479000"/>
            <a:ext cx="560000" cy="6500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Arrow label"/>
          <p:cNvSpPr txBox="1"/>
          <p:nvPr/>
        </p:nvSpPr>
        <p:spPr>
          <a:xfrm>
            <a:off x="5906601" y="3589000"/>
            <a:ext cx="1700000" cy="430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1300" i="1" dirty="0">
                <a:solidFill>
                  <a:srgbClr val="545454"/>
                </a:solidFill>
              </a:rPr>
              <a:t>generates</a:t>
            </a:r>
          </a:p>
        </p:txBody>
      </p:sp>
      <p:sp>
        <p:nvSpPr>
          <p:cNvPr id="13" name="Formula box"/>
          <p:cNvSpPr/>
          <p:nvPr/>
        </p:nvSpPr>
        <p:spPr>
          <a:xfrm>
            <a:off x="4106601" y="4229000"/>
            <a:ext cx="2750000" cy="150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txBody>
          <a:bodyPr rtlCol="0" anchor="ctr">
            <a:normAutofit/>
          </a:bodyPr>
          <a:lstStyle/>
          <a:p>
            <a:pPr algn="ctr"/>
            <a:r>
              <a:rPr lang="en-US" sz="1600" b="1" dirty="0">
                <a:solidFill>
                  <a:schemeClr val="accent1"/>
                </a:solidFill>
              </a:rPr>
              <a:t>Logical formula</a:t>
            </a:r>
          </a:p>
          <a:p>
            <a:pPr algn="ctr"/>
            <a:endParaRPr lang="en-US" sz="800" dirty="0"/>
          </a:p>
          <a:p>
            <a:pPr algn="ctr"/>
            <a:r>
              <a:rPr lang="en-US" sz="2000" dirty="0">
                <a:solidFill>
                  <a:srgbClr val="545454"/>
                </a:solidFill>
              </a:rPr>
              <a:t>∀ x •  </a:t>
            </a:r>
            <a:r>
              <a:rPr lang="en-US" dirty="0">
                <a:solidFill>
                  <a:srgbClr val="545454"/>
                </a:solidFill>
                <a:latin typeface="Consolas" panose="020B0609020204030204" pitchFamily="49" charset="0"/>
              </a:rPr>
              <a:t>0</a:t>
            </a:r>
            <a:r>
              <a:rPr lang="en-US" sz="2000" dirty="0">
                <a:solidFill>
                  <a:srgbClr val="545454"/>
                </a:solidFill>
              </a:rPr>
              <a:t> ≤ x ⇒</a:t>
            </a:r>
            <a:br>
              <a:rPr lang="en-US" sz="2000" dirty="0">
                <a:solidFill>
                  <a:srgbClr val="545454"/>
                </a:solidFill>
              </a:rPr>
            </a:br>
            <a:r>
              <a:rPr lang="en-US" sz="2000" dirty="0">
                <a:solidFill>
                  <a:srgbClr val="545454"/>
                </a:solidFill>
              </a:rPr>
              <a:t> … ⇒ Q(x)</a:t>
            </a:r>
          </a:p>
        </p:txBody>
      </p:sp>
      <p:sp>
        <p:nvSpPr>
          <p:cNvPr id="3" name="Arrow: Notched Right 2">
            <a:extLst>
              <a:ext uri="{FF2B5EF4-FFF2-40B4-BE49-F238E27FC236}">
                <a16:creationId xmlns:a16="http://schemas.microsoft.com/office/drawing/2014/main" id="{25FC8DB9-A08B-EEE2-C6EB-D9A6C48339E2}"/>
              </a:ext>
            </a:extLst>
          </p:cNvPr>
          <p:cNvSpPr/>
          <p:nvPr/>
        </p:nvSpPr>
        <p:spPr>
          <a:xfrm flipH="1">
            <a:off x="7264077" y="4453957"/>
            <a:ext cx="2003814" cy="1050085"/>
          </a:xfrm>
          <a:prstGeom prst="notched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820B2B-11AA-94C4-B2C7-D92F2DAADBBD}"/>
              </a:ext>
            </a:extLst>
          </p:cNvPr>
          <p:cNvSpPr txBox="1"/>
          <p:nvPr/>
        </p:nvSpPr>
        <p:spPr>
          <a:xfrm>
            <a:off x="9326880" y="4655833"/>
            <a:ext cx="2082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User interaction happens here</a:t>
            </a:r>
          </a:p>
        </p:txBody>
      </p:sp>
      <p:sp>
        <p:nvSpPr>
          <p:cNvPr id="7" name="Snip Single Corner Rectangle 4">
            <a:extLst>
              <a:ext uri="{FF2B5EF4-FFF2-40B4-BE49-F238E27FC236}">
                <a16:creationId xmlns:a16="http://schemas.microsoft.com/office/drawing/2014/main" id="{4F44F9E9-D767-A96A-FF62-FEF41053FC36}"/>
              </a:ext>
            </a:extLst>
          </p:cNvPr>
          <p:cNvSpPr/>
          <p:nvPr/>
        </p:nvSpPr>
        <p:spPr>
          <a:xfrm>
            <a:off x="120839" y="6539186"/>
            <a:ext cx="1707961" cy="243840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Lecture 0</a:t>
            </a:r>
          </a:p>
        </p:txBody>
      </p:sp>
    </p:spTree>
    <p:extLst>
      <p:ext uri="{BB962C8B-B14F-4D97-AF65-F5344CB8AC3E}">
        <p14:creationId xmlns:p14="http://schemas.microsoft.com/office/powerpoint/2010/main" val="2645355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4.07407E-6 L -4.79167E-6 -0.41274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64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4.07407E-6 L -6.25E-7 -0.4136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3" grpId="0" animBg="1"/>
      <p:bldP spid="3" grpId="1" animBg="1"/>
      <p:bldP spid="4" grpId="0"/>
      <p:bldP spid="4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30172-9B7C-A547-92E0-2AC3A29AA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and lemmas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079B05-FC47-688F-A2B8-EC83E6BB77CA}"/>
              </a:ext>
            </a:extLst>
          </p:cNvPr>
          <p:cNvSpPr txBox="1"/>
          <p:nvPr/>
        </p:nvSpPr>
        <p:spPr>
          <a:xfrm>
            <a:off x="3996647" y="1123837"/>
            <a:ext cx="6678202" cy="33239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Gauss(n: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returns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(t: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 ==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TriangleSum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TriangleSum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(n) == n * (n + 1) / 2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t := 0;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0;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while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&lt; 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0 &lt;=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&lt;= 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t ==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TriangleSum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TriangleSum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 ==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* 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+ 1) / 2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+ 1;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t := t +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FECE71F-6519-81C7-451A-20E7D0FE96B7}"/>
              </a:ext>
            </a:extLst>
          </p:cNvPr>
          <p:cNvSpPr/>
          <p:nvPr/>
        </p:nvSpPr>
        <p:spPr>
          <a:xfrm>
            <a:off x="4263774" y="1623317"/>
            <a:ext cx="4479070" cy="205483"/>
          </a:xfrm>
          <a:prstGeom prst="roundRect">
            <a:avLst/>
          </a:prstGeom>
          <a:solidFill>
            <a:srgbClr val="F4B4A0">
              <a:alpha val="50196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1A41E47-1265-A69E-96DB-36E404FBDE60}"/>
              </a:ext>
            </a:extLst>
          </p:cNvPr>
          <p:cNvSpPr/>
          <p:nvPr/>
        </p:nvSpPr>
        <p:spPr>
          <a:xfrm>
            <a:off x="4467543" y="3101078"/>
            <a:ext cx="4700053" cy="205483"/>
          </a:xfrm>
          <a:prstGeom prst="roundRect">
            <a:avLst/>
          </a:prstGeom>
          <a:solidFill>
            <a:srgbClr val="F4B4A0">
              <a:alpha val="50196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696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30172-9B7C-A547-92E0-2AC3A29AA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and lemmas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079B05-FC47-688F-A2B8-EC83E6BB77CA}"/>
              </a:ext>
            </a:extLst>
          </p:cNvPr>
          <p:cNvSpPr txBox="1"/>
          <p:nvPr/>
        </p:nvSpPr>
        <p:spPr>
          <a:xfrm>
            <a:off x="3996647" y="1123837"/>
            <a:ext cx="6678202" cy="33239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method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Gauss(n: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TriangleSum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(n) == n * (n + 1) / 2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0;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while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&lt; 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0 &lt;=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&lt;= n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TriangleSum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 ==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* 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+ 1) / 2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+ 1;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6E32C9F-8FEF-98A0-BDCB-9F411D773F6E}"/>
              </a:ext>
            </a:extLst>
          </p:cNvPr>
          <p:cNvSpPr/>
          <p:nvPr/>
        </p:nvSpPr>
        <p:spPr>
          <a:xfrm>
            <a:off x="4263774" y="1397285"/>
            <a:ext cx="2951137" cy="205483"/>
          </a:xfrm>
          <a:prstGeom prst="roundRect">
            <a:avLst/>
          </a:prstGeom>
          <a:solidFill>
            <a:srgbClr val="F4B4A0">
              <a:alpha val="50196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A5BD498-383E-2922-7025-EC4A4EDEF23E}"/>
              </a:ext>
            </a:extLst>
          </p:cNvPr>
          <p:cNvSpPr/>
          <p:nvPr/>
        </p:nvSpPr>
        <p:spPr>
          <a:xfrm>
            <a:off x="4467544" y="2875046"/>
            <a:ext cx="3142624" cy="205483"/>
          </a:xfrm>
          <a:prstGeom prst="roundRect">
            <a:avLst/>
          </a:prstGeom>
          <a:solidFill>
            <a:srgbClr val="F4B4A0">
              <a:alpha val="50196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86AD61-B102-4185-AA4E-FE246406EBDD}"/>
              </a:ext>
            </a:extLst>
          </p:cNvPr>
          <p:cNvSpPr/>
          <p:nvPr/>
        </p:nvSpPr>
        <p:spPr>
          <a:xfrm>
            <a:off x="4486382" y="3746631"/>
            <a:ext cx="1270362" cy="205483"/>
          </a:xfrm>
          <a:prstGeom prst="roundRect">
            <a:avLst/>
          </a:prstGeom>
          <a:solidFill>
            <a:srgbClr val="F4B4A0">
              <a:alpha val="50196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9300C24-0FE5-FDE0-0342-209CE75D6C05}"/>
              </a:ext>
            </a:extLst>
          </p:cNvPr>
          <p:cNvSpPr/>
          <p:nvPr/>
        </p:nvSpPr>
        <p:spPr>
          <a:xfrm>
            <a:off x="6260101" y="1180794"/>
            <a:ext cx="1823449" cy="205483"/>
          </a:xfrm>
          <a:prstGeom prst="roundRect">
            <a:avLst/>
          </a:prstGeom>
          <a:solidFill>
            <a:srgbClr val="F4B4A0">
              <a:alpha val="50196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13BE587-495A-C9F5-05A8-3F6D3AF43FE8}"/>
              </a:ext>
            </a:extLst>
          </p:cNvPr>
          <p:cNvSpPr/>
          <p:nvPr/>
        </p:nvSpPr>
        <p:spPr>
          <a:xfrm>
            <a:off x="4241517" y="2042841"/>
            <a:ext cx="895634" cy="205483"/>
          </a:xfrm>
          <a:prstGeom prst="roundRect">
            <a:avLst/>
          </a:prstGeom>
          <a:solidFill>
            <a:srgbClr val="F4B4A0">
              <a:alpha val="50196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741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30172-9B7C-A547-92E0-2AC3A29AA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and lemmas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079B05-FC47-688F-A2B8-EC83E6BB77CA}"/>
              </a:ext>
            </a:extLst>
          </p:cNvPr>
          <p:cNvSpPr txBox="1"/>
          <p:nvPr/>
        </p:nvSpPr>
        <p:spPr>
          <a:xfrm>
            <a:off x="3996647" y="1123837"/>
            <a:ext cx="6678202" cy="33239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lemma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Gauss(n: </a:t>
            </a:r>
            <a:r>
              <a:rPr lang="en-US" sz="1400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ensures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TriangleSum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(n) == n * (n + 1) / 2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{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var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0;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while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&lt; n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0 &lt;=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&lt;= n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invariant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TriangleSum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) ==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* (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+ 1) / 2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{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 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:= </a:t>
            </a:r>
            <a:r>
              <a:rPr lang="en-US" sz="1400" dirty="0" err="1">
                <a:latin typeface="Lucida Sans Typewriter" panose="020B0509030504030204" pitchFamily="49" charset="77"/>
                <a:cs typeface="AkayaTelivigala" pitchFamily="2" charset="77"/>
              </a:rPr>
              <a:t>i</a:t>
            </a:r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+ 1;</a:t>
            </a:r>
          </a:p>
          <a:p>
            <a:endParaRPr lang="en-US" sz="1400" dirty="0">
              <a:latin typeface="Lucida Sans Typewriter" panose="020B0509030504030204" pitchFamily="49" charset="77"/>
              <a:cs typeface="AkayaTelivigala" pitchFamily="2" charset="77"/>
            </a:endParaRP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  }</a:t>
            </a:r>
          </a:p>
          <a:p>
            <a:r>
              <a:rPr lang="en-US" sz="1400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877A48A-E5AF-40A4-7DA1-36C7E725E2A9}"/>
              </a:ext>
            </a:extLst>
          </p:cNvPr>
          <p:cNvSpPr/>
          <p:nvPr/>
        </p:nvSpPr>
        <p:spPr>
          <a:xfrm>
            <a:off x="4071707" y="1180794"/>
            <a:ext cx="633643" cy="205483"/>
          </a:xfrm>
          <a:prstGeom prst="roundRect">
            <a:avLst/>
          </a:prstGeom>
          <a:solidFill>
            <a:srgbClr val="F4B4A0">
              <a:alpha val="50196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7667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8DB04-DDAE-D347-3B9F-708588CE0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lemma</a:t>
            </a:r>
            <a:br>
              <a:rPr lang="en-US" dirty="0"/>
            </a:br>
            <a:r>
              <a:rPr lang="en-US" dirty="0"/>
              <a:t>≈</a:t>
            </a:r>
            <a:br>
              <a:rPr lang="en-US" dirty="0"/>
            </a:br>
            <a:r>
              <a:rPr lang="en-US" sz="32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method</a:t>
            </a:r>
            <a:endParaRPr lang="en-US" dirty="0">
              <a:solidFill>
                <a:srgbClr val="7030A0"/>
              </a:solidFill>
              <a:latin typeface="Lucida Sans Typewriter" panose="020B0509030504030204" pitchFamily="49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0F4486-7739-CCA1-A8D3-46DE1F2B1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Stating and proving a lemma is just another application of program logic</a:t>
            </a:r>
            <a:br>
              <a:rPr lang="en-US" dirty="0"/>
            </a:br>
            <a:r>
              <a:rPr lang="en-US" dirty="0"/>
              <a:t>(Note: not based on Curry-Howard correspondence)</a:t>
            </a:r>
          </a:p>
          <a:p>
            <a:r>
              <a:rPr lang="en-US" dirty="0"/>
              <a:t>For both methods and lemmas, you have to establish the postcondition for every input and every control path</a:t>
            </a:r>
          </a:p>
          <a:p>
            <a:r>
              <a:rPr lang="en-US" dirty="0"/>
              <a:t>Calling a method/lemma obtains the information from its postcondition (and, for methods, experiences any side effects)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Methods that call themselves are known as </a:t>
            </a:r>
            <a:r>
              <a:rPr lang="en-US" i="1" dirty="0"/>
              <a:t>recursive</a:t>
            </a:r>
          </a:p>
          <a:p>
            <a:r>
              <a:rPr lang="en-US" dirty="0"/>
              <a:t>Lemmas that call themselves are known as </a:t>
            </a:r>
            <a:r>
              <a:rPr lang="en-US" i="1" dirty="0"/>
              <a:t>inductive</a:t>
            </a:r>
          </a:p>
          <a:p>
            <a:pPr marL="0" indent="0">
              <a:buNone/>
            </a:pPr>
            <a:r>
              <a:rPr lang="en-US" dirty="0"/>
              <a:t>These are really the same!</a:t>
            </a:r>
          </a:p>
        </p:txBody>
      </p:sp>
    </p:spTree>
    <p:extLst>
      <p:ext uri="{BB962C8B-B14F-4D97-AF65-F5344CB8AC3E}">
        <p14:creationId xmlns:p14="http://schemas.microsoft.com/office/powerpoint/2010/main" val="9811060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ADB42-384C-7286-BE3C-6066519DB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Triangle numbers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1C953B-98AF-21B9-C11E-DC663CA5D5C0}"/>
              </a:ext>
            </a:extLst>
          </p:cNvPr>
          <p:cNvSpPr txBox="1"/>
          <p:nvPr/>
        </p:nvSpPr>
        <p:spPr>
          <a:xfrm>
            <a:off x="3869269" y="1123837"/>
            <a:ext cx="731520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function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dirty="0" err="1">
                <a:latin typeface="Lucida Sans Typewriter" panose="020B0509030504030204" pitchFamily="49" charset="77"/>
                <a:cs typeface="AkayaTelivigala" pitchFamily="2" charset="77"/>
              </a:rPr>
              <a:t>TriangleSum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(n: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):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Lucida Sans Typewriter" panose="020B0509030504030204" pitchFamily="49" charset="77"/>
                <a:cs typeface="AkayaTelivigala" pitchFamily="2" charset="77"/>
              </a:rPr>
              <a:t>nat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{</a:t>
            </a:r>
            <a:b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 </a:t>
            </a:r>
            <a:r>
              <a:rPr lang="en-US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if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n == 0 </a:t>
            </a:r>
            <a:r>
              <a:rPr lang="en-US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then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0 </a:t>
            </a:r>
            <a:r>
              <a:rPr lang="en-US" dirty="0">
                <a:solidFill>
                  <a:srgbClr val="7030A0"/>
                </a:solidFill>
                <a:latin typeface="Lucida Sans Typewriter" panose="020B0509030504030204" pitchFamily="49" charset="77"/>
                <a:cs typeface="AkayaTelivigala" pitchFamily="2" charset="77"/>
              </a:rPr>
              <a:t>else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 </a:t>
            </a:r>
            <a:r>
              <a:rPr lang="en-US" dirty="0" err="1">
                <a:latin typeface="Lucida Sans Typewriter" panose="020B0509030504030204" pitchFamily="49" charset="77"/>
                <a:cs typeface="AkayaTelivigala" pitchFamily="2" charset="77"/>
              </a:rPr>
              <a:t>TriangleSum</a:t>
            </a: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(n – 1) + n</a:t>
            </a:r>
            <a:b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</a:br>
            <a:r>
              <a:rPr lang="en-US" dirty="0">
                <a:latin typeface="Lucida Sans Typewriter" panose="020B0509030504030204" pitchFamily="49" charset="77"/>
                <a:cs typeface="AkayaTelivigala" pitchFamily="2" charset="77"/>
              </a:rPr>
              <a:t>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6F59623-F495-0190-7EB3-E38A5D369840}"/>
                  </a:ext>
                </a:extLst>
              </p:cNvPr>
              <p:cNvSpPr txBox="1"/>
              <p:nvPr/>
            </p:nvSpPr>
            <p:spPr>
              <a:xfrm>
                <a:off x="3962400" y="3647440"/>
                <a:ext cx="2947482" cy="16051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3600" b="0" i="1" baseline="-25000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360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60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sz="360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nary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6F59623-F495-0190-7EB3-E38A5D3698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3647440"/>
                <a:ext cx="2947482" cy="1605119"/>
              </a:xfrm>
              <a:prstGeom prst="rect">
                <a:avLst/>
              </a:prstGeom>
              <a:blipFill>
                <a:blip r:embed="rId2"/>
                <a:stretch>
                  <a:fillRect l="-8155" t="-111811" r="-11588" b="-1692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CD6E0A8-1DDF-8E55-CBBC-E3192187B732}"/>
              </a:ext>
            </a:extLst>
          </p:cNvPr>
          <p:cNvSpPr txBox="1"/>
          <p:nvPr/>
        </p:nvSpPr>
        <p:spPr>
          <a:xfrm>
            <a:off x="7526869" y="6339840"/>
            <a:ext cx="3738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Image credit: </a:t>
            </a:r>
            <a:r>
              <a:rPr lang="en-US" sz="1200" dirty="0" err="1"/>
              <a:t>byjus.com</a:t>
            </a:r>
            <a:endParaRPr lang="en-US" sz="1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DC6BEF-BC6B-E972-1F2B-45FD107DC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9779" y="2481964"/>
            <a:ext cx="3874690" cy="32521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9E2F142-ABF9-2BF1-1C35-44A2F7E76211}"/>
              </a:ext>
            </a:extLst>
          </p:cNvPr>
          <p:cNvSpPr txBox="1"/>
          <p:nvPr/>
        </p:nvSpPr>
        <p:spPr>
          <a:xfrm>
            <a:off x="6557939" y="3728720"/>
            <a:ext cx="772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T</a:t>
            </a:r>
            <a:r>
              <a:rPr lang="en-US" sz="1200" baseline="-25000" dirty="0">
                <a:latin typeface="Lucida Sans Typewriter" panose="020B0509030504030204" pitchFamily="49" charset="77"/>
                <a:cs typeface="AkayaTelivigala" pitchFamily="2" charset="77"/>
              </a:rPr>
              <a:t>0</a:t>
            </a:r>
            <a:r>
              <a:rPr lang="en-US" sz="1200" dirty="0">
                <a:latin typeface="Lucida Sans Typewriter" panose="020B0509030504030204" pitchFamily="49" charset="77"/>
                <a:cs typeface="AkayaTelivigala" pitchFamily="2" charset="77"/>
              </a:rPr>
              <a:t> = 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888025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425CA-63A7-040B-948C-663B254AA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8AE7F-DE2B-91C7-7316-1891853681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dirty="0"/>
              <a:t>Change the second loop in </a:t>
            </a:r>
            <a:r>
              <a:rPr lang="en-US" sz="2400" dirty="0" err="1">
                <a:solidFill>
                  <a:schemeClr val="tx1"/>
                </a:solidFill>
                <a:latin typeface="Lucida Sans Typewriter" panose="020B0509030504030204" pitchFamily="49" charset="77"/>
              </a:rPr>
              <a:t>BruteSort</a:t>
            </a:r>
            <a:r>
              <a:rPr lang="en-US" sz="3200" dirty="0"/>
              <a:t> to go from </a:t>
            </a:r>
            <a:r>
              <a:rPr lang="en-US" sz="2400" dirty="0" err="1">
                <a:solidFill>
                  <a:schemeClr val="tx1"/>
                </a:solidFill>
                <a:latin typeface="Lucida Sans Typewriter" panose="020B0509030504030204" pitchFamily="49" charset="77"/>
              </a:rPr>
              <a:t>a.Length</a:t>
            </a:r>
            <a:r>
              <a:rPr lang="en-US" sz="24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</a:t>
            </a:r>
            <a:r>
              <a:rPr lang="en-US" sz="3200" dirty="0"/>
              <a:t>down to </a:t>
            </a:r>
            <a:r>
              <a:rPr lang="en-US" sz="24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0</a:t>
            </a:r>
          </a:p>
          <a:p>
            <a:pPr>
              <a:lnSpc>
                <a:spcPct val="100000"/>
              </a:lnSpc>
            </a:pPr>
            <a:endParaRPr lang="en-US" sz="2400" dirty="0">
              <a:solidFill>
                <a:schemeClr val="tx1"/>
              </a:solidFill>
              <a:latin typeface="Lucida Sans Typewriter" panose="020B0509030504030204" pitchFamily="49" charset="77"/>
            </a:endParaRPr>
          </a:p>
          <a:p>
            <a:pPr>
              <a:lnSpc>
                <a:spcPct val="100000"/>
              </a:lnSpc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Define a datatype </a:t>
            </a:r>
            <a:r>
              <a:rPr lang="en-US" sz="24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Tree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and functions </a:t>
            </a:r>
            <a:r>
              <a:rPr lang="en-US" sz="24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Depth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and </a:t>
            </a:r>
            <a:r>
              <a:rPr lang="en-US" sz="24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Mirror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. Then, prove</a:t>
            </a:r>
          </a:p>
          <a:p>
            <a:pPr lvl="1">
              <a:lnSpc>
                <a:spcPct val="100000"/>
              </a:lnSpc>
            </a:pPr>
            <a:r>
              <a:rPr lang="en-US" sz="24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Depth(Mirror(t)) == Depth(t)</a:t>
            </a:r>
          </a:p>
          <a:p>
            <a:pPr lvl="1">
              <a:lnSpc>
                <a:spcPct val="100000"/>
              </a:lnSpc>
            </a:pPr>
            <a:r>
              <a:rPr lang="en-US" sz="24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Mirror(Mirror(t)) == t</a:t>
            </a:r>
          </a:p>
        </p:txBody>
      </p:sp>
    </p:spTree>
    <p:extLst>
      <p:ext uri="{BB962C8B-B14F-4D97-AF65-F5344CB8AC3E}">
        <p14:creationId xmlns:p14="http://schemas.microsoft.com/office/powerpoint/2010/main" val="13639622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 rot="21242226">
            <a:off x="2733812" y="658899"/>
            <a:ext cx="2920926" cy="2253079"/>
            <a:chOff x="792644" y="882444"/>
            <a:chExt cx="2920926" cy="2253079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22" name="Rounded Rectangle 21"/>
            <p:cNvSpPr/>
            <p:nvPr/>
          </p:nvSpPr>
          <p:spPr bwMode="auto">
            <a:xfrm>
              <a:off x="792644" y="882444"/>
              <a:ext cx="2920926" cy="2253079"/>
            </a:xfrm>
            <a:prstGeom prst="roundRect">
              <a:avLst/>
            </a:prstGeom>
            <a:grpFill/>
            <a:ln>
              <a:headEnd type="none" w="med" len="med"/>
              <a:tailEnd type="none" w="med" len="med"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099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gradFill>
                  <a:gsLst>
                    <a:gs pos="5000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chemeClr val="bg2">
                      <a:alpha val="40000"/>
                    </a:schemeClr>
                  </a:outerShdw>
                </a:effectLst>
                <a:latin typeface="Segoe" pitchFamily="34" charset="0"/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629" y="990600"/>
              <a:ext cx="2667000" cy="201722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1417268" y="1725509"/>
              <a:ext cx="185544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0070C0"/>
                  </a:solidFill>
                </a:rPr>
                <a:t>Source</a:t>
              </a:r>
            </a:p>
          </p:txBody>
        </p:sp>
      </p:grpSp>
      <p:pic>
        <p:nvPicPr>
          <p:cNvPr id="1027" name="Picture 3" descr="C:\Users\leino\AppData\Local\Microsoft\Windows\Temporary Internet Files\Content.IE5\5RQU3JRZ\MC900433834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494" y="5267519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/>
          <p:cNvCxnSpPr>
            <a:stCxn id="22" idx="2"/>
          </p:cNvCxnSpPr>
          <p:nvPr/>
        </p:nvCxnSpPr>
        <p:spPr>
          <a:xfrm>
            <a:off x="4311306" y="2905882"/>
            <a:ext cx="830491" cy="25855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 bwMode="auto">
          <a:xfrm>
            <a:off x="7136461" y="5183817"/>
            <a:ext cx="2514600" cy="1302332"/>
          </a:xfrm>
          <a:prstGeom prst="roundRect">
            <a:avLst/>
          </a:prstGeom>
          <a:ln>
            <a:headEnd type="none" w="med" len="med"/>
            <a:tailEnd type="none" w="med" len="med"/>
          </a:ln>
          <a:scene3d>
            <a:camera prst="isometricOffAxis2Top">
              <a:rot lat="19038235" lon="20541151" rev="21172605"/>
            </a:camera>
            <a:lightRig rig="flood" dir="t"/>
          </a:scene3d>
          <a:sp3d contourW="1000" prstMaterial="flat">
            <a:bevelT w="95250" h="482600"/>
            <a:contourClr>
              <a:schemeClr val="accent2">
                <a:satMod val="300000"/>
              </a:schemeClr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gradFill>
                  <a:gsLst>
                    <a:gs pos="5000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chemeClr val="bg2">
                      <a:alpha val="40000"/>
                    </a:schemeClr>
                  </a:outerShdw>
                </a:effectLst>
                <a:latin typeface="Segoe" pitchFamily="34" charset="0"/>
              </a:rPr>
              <a:t>Verification condition (formula)</a:t>
            </a:r>
          </a:p>
        </p:txBody>
      </p:sp>
      <p:cxnSp>
        <p:nvCxnSpPr>
          <p:cNvPr id="16" name="Straight Arrow Connector 15"/>
          <p:cNvCxnSpPr>
            <a:cxnSpLocks/>
            <a:stCxn id="28" idx="2"/>
          </p:cNvCxnSpPr>
          <p:nvPr/>
        </p:nvCxnSpPr>
        <p:spPr>
          <a:xfrm>
            <a:off x="7999091" y="2973588"/>
            <a:ext cx="0" cy="22939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Flowchart: Document 16"/>
          <p:cNvSpPr/>
          <p:nvPr/>
        </p:nvSpPr>
        <p:spPr bwMode="auto">
          <a:xfrm>
            <a:off x="2158000" y="3888417"/>
            <a:ext cx="2615266" cy="1324797"/>
          </a:xfrm>
          <a:prstGeom prst="flowChartDocumen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gradFill>
                  <a:gsLst>
                    <a:gs pos="5000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chemeClr val="bg2">
                      <a:alpha val="40000"/>
                    </a:schemeClr>
                  </a:outerShdw>
                </a:effectLst>
                <a:latin typeface="Segoe" pitchFamily="34" charset="0"/>
              </a:rPr>
              <a:t>Intermediate representation (IR)</a:t>
            </a:r>
          </a:p>
        </p:txBody>
      </p:sp>
      <p:sp>
        <p:nvSpPr>
          <p:cNvPr id="20" name="Flowchart: Document 19"/>
          <p:cNvSpPr/>
          <p:nvPr/>
        </p:nvSpPr>
        <p:spPr bwMode="auto">
          <a:xfrm>
            <a:off x="8126066" y="3888417"/>
            <a:ext cx="2615266" cy="1295400"/>
          </a:xfrm>
          <a:prstGeom prst="flowChartDocumen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gradFill>
                  <a:gsLst>
                    <a:gs pos="5000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chemeClr val="bg2">
                      <a:alpha val="40000"/>
                    </a:schemeClr>
                  </a:outerShdw>
                </a:effectLst>
                <a:latin typeface="Segoe" pitchFamily="34" charset="0"/>
              </a:rPr>
              <a:t>Intermediate verification language (IVL)</a:t>
            </a:r>
          </a:p>
        </p:txBody>
      </p:sp>
      <p:sp>
        <p:nvSpPr>
          <p:cNvPr id="21" name="TextBox 20"/>
          <p:cNvSpPr txBox="1"/>
          <p:nvPr/>
        </p:nvSpPr>
        <p:spPr>
          <a:xfrm rot="4176574">
            <a:off x="3868507" y="4532306"/>
            <a:ext cx="2828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Compiler</a:t>
            </a:r>
          </a:p>
        </p:txBody>
      </p:sp>
      <p:sp>
        <p:nvSpPr>
          <p:cNvPr id="24" name="TextBox 23"/>
          <p:cNvSpPr txBox="1"/>
          <p:nvPr/>
        </p:nvSpPr>
        <p:spPr>
          <a:xfrm rot="4806036">
            <a:off x="6450828" y="4732824"/>
            <a:ext cx="2828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Verifier</a:t>
            </a:r>
          </a:p>
        </p:txBody>
      </p:sp>
      <p:grpSp>
        <p:nvGrpSpPr>
          <p:cNvPr id="27" name="Group 26"/>
          <p:cNvGrpSpPr/>
          <p:nvPr/>
        </p:nvGrpSpPr>
        <p:grpSpPr>
          <a:xfrm rot="717108">
            <a:off x="6771922" y="744930"/>
            <a:ext cx="2920926" cy="2253079"/>
            <a:chOff x="792644" y="882444"/>
            <a:chExt cx="2920926" cy="2253079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28" name="Rounded Rectangle 27"/>
            <p:cNvSpPr/>
            <p:nvPr/>
          </p:nvSpPr>
          <p:spPr bwMode="auto">
            <a:xfrm>
              <a:off x="792644" y="882444"/>
              <a:ext cx="2920926" cy="2253079"/>
            </a:xfrm>
            <a:prstGeom prst="roundRect">
              <a:avLst/>
            </a:prstGeom>
            <a:grpFill/>
            <a:ln>
              <a:headEnd type="none" w="med" len="med"/>
              <a:tailEnd type="none" w="med" len="med"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36" tIns="45718" rIns="91436" bIns="4571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099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gradFill>
                  <a:gsLst>
                    <a:gs pos="5000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chemeClr val="bg2">
                      <a:alpha val="40000"/>
                    </a:schemeClr>
                  </a:outerShdw>
                </a:effectLst>
                <a:latin typeface="Segoe" pitchFamily="34" charset="0"/>
              </a:endParaRPr>
            </a:p>
          </p:txBody>
        </p:sp>
        <p:pic>
          <p:nvPicPr>
            <p:cNvPr id="29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629" y="990600"/>
              <a:ext cx="2667000" cy="201722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1411569" y="1808707"/>
              <a:ext cx="179188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0070C0"/>
                  </a:solidFill>
                </a:rPr>
                <a:t>Source</a:t>
              </a:r>
            </a:p>
          </p:txBody>
        </p:sp>
      </p:grpSp>
      <p:cxnSp>
        <p:nvCxnSpPr>
          <p:cNvPr id="33" name="Straight Arrow Connector 32"/>
          <p:cNvCxnSpPr>
            <a:cxnSpLocks/>
            <a:stCxn id="22" idx="2"/>
            <a:endCxn id="17" idx="0"/>
          </p:cNvCxnSpPr>
          <p:nvPr/>
        </p:nvCxnSpPr>
        <p:spPr>
          <a:xfrm flipH="1">
            <a:off x="3465633" y="2905883"/>
            <a:ext cx="845672" cy="9825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cxnSpLocks/>
            <a:stCxn id="17" idx="2"/>
          </p:cNvCxnSpPr>
          <p:nvPr/>
        </p:nvCxnSpPr>
        <p:spPr>
          <a:xfrm>
            <a:off x="3465633" y="5125630"/>
            <a:ext cx="1676164" cy="9212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cxnSpLocks/>
            <a:stCxn id="28" idx="2"/>
            <a:endCxn id="20" idx="0"/>
          </p:cNvCxnSpPr>
          <p:nvPr/>
        </p:nvCxnSpPr>
        <p:spPr>
          <a:xfrm>
            <a:off x="7999091" y="2973588"/>
            <a:ext cx="1434608" cy="914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cxnSpLocks/>
            <a:stCxn id="20" idx="2"/>
          </p:cNvCxnSpPr>
          <p:nvPr/>
        </p:nvCxnSpPr>
        <p:spPr>
          <a:xfrm flipH="1">
            <a:off x="8877756" y="5098177"/>
            <a:ext cx="555943" cy="4880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D99B836-AC2A-9435-35D3-98AEDBDCBA8B}"/>
              </a:ext>
            </a:extLst>
          </p:cNvPr>
          <p:cNvSpPr txBox="1"/>
          <p:nvPr/>
        </p:nvSpPr>
        <p:spPr>
          <a:xfrm>
            <a:off x="5162028" y="5610059"/>
            <a:ext cx="1987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 code</a:t>
            </a:r>
          </a:p>
        </p:txBody>
      </p:sp>
      <p:sp>
        <p:nvSpPr>
          <p:cNvPr id="14" name="Snip Single Corner Rectangle 4">
            <a:extLst>
              <a:ext uri="{FF2B5EF4-FFF2-40B4-BE49-F238E27FC236}">
                <a16:creationId xmlns:a16="http://schemas.microsoft.com/office/drawing/2014/main" id="{815720BE-5B02-9E2C-BA99-75B183309704}"/>
              </a:ext>
            </a:extLst>
          </p:cNvPr>
          <p:cNvSpPr/>
          <p:nvPr/>
        </p:nvSpPr>
        <p:spPr>
          <a:xfrm>
            <a:off x="120839" y="6539186"/>
            <a:ext cx="1707961" cy="243840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Lecture 2</a:t>
            </a:r>
          </a:p>
        </p:txBody>
      </p:sp>
    </p:spTree>
    <p:extLst>
      <p:ext uri="{BB962C8B-B14F-4D97-AF65-F5344CB8AC3E}">
        <p14:creationId xmlns:p14="http://schemas.microsoft.com/office/powerpoint/2010/main" val="237322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  <p:bldP spid="20" grpId="0" animBg="1"/>
      <p:bldP spid="2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C75E6-F3DF-564E-2D96-7D72B844F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Intermediate verification languages</a:t>
            </a:r>
            <a:br>
              <a:rPr lang="en-US" dirty="0"/>
            </a:br>
            <a:r>
              <a:rPr lang="en-US" dirty="0"/>
              <a:t>(IVLs)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4D8ED-130B-CC70-3E32-0025C5309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Why3</a:t>
            </a:r>
          </a:p>
          <a:p>
            <a:r>
              <a:rPr lang="en-US" sz="4000" dirty="0"/>
              <a:t>Boogie</a:t>
            </a:r>
          </a:p>
          <a:p>
            <a:r>
              <a:rPr lang="en-US" sz="4000" dirty="0"/>
              <a:t>Viper</a:t>
            </a:r>
          </a:p>
          <a:p>
            <a:r>
              <a:rPr lang="en-US" sz="4000" dirty="0"/>
              <a:t>Coma</a:t>
            </a:r>
          </a:p>
          <a:p>
            <a:r>
              <a:rPr lang="en-US" sz="4000" dirty="0"/>
              <a:t>B3</a:t>
            </a:r>
          </a:p>
          <a:p>
            <a:r>
              <a:rPr lang="en-US" sz="40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6716680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760B0-861E-B4F6-58C8-FB518AA6E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Verifier architecture</a:t>
            </a:r>
          </a:p>
        </p:txBody>
      </p:sp>
      <p:sp>
        <p:nvSpPr>
          <p:cNvPr id="20" name="Label Source program"/>
          <p:cNvSpPr txBox="1"/>
          <p:nvPr/>
        </p:nvSpPr>
        <p:spPr>
          <a:xfrm>
            <a:off x="5594617" y="456818"/>
            <a:ext cx="3200400" cy="457200"/>
          </a:xfrm>
          <a:prstGeom prst="rect">
            <a:avLst/>
          </a:prstGeom>
          <a:noFill/>
          <a:ln>
            <a:noFill/>
          </a:ln>
        </p:spPr>
        <p:txBody>
          <a:bodyPr wrap="square" lIns="45720" tIns="27432" rIns="45720" bIns="27432" anchor="ctr">
            <a:noAutofit/>
          </a:bodyPr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Source program</a:t>
            </a:r>
          </a:p>
        </p:txBody>
      </p:sp>
      <p:sp>
        <p:nvSpPr>
          <p:cNvPr id="21" name="Box Translator"/>
          <p:cNvSpPr/>
          <p:nvPr/>
        </p:nvSpPr>
        <p:spPr>
          <a:xfrm>
            <a:off x="5594617" y="1115186"/>
            <a:ext cx="3200400" cy="640080"/>
          </a:xfrm>
          <a:prstGeom prst="roundRect">
            <a:avLst>
              <a:gd name="adj" fmla="val 16667"/>
            </a:avLst>
          </a:prstGeom>
          <a:solidFill>
            <a:srgbClr val="5AA469"/>
          </a:solidFill>
          <a:ln w="12700">
            <a:solidFill>
              <a:srgbClr val="3E7A4C"/>
            </a:solidFill>
          </a:ln>
        </p:spPr>
        <p:txBody>
          <a:bodyPr wrap="square" lIns="45720" tIns="27432" rIns="45720" bIns="27432" anchor="ctr">
            <a:no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</a:rPr>
              <a:t>Translator</a:t>
            </a:r>
          </a:p>
        </p:txBody>
      </p:sp>
      <p:sp>
        <p:nvSpPr>
          <p:cNvPr id="22" name="Label IVL program"/>
          <p:cNvSpPr txBox="1"/>
          <p:nvPr/>
        </p:nvSpPr>
        <p:spPr>
          <a:xfrm>
            <a:off x="5594617" y="1956434"/>
            <a:ext cx="3200400" cy="457200"/>
          </a:xfrm>
          <a:prstGeom prst="rect">
            <a:avLst/>
          </a:prstGeom>
          <a:noFill/>
          <a:ln>
            <a:noFill/>
          </a:ln>
        </p:spPr>
        <p:txBody>
          <a:bodyPr wrap="square" lIns="45720" tIns="27432" rIns="45720" bIns="27432" anchor="ctr">
            <a:noAutofit/>
          </a:bodyPr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IVL program</a:t>
            </a:r>
          </a:p>
        </p:txBody>
      </p:sp>
      <p:sp>
        <p:nvSpPr>
          <p:cNvPr id="23" name="Box VC generator"/>
          <p:cNvSpPr/>
          <p:nvPr/>
        </p:nvSpPr>
        <p:spPr>
          <a:xfrm>
            <a:off x="5594617" y="2614802"/>
            <a:ext cx="3200400" cy="640080"/>
          </a:xfrm>
          <a:prstGeom prst="roundRect">
            <a:avLst>
              <a:gd name="adj" fmla="val 16667"/>
            </a:avLst>
          </a:prstGeom>
          <a:solidFill>
            <a:srgbClr val="5AA469"/>
          </a:solidFill>
          <a:ln w="12700">
            <a:solidFill>
              <a:srgbClr val="3E7A4C"/>
            </a:solidFill>
          </a:ln>
        </p:spPr>
        <p:txBody>
          <a:bodyPr wrap="square" lIns="45720" tIns="27432" rIns="45720" bIns="27432" anchor="ctr">
            <a:no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</a:rPr>
              <a:t>VC generator</a:t>
            </a:r>
          </a:p>
        </p:txBody>
      </p:sp>
      <p:sp>
        <p:nvSpPr>
          <p:cNvPr id="24" name="Label VCs"/>
          <p:cNvSpPr txBox="1"/>
          <p:nvPr/>
        </p:nvSpPr>
        <p:spPr>
          <a:xfrm>
            <a:off x="5594617" y="3456050"/>
            <a:ext cx="3200400" cy="457200"/>
          </a:xfrm>
          <a:prstGeom prst="rect">
            <a:avLst/>
          </a:prstGeom>
          <a:noFill/>
          <a:ln>
            <a:noFill/>
          </a:ln>
        </p:spPr>
        <p:txBody>
          <a:bodyPr wrap="square" lIns="45720" tIns="27432" rIns="45720" bIns="27432" anchor="ctr">
            <a:noAutofit/>
          </a:bodyPr>
          <a:lstStyle/>
          <a:p>
            <a:pPr algn="ctr"/>
            <a:r>
              <a:rPr lang="en-US" sz="3200" dirty="0">
                <a:solidFill>
                  <a:srgbClr val="000000"/>
                </a:solidFill>
              </a:rPr>
              <a:t>VCs</a:t>
            </a:r>
          </a:p>
        </p:txBody>
      </p:sp>
      <p:sp>
        <p:nvSpPr>
          <p:cNvPr id="25" name="Box Logic Engine"/>
          <p:cNvSpPr/>
          <p:nvPr/>
        </p:nvSpPr>
        <p:spPr>
          <a:xfrm>
            <a:off x="5594617" y="4114418"/>
            <a:ext cx="3200400" cy="640080"/>
          </a:xfrm>
          <a:prstGeom prst="roundRect">
            <a:avLst>
              <a:gd name="adj" fmla="val 16667"/>
            </a:avLst>
          </a:prstGeom>
          <a:solidFill>
            <a:srgbClr val="5AA469"/>
          </a:solidFill>
          <a:ln w="12700">
            <a:solidFill>
              <a:srgbClr val="3E7A4C"/>
            </a:solidFill>
          </a:ln>
        </p:spPr>
        <p:txBody>
          <a:bodyPr wrap="square" lIns="45720" tIns="27432" rIns="45720" bIns="27432" anchor="ctr">
            <a:noAutofit/>
          </a:bodyPr>
          <a:lstStyle/>
          <a:p>
            <a:pPr algn="ctr"/>
            <a:r>
              <a:rPr lang="en-US" sz="3200" b="1" dirty="0">
                <a:solidFill>
                  <a:srgbClr val="FFFFFF"/>
                </a:solidFill>
              </a:rPr>
              <a:t>Logic Engine</a:t>
            </a:r>
          </a:p>
        </p:txBody>
      </p:sp>
      <p:sp>
        <p:nvSpPr>
          <p:cNvPr id="26" name="Label yes or no"/>
          <p:cNvSpPr txBox="1"/>
          <p:nvPr/>
        </p:nvSpPr>
        <p:spPr>
          <a:xfrm>
            <a:off x="4554071" y="4955665"/>
            <a:ext cx="5281492" cy="807361"/>
          </a:xfrm>
          <a:prstGeom prst="rect">
            <a:avLst/>
          </a:prstGeom>
          <a:noFill/>
          <a:ln>
            <a:noFill/>
          </a:ln>
        </p:spPr>
        <p:txBody>
          <a:bodyPr wrap="square" lIns="45720" tIns="27432" rIns="45720" bIns="27432" anchor="ctr">
            <a:norm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Yes (and optionally a proof) or</a:t>
            </a:r>
            <a:br>
              <a:rPr lang="en-US" sz="2400" dirty="0">
                <a:solidFill>
                  <a:srgbClr val="000000"/>
                </a:solidFill>
              </a:rPr>
            </a:br>
            <a:r>
              <a:rPr lang="en-US" sz="2400" dirty="0">
                <a:solidFill>
                  <a:srgbClr val="000000"/>
                </a:solidFill>
              </a:rPr>
              <a:t>No (and optionally a counterexample)</a:t>
            </a:r>
          </a:p>
        </p:txBody>
      </p:sp>
      <p:cxnSp>
        <p:nvCxnSpPr>
          <p:cNvPr id="30" name="Arrow 1"/>
          <p:cNvCxnSpPr/>
          <p:nvPr/>
        </p:nvCxnSpPr>
        <p:spPr>
          <a:xfrm>
            <a:off x="7194817" y="914018"/>
            <a:ext cx="0" cy="201168"/>
          </a:xfrm>
          <a:prstGeom prst="straightConnector1">
            <a:avLst/>
          </a:prstGeom>
          <a:ln w="28575">
            <a:solidFill>
              <a:srgbClr val="54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cxnSp>
        <p:nvCxnSpPr>
          <p:cNvPr id="31" name="Arrow 2"/>
          <p:cNvCxnSpPr/>
          <p:nvPr/>
        </p:nvCxnSpPr>
        <p:spPr>
          <a:xfrm>
            <a:off x="7194817" y="1755266"/>
            <a:ext cx="0" cy="201168"/>
          </a:xfrm>
          <a:prstGeom prst="straightConnector1">
            <a:avLst/>
          </a:prstGeom>
          <a:ln w="28575">
            <a:solidFill>
              <a:srgbClr val="54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cxnSp>
        <p:nvCxnSpPr>
          <p:cNvPr id="32" name="Arrow 3"/>
          <p:cNvCxnSpPr/>
          <p:nvPr/>
        </p:nvCxnSpPr>
        <p:spPr>
          <a:xfrm>
            <a:off x="7194817" y="2413634"/>
            <a:ext cx="0" cy="201168"/>
          </a:xfrm>
          <a:prstGeom prst="straightConnector1">
            <a:avLst/>
          </a:prstGeom>
          <a:ln w="28575">
            <a:solidFill>
              <a:srgbClr val="54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cxnSp>
        <p:nvCxnSpPr>
          <p:cNvPr id="33" name="Arrow 4"/>
          <p:cNvCxnSpPr/>
          <p:nvPr/>
        </p:nvCxnSpPr>
        <p:spPr>
          <a:xfrm>
            <a:off x="7194817" y="3254882"/>
            <a:ext cx="0" cy="201168"/>
          </a:xfrm>
          <a:prstGeom prst="straightConnector1">
            <a:avLst/>
          </a:prstGeom>
          <a:ln w="28575">
            <a:solidFill>
              <a:srgbClr val="54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cxnSp>
        <p:nvCxnSpPr>
          <p:cNvPr id="34" name="Arrow 5"/>
          <p:cNvCxnSpPr/>
          <p:nvPr/>
        </p:nvCxnSpPr>
        <p:spPr>
          <a:xfrm>
            <a:off x="7194817" y="3913250"/>
            <a:ext cx="0" cy="201168"/>
          </a:xfrm>
          <a:prstGeom prst="straightConnector1">
            <a:avLst/>
          </a:prstGeom>
          <a:ln w="28575">
            <a:solidFill>
              <a:srgbClr val="54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cxnSp>
        <p:nvCxnSpPr>
          <p:cNvPr id="35" name="Arrow 6"/>
          <p:cNvCxnSpPr>
            <a:cxnSpLocks/>
          </p:cNvCxnSpPr>
          <p:nvPr/>
        </p:nvCxnSpPr>
        <p:spPr>
          <a:xfrm>
            <a:off x="7194817" y="4754498"/>
            <a:ext cx="0" cy="201168"/>
          </a:xfrm>
          <a:prstGeom prst="straightConnector1">
            <a:avLst/>
          </a:prstGeom>
          <a:ln w="28575">
            <a:solidFill>
              <a:srgbClr val="54545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95D9D6B-083C-0DD5-E379-34BC83FA4AF0}"/>
              </a:ext>
            </a:extLst>
          </p:cNvPr>
          <p:cNvSpPr txBox="1"/>
          <p:nvPr/>
        </p:nvSpPr>
        <p:spPr>
          <a:xfrm>
            <a:off x="8052868" y="6132115"/>
            <a:ext cx="4139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IVL = Intermediate Verification Language</a:t>
            </a:r>
          </a:p>
          <a:p>
            <a:r>
              <a:rPr lang="en-US" dirty="0"/>
              <a:t>VC = Verification Condition</a:t>
            </a:r>
          </a:p>
        </p:txBody>
      </p:sp>
    </p:spTree>
    <p:extLst>
      <p:ext uri="{BB962C8B-B14F-4D97-AF65-F5344CB8AC3E}">
        <p14:creationId xmlns:p14="http://schemas.microsoft.com/office/powerpoint/2010/main" val="7953768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F0359-C3BC-DFD5-0A1E-F5044CBAA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IVL in a nutshell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1752A-2E6D-0900-5C1D-01B9EB371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IVL ::= Axiom* Proc*</a:t>
            </a:r>
          </a:p>
          <a:p>
            <a:pPr marL="0" indent="0">
              <a:buNone/>
            </a:pPr>
            <a:endParaRPr lang="en-US" sz="3200" dirty="0">
              <a:solidFill>
                <a:schemeClr val="tx1"/>
              </a:solidFill>
              <a:latin typeface="Lucida Sans Typewriter" panose="020B0509030504030204" pitchFamily="49" charset="77"/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Axiom ::= </a:t>
            </a:r>
            <a:r>
              <a:rPr lang="en-US" sz="32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axiom</a:t>
            </a: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Expr</a:t>
            </a:r>
          </a:p>
          <a:p>
            <a:pPr marL="0" indent="0">
              <a:buNone/>
            </a:pPr>
            <a:endParaRPr lang="en-US" sz="3200" dirty="0">
              <a:solidFill>
                <a:schemeClr val="tx1"/>
              </a:solidFill>
              <a:latin typeface="Lucida Sans Typewriter" panose="020B0509030504030204" pitchFamily="49" charset="77"/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Proc ::= </a:t>
            </a:r>
            <a:r>
              <a:rPr lang="en-US" sz="32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procedure</a:t>
            </a: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Id</a:t>
            </a:r>
            <a:b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         </a:t>
            </a:r>
            <a:r>
              <a:rPr lang="en-US" sz="32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requires</a:t>
            </a: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Expr</a:t>
            </a:r>
            <a:b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         </a:t>
            </a:r>
            <a:r>
              <a:rPr lang="en-US" sz="32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ensures</a:t>
            </a: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Expr </a:t>
            </a:r>
            <a:b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       { </a:t>
            </a:r>
            <a:r>
              <a:rPr lang="en-US" sz="3200" dirty="0" err="1">
                <a:solidFill>
                  <a:schemeClr val="tx1"/>
                </a:solidFill>
                <a:latin typeface="Lucida Sans Typewriter" panose="020B0509030504030204" pitchFamily="49" charset="77"/>
              </a:rPr>
              <a:t>Stmt</a:t>
            </a: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}</a:t>
            </a:r>
          </a:p>
        </p:txBody>
      </p:sp>
      <p:pic>
        <p:nvPicPr>
          <p:cNvPr id="5" name="Picture 4" descr="No&#10;&#10;AI-generated content may be incorrect.">
            <a:extLst>
              <a:ext uri="{FF2B5EF4-FFF2-40B4-BE49-F238E27FC236}">
                <a16:creationId xmlns:a16="http://schemas.microsoft.com/office/drawing/2014/main" id="{654BA953-6ABC-22A5-C39E-DD7835AC9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32F50D50-8308-60CD-EB91-74B8563541E8}"/>
              </a:ext>
            </a:extLst>
          </p:cNvPr>
          <p:cNvSpPr/>
          <p:nvPr/>
        </p:nvSpPr>
        <p:spPr>
          <a:xfrm>
            <a:off x="118663" y="5339580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844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42957-F463-A09F-C493-D82A07525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E9EAE-580F-9A95-EF26-0ED932774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Auto-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matic</a:t>
            </a:r>
            <a:br>
              <a:rPr lang="en-US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inter-</a:t>
            </a:r>
            <a:r>
              <a:rPr lang="en-US" dirty="0"/>
              <a:t>active</a:t>
            </a:r>
          </a:p>
        </p:txBody>
      </p:sp>
      <p:sp>
        <p:nvSpPr>
          <p:cNvPr id="10" name="Program box">
            <a:extLst>
              <a:ext uri="{FF2B5EF4-FFF2-40B4-BE49-F238E27FC236}">
                <a16:creationId xmlns:a16="http://schemas.microsoft.com/office/drawing/2014/main" id="{69529C4E-602E-2CA7-C627-4B0F56B6BB1E}"/>
              </a:ext>
            </a:extLst>
          </p:cNvPr>
          <p:cNvSpPr/>
          <p:nvPr/>
        </p:nvSpPr>
        <p:spPr>
          <a:xfrm>
            <a:off x="4106601" y="1129000"/>
            <a:ext cx="2750000" cy="225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txBody>
          <a:bodyPr rtlCol="0" anchor="ctr">
            <a:normAutofit fontScale="92500" lnSpcReduction="20000"/>
          </a:bodyPr>
          <a:lstStyle/>
          <a:p>
            <a:pPr algn="ctr"/>
            <a:r>
              <a:rPr lang="en-US" sz="1600" b="1" dirty="0">
                <a:solidFill>
                  <a:schemeClr val="accent1"/>
                </a:solidFill>
              </a:rPr>
              <a:t>Program</a:t>
            </a:r>
          </a:p>
          <a:p>
            <a:pPr algn="ctr"/>
            <a:endParaRPr lang="en-US" sz="600" dirty="0"/>
          </a:p>
          <a:p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method</a:t>
            </a:r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M(x: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int</a:t>
            </a:r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requires</a:t>
            </a:r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 </a:t>
            </a:r>
            <a:r>
              <a:rPr lang="en-US" sz="1400" dirty="0">
                <a:solidFill>
                  <a:srgbClr val="545454"/>
                </a:solidFill>
              </a:rPr>
              <a:t>≤</a:t>
            </a:r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x</a:t>
            </a:r>
          </a:p>
          <a:p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ensures</a:t>
            </a:r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Q(x)</a:t>
            </a:r>
          </a:p>
          <a:p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n := 0;</a:t>
            </a:r>
          </a:p>
          <a:p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while</a:t>
            </a:r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n &lt; x</a:t>
            </a:r>
          </a:p>
          <a:p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4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invariant</a:t>
            </a:r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Q(n)</a:t>
            </a:r>
          </a:p>
          <a:p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{</a:t>
            </a:r>
          </a:p>
          <a:p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…</a:t>
            </a:r>
          </a:p>
          <a:p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  <a:b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400" dirty="0">
                <a:solidFill>
                  <a:srgbClr val="545454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11" name="Arrow">
            <a:extLst>
              <a:ext uri="{FF2B5EF4-FFF2-40B4-BE49-F238E27FC236}">
                <a16:creationId xmlns:a16="http://schemas.microsoft.com/office/drawing/2014/main" id="{7C87BB4B-E87C-C2B5-C2C4-9C0C323FD25F}"/>
              </a:ext>
            </a:extLst>
          </p:cNvPr>
          <p:cNvSpPr/>
          <p:nvPr/>
        </p:nvSpPr>
        <p:spPr>
          <a:xfrm>
            <a:off x="5201601" y="3479000"/>
            <a:ext cx="560000" cy="6500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Arrow label">
            <a:extLst>
              <a:ext uri="{FF2B5EF4-FFF2-40B4-BE49-F238E27FC236}">
                <a16:creationId xmlns:a16="http://schemas.microsoft.com/office/drawing/2014/main" id="{34CB8FC6-7F93-D427-41CF-70AE88EB9F98}"/>
              </a:ext>
            </a:extLst>
          </p:cNvPr>
          <p:cNvSpPr txBox="1"/>
          <p:nvPr/>
        </p:nvSpPr>
        <p:spPr>
          <a:xfrm>
            <a:off x="5906601" y="3589000"/>
            <a:ext cx="1700000" cy="430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1300" i="1" dirty="0">
                <a:solidFill>
                  <a:srgbClr val="545454"/>
                </a:solidFill>
              </a:rPr>
              <a:t>generates</a:t>
            </a:r>
          </a:p>
        </p:txBody>
      </p:sp>
      <p:sp>
        <p:nvSpPr>
          <p:cNvPr id="13" name="Formula box">
            <a:extLst>
              <a:ext uri="{FF2B5EF4-FFF2-40B4-BE49-F238E27FC236}">
                <a16:creationId xmlns:a16="http://schemas.microsoft.com/office/drawing/2014/main" id="{CAC14952-49BC-321D-84E2-A4DA073D868A}"/>
              </a:ext>
            </a:extLst>
          </p:cNvPr>
          <p:cNvSpPr/>
          <p:nvPr/>
        </p:nvSpPr>
        <p:spPr>
          <a:xfrm>
            <a:off x="4106601" y="4229000"/>
            <a:ext cx="2750000" cy="150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txBody>
          <a:bodyPr rtlCol="0" anchor="ctr">
            <a:normAutofit/>
          </a:bodyPr>
          <a:lstStyle/>
          <a:p>
            <a:pPr algn="ctr"/>
            <a:r>
              <a:rPr lang="en-US" sz="1600" b="1" dirty="0">
                <a:solidFill>
                  <a:schemeClr val="accent1"/>
                </a:solidFill>
              </a:rPr>
              <a:t>Logical formula</a:t>
            </a:r>
          </a:p>
          <a:p>
            <a:pPr algn="ctr"/>
            <a:endParaRPr lang="en-US" sz="800" dirty="0"/>
          </a:p>
          <a:p>
            <a:pPr algn="ctr"/>
            <a:r>
              <a:rPr lang="en-US" sz="2000" dirty="0">
                <a:solidFill>
                  <a:srgbClr val="545454"/>
                </a:solidFill>
              </a:rPr>
              <a:t>∀ x •  </a:t>
            </a:r>
            <a:r>
              <a:rPr lang="en-US" dirty="0">
                <a:solidFill>
                  <a:srgbClr val="545454"/>
                </a:solidFill>
                <a:latin typeface="Consolas" panose="020B0609020204030204" pitchFamily="49" charset="0"/>
              </a:rPr>
              <a:t>0</a:t>
            </a:r>
            <a:r>
              <a:rPr lang="en-US" sz="2000" dirty="0">
                <a:solidFill>
                  <a:srgbClr val="545454"/>
                </a:solidFill>
              </a:rPr>
              <a:t> ≤ x ⇒</a:t>
            </a:r>
            <a:br>
              <a:rPr lang="en-US" sz="2000" dirty="0">
                <a:solidFill>
                  <a:srgbClr val="545454"/>
                </a:solidFill>
              </a:rPr>
            </a:br>
            <a:r>
              <a:rPr lang="en-US" sz="2000" dirty="0">
                <a:solidFill>
                  <a:srgbClr val="545454"/>
                </a:solidFill>
              </a:rPr>
              <a:t> … ⇒ Q(x)</a:t>
            </a:r>
          </a:p>
        </p:txBody>
      </p:sp>
      <p:sp>
        <p:nvSpPr>
          <p:cNvPr id="3" name="Arrow: Notched Right 2">
            <a:extLst>
              <a:ext uri="{FF2B5EF4-FFF2-40B4-BE49-F238E27FC236}">
                <a16:creationId xmlns:a16="http://schemas.microsoft.com/office/drawing/2014/main" id="{C67A30AB-B540-FD5E-D88F-F576A48DB461}"/>
              </a:ext>
            </a:extLst>
          </p:cNvPr>
          <p:cNvSpPr/>
          <p:nvPr/>
        </p:nvSpPr>
        <p:spPr>
          <a:xfrm flipH="1">
            <a:off x="7264077" y="1622253"/>
            <a:ext cx="2003814" cy="1050085"/>
          </a:xfrm>
          <a:prstGeom prst="notched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511EB8-5634-BA88-735F-DEF50FA23F4F}"/>
              </a:ext>
            </a:extLst>
          </p:cNvPr>
          <p:cNvSpPr txBox="1"/>
          <p:nvPr/>
        </p:nvSpPr>
        <p:spPr>
          <a:xfrm>
            <a:off x="9326880" y="1824129"/>
            <a:ext cx="2082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User interaction happens here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9AA5D8C-8B58-534C-0B2F-4EDCACEB7EAD}"/>
              </a:ext>
            </a:extLst>
          </p:cNvPr>
          <p:cNvSpPr/>
          <p:nvPr/>
        </p:nvSpPr>
        <p:spPr>
          <a:xfrm>
            <a:off x="7606601" y="3055029"/>
            <a:ext cx="3604506" cy="117397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 auto-active verification, user interaction happens at the source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29FADF7-FD92-C9F1-D6DB-4FAAF15E0041}"/>
              </a:ext>
            </a:extLst>
          </p:cNvPr>
          <p:cNvSpPr/>
          <p:nvPr/>
        </p:nvSpPr>
        <p:spPr>
          <a:xfrm>
            <a:off x="6756601" y="179224"/>
            <a:ext cx="1593814" cy="524776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Programs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676B8F2-26DD-6C59-A163-7FE2679C98F1}"/>
              </a:ext>
            </a:extLst>
          </p:cNvPr>
          <p:cNvSpPr/>
          <p:nvPr/>
        </p:nvSpPr>
        <p:spPr>
          <a:xfrm>
            <a:off x="7397787" y="730089"/>
            <a:ext cx="1593814" cy="524776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Specifications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EDDCA6D-EA4A-E571-0A40-9BD903C60978}"/>
              </a:ext>
            </a:extLst>
          </p:cNvPr>
          <p:cNvSpPr/>
          <p:nvPr/>
        </p:nvSpPr>
        <p:spPr>
          <a:xfrm>
            <a:off x="8081553" y="1314658"/>
            <a:ext cx="1593814" cy="524776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Proofs</a:t>
            </a:r>
          </a:p>
        </p:txBody>
      </p:sp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F2032B23-7F2C-674B-17B0-8931AE0BAF9D}"/>
              </a:ext>
            </a:extLst>
          </p:cNvPr>
          <p:cNvCxnSpPr>
            <a:stCxn id="6" idx="1"/>
          </p:cNvCxnSpPr>
          <p:nvPr/>
        </p:nvCxnSpPr>
        <p:spPr>
          <a:xfrm rot="10800000" flipV="1">
            <a:off x="6141229" y="441611"/>
            <a:ext cx="615373" cy="645079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8EDB39FC-8B6C-4C21-6D5B-0FAFD50182AC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6856601" y="992477"/>
            <a:ext cx="541186" cy="262388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A379C653-A243-0ED7-388C-318D4EAD2CA4}"/>
              </a:ext>
            </a:extLst>
          </p:cNvPr>
          <p:cNvCxnSpPr>
            <a:cxnSpLocks/>
            <a:stCxn id="14" idx="1"/>
          </p:cNvCxnSpPr>
          <p:nvPr/>
        </p:nvCxnSpPr>
        <p:spPr>
          <a:xfrm rot="10800000">
            <a:off x="6856601" y="1401400"/>
            <a:ext cx="1224952" cy="175646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1029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92EBE-10F0-37AF-0F3A-668A2B579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VC generation in a nutshell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6D695-8E4C-44D1-D825-E2F795085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328" y="864108"/>
            <a:ext cx="7315200" cy="512064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Given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generate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BF23E-3373-7928-3DB5-96F9FEAFF693}"/>
              </a:ext>
            </a:extLst>
          </p:cNvPr>
          <p:cNvSpPr/>
          <p:nvPr/>
        </p:nvSpPr>
        <p:spPr>
          <a:xfrm>
            <a:off x="4748734" y="677820"/>
            <a:ext cx="7015522" cy="258738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axiom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A0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axiom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A1</a:t>
            </a:r>
          </a:p>
          <a:p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⋮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procedure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M0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requires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P0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ensures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Q0 { S0 }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procedure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M1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requires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P1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ensures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Q1 { S1 }</a:t>
            </a:r>
          </a:p>
          <a:p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⋮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A4EC8A-5C57-2B17-09C6-8523232DDA19}"/>
              </a:ext>
            </a:extLst>
          </p:cNvPr>
          <p:cNvSpPr/>
          <p:nvPr/>
        </p:nvSpPr>
        <p:spPr>
          <a:xfrm>
            <a:off x="4748733" y="3974862"/>
            <a:ext cx="7015521" cy="220531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A0 ∧ A1 ∧ … ∧ P0  ⟹  wp⟦ S0, Q0 ⟧</a:t>
            </a:r>
          </a:p>
          <a:p>
            <a:endParaRPr lang="en-US" sz="2400" dirty="0"/>
          </a:p>
          <a:p>
            <a:r>
              <a:rPr lang="en-US" sz="2400" dirty="0"/>
              <a:t>A0 ∧ A1 ∧ … ∧ P1  ⟹  wp⟦ S1, Q1 ⟧</a:t>
            </a:r>
          </a:p>
          <a:p>
            <a:endParaRPr lang="en-US" sz="2400" dirty="0"/>
          </a:p>
          <a:p>
            <a:r>
              <a:rPr lang="en-US" sz="2400" dirty="0">
                <a:latin typeface="Consolas" panose="020B0609020204030204" pitchFamily="49" charset="0"/>
              </a:rPr>
              <a:t> ⋮</a:t>
            </a:r>
            <a:endParaRPr lang="en-US" sz="2400" dirty="0"/>
          </a:p>
        </p:txBody>
      </p:sp>
      <p:pic>
        <p:nvPicPr>
          <p:cNvPr id="16" name="Picture 15" descr="No&#10;&#10;AI-generated content may be incorrect.">
            <a:extLst>
              <a:ext uri="{FF2B5EF4-FFF2-40B4-BE49-F238E27FC236}">
                <a16:creationId xmlns:a16="http://schemas.microsoft.com/office/drawing/2014/main" id="{E68625F1-7721-4D3E-E16A-6C631499B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8" name="Arrow: Right 17">
            <a:extLst>
              <a:ext uri="{FF2B5EF4-FFF2-40B4-BE49-F238E27FC236}">
                <a16:creationId xmlns:a16="http://schemas.microsoft.com/office/drawing/2014/main" id="{3B16C018-7729-4AE6-7763-009C706659DA}"/>
              </a:ext>
            </a:extLst>
          </p:cNvPr>
          <p:cNvSpPr/>
          <p:nvPr/>
        </p:nvSpPr>
        <p:spPr>
          <a:xfrm>
            <a:off x="118663" y="5590860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21D7D3F9-9E22-6FD5-DE19-E67AEA57B73D}"/>
              </a:ext>
            </a:extLst>
          </p:cNvPr>
          <p:cNvSpPr/>
          <p:nvPr/>
        </p:nvSpPr>
        <p:spPr>
          <a:xfrm>
            <a:off x="530492" y="5374717"/>
            <a:ext cx="134256" cy="623991"/>
          </a:xfrm>
          <a:prstGeom prst="leftBrac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5E52B0-6E32-4129-E9F1-469C20774FCD}"/>
              </a:ext>
            </a:extLst>
          </p:cNvPr>
          <p:cNvSpPr/>
          <p:nvPr/>
        </p:nvSpPr>
        <p:spPr>
          <a:xfrm>
            <a:off x="10860579" y="672526"/>
            <a:ext cx="903675" cy="383164"/>
          </a:xfrm>
          <a:custGeom>
            <a:avLst/>
            <a:gdLst>
              <a:gd name="csX0" fmla="*/ 0 w 903675"/>
              <a:gd name="csY0" fmla="*/ 0 h 383164"/>
              <a:gd name="csX1" fmla="*/ 451838 w 903675"/>
              <a:gd name="csY1" fmla="*/ 0 h 383164"/>
              <a:gd name="csX2" fmla="*/ 903675 w 903675"/>
              <a:gd name="csY2" fmla="*/ 0 h 383164"/>
              <a:gd name="csX3" fmla="*/ 903675 w 903675"/>
              <a:gd name="csY3" fmla="*/ 383164 h 383164"/>
              <a:gd name="csX4" fmla="*/ 442801 w 903675"/>
              <a:gd name="csY4" fmla="*/ 383164 h 383164"/>
              <a:gd name="csX5" fmla="*/ 0 w 903675"/>
              <a:gd name="csY5" fmla="*/ 383164 h 383164"/>
              <a:gd name="csX6" fmla="*/ 0 w 903675"/>
              <a:gd name="csY6" fmla="*/ 0 h 383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3675" h="383164" fill="none" extrusionOk="0">
                <a:moveTo>
                  <a:pt x="0" y="0"/>
                </a:moveTo>
                <a:cubicBezTo>
                  <a:pt x="220712" y="-37948"/>
                  <a:pt x="291750" y="47739"/>
                  <a:pt x="451838" y="0"/>
                </a:cubicBezTo>
                <a:cubicBezTo>
                  <a:pt x="611926" y="-47739"/>
                  <a:pt x="699615" y="6375"/>
                  <a:pt x="903675" y="0"/>
                </a:cubicBezTo>
                <a:cubicBezTo>
                  <a:pt x="933963" y="174562"/>
                  <a:pt x="870730" y="279769"/>
                  <a:pt x="903675" y="383164"/>
                </a:cubicBezTo>
                <a:cubicBezTo>
                  <a:pt x="716414" y="418600"/>
                  <a:pt x="588373" y="370141"/>
                  <a:pt x="442801" y="383164"/>
                </a:cubicBezTo>
                <a:cubicBezTo>
                  <a:pt x="297229" y="396187"/>
                  <a:pt x="104606" y="333395"/>
                  <a:pt x="0" y="383164"/>
                </a:cubicBezTo>
                <a:cubicBezTo>
                  <a:pt x="-43619" y="193602"/>
                  <a:pt x="10259" y="133059"/>
                  <a:pt x="0" y="0"/>
                </a:cubicBezTo>
                <a:close/>
              </a:path>
              <a:path w="903675" h="383164" stroke="0" extrusionOk="0">
                <a:moveTo>
                  <a:pt x="0" y="0"/>
                </a:moveTo>
                <a:cubicBezTo>
                  <a:pt x="219090" y="-50859"/>
                  <a:pt x="297424" y="42318"/>
                  <a:pt x="442801" y="0"/>
                </a:cubicBezTo>
                <a:cubicBezTo>
                  <a:pt x="588178" y="-42318"/>
                  <a:pt x="776792" y="44180"/>
                  <a:pt x="903675" y="0"/>
                </a:cubicBezTo>
                <a:cubicBezTo>
                  <a:pt x="918050" y="187664"/>
                  <a:pt x="861965" y="291990"/>
                  <a:pt x="903675" y="383164"/>
                </a:cubicBezTo>
                <a:cubicBezTo>
                  <a:pt x="756246" y="404758"/>
                  <a:pt x="636520" y="343239"/>
                  <a:pt x="469911" y="383164"/>
                </a:cubicBezTo>
                <a:cubicBezTo>
                  <a:pt x="303302" y="423089"/>
                  <a:pt x="133824" y="373082"/>
                  <a:pt x="0" y="383164"/>
                </a:cubicBezTo>
                <a:cubicBezTo>
                  <a:pt x="-1756" y="204749"/>
                  <a:pt x="6722" y="187173"/>
                  <a:pt x="0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40732383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IVL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3146353-C023-22BB-D97D-FEC7FF37E321}"/>
              </a:ext>
            </a:extLst>
          </p:cNvPr>
          <p:cNvSpPr/>
          <p:nvPr/>
        </p:nvSpPr>
        <p:spPr>
          <a:xfrm>
            <a:off x="10860578" y="3974862"/>
            <a:ext cx="903675" cy="383164"/>
          </a:xfrm>
          <a:custGeom>
            <a:avLst/>
            <a:gdLst>
              <a:gd name="csX0" fmla="*/ 0 w 903675"/>
              <a:gd name="csY0" fmla="*/ 0 h 383164"/>
              <a:gd name="csX1" fmla="*/ 451838 w 903675"/>
              <a:gd name="csY1" fmla="*/ 0 h 383164"/>
              <a:gd name="csX2" fmla="*/ 903675 w 903675"/>
              <a:gd name="csY2" fmla="*/ 0 h 383164"/>
              <a:gd name="csX3" fmla="*/ 903675 w 903675"/>
              <a:gd name="csY3" fmla="*/ 383164 h 383164"/>
              <a:gd name="csX4" fmla="*/ 442801 w 903675"/>
              <a:gd name="csY4" fmla="*/ 383164 h 383164"/>
              <a:gd name="csX5" fmla="*/ 0 w 903675"/>
              <a:gd name="csY5" fmla="*/ 383164 h 383164"/>
              <a:gd name="csX6" fmla="*/ 0 w 903675"/>
              <a:gd name="csY6" fmla="*/ 0 h 383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3675" h="383164" fill="none" extrusionOk="0">
                <a:moveTo>
                  <a:pt x="0" y="0"/>
                </a:moveTo>
                <a:cubicBezTo>
                  <a:pt x="220712" y="-37948"/>
                  <a:pt x="291750" y="47739"/>
                  <a:pt x="451838" y="0"/>
                </a:cubicBezTo>
                <a:cubicBezTo>
                  <a:pt x="611926" y="-47739"/>
                  <a:pt x="699615" y="6375"/>
                  <a:pt x="903675" y="0"/>
                </a:cubicBezTo>
                <a:cubicBezTo>
                  <a:pt x="933963" y="174562"/>
                  <a:pt x="870730" y="279769"/>
                  <a:pt x="903675" y="383164"/>
                </a:cubicBezTo>
                <a:cubicBezTo>
                  <a:pt x="716414" y="418600"/>
                  <a:pt x="588373" y="370141"/>
                  <a:pt x="442801" y="383164"/>
                </a:cubicBezTo>
                <a:cubicBezTo>
                  <a:pt x="297229" y="396187"/>
                  <a:pt x="104606" y="333395"/>
                  <a:pt x="0" y="383164"/>
                </a:cubicBezTo>
                <a:cubicBezTo>
                  <a:pt x="-43619" y="193602"/>
                  <a:pt x="10259" y="133059"/>
                  <a:pt x="0" y="0"/>
                </a:cubicBezTo>
                <a:close/>
              </a:path>
              <a:path w="903675" h="383164" stroke="0" extrusionOk="0">
                <a:moveTo>
                  <a:pt x="0" y="0"/>
                </a:moveTo>
                <a:cubicBezTo>
                  <a:pt x="219090" y="-50859"/>
                  <a:pt x="297424" y="42318"/>
                  <a:pt x="442801" y="0"/>
                </a:cubicBezTo>
                <a:cubicBezTo>
                  <a:pt x="588178" y="-42318"/>
                  <a:pt x="776792" y="44180"/>
                  <a:pt x="903675" y="0"/>
                </a:cubicBezTo>
                <a:cubicBezTo>
                  <a:pt x="918050" y="187664"/>
                  <a:pt x="861965" y="291990"/>
                  <a:pt x="903675" y="383164"/>
                </a:cubicBezTo>
                <a:cubicBezTo>
                  <a:pt x="756246" y="404758"/>
                  <a:pt x="636520" y="343239"/>
                  <a:pt x="469911" y="383164"/>
                </a:cubicBezTo>
                <a:cubicBezTo>
                  <a:pt x="303302" y="423089"/>
                  <a:pt x="133824" y="373082"/>
                  <a:pt x="0" y="383164"/>
                </a:cubicBezTo>
                <a:cubicBezTo>
                  <a:pt x="-1756" y="204749"/>
                  <a:pt x="6722" y="187173"/>
                  <a:pt x="0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40732383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VC</a:t>
            </a:r>
          </a:p>
        </p:txBody>
      </p:sp>
    </p:spTree>
    <p:extLst>
      <p:ext uri="{BB962C8B-B14F-4D97-AF65-F5344CB8AC3E}">
        <p14:creationId xmlns:p14="http://schemas.microsoft.com/office/powerpoint/2010/main" val="23641574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A6355-A16E-43AB-CC59-7AB2DAA4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BDEFCF-17A3-4AA9-4F7C-63A687B6C4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IVL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VCs</a:t>
            </a:r>
          </a:p>
        </p:txBody>
      </p:sp>
      <p:pic>
        <p:nvPicPr>
          <p:cNvPr id="5" name="Picture 4" descr="No&#10;&#10;AI-generated content may be incorrect.">
            <a:extLst>
              <a:ext uri="{FF2B5EF4-FFF2-40B4-BE49-F238E27FC236}">
                <a16:creationId xmlns:a16="http://schemas.microsoft.com/office/drawing/2014/main" id="{870F01B0-AE2E-C309-6496-EF85C13B8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3C4F1B14-DAD1-FDA4-31DF-9FF6F14E1DE1}"/>
              </a:ext>
            </a:extLst>
          </p:cNvPr>
          <p:cNvSpPr/>
          <p:nvPr/>
        </p:nvSpPr>
        <p:spPr>
          <a:xfrm>
            <a:off x="118663" y="5336543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FD3B66A1-A750-F433-4391-C8AFA67907D5}"/>
              </a:ext>
            </a:extLst>
          </p:cNvPr>
          <p:cNvSpPr/>
          <p:nvPr/>
        </p:nvSpPr>
        <p:spPr>
          <a:xfrm>
            <a:off x="530492" y="4861841"/>
            <a:ext cx="134256" cy="1136868"/>
          </a:xfrm>
          <a:prstGeom prst="leftBrac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4873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EDACA-7D8D-DF39-A14C-258220876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46F59-A12A-6992-19FE-BE40CB524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IVL in more detail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D9345-5D97-4BAC-4D86-CEE2BBAB9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748848"/>
            <a:ext cx="7315200" cy="55904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200" dirty="0" err="1">
                <a:solidFill>
                  <a:schemeClr val="tx1"/>
                </a:solidFill>
                <a:latin typeface="Lucida Sans Typewriter" panose="020B0509030504030204" pitchFamily="49" charset="77"/>
              </a:rPr>
              <a:t>Stmt</a:t>
            </a: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::=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|  </a:t>
            </a:r>
            <a:r>
              <a:rPr lang="en-US" sz="32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var</a:t>
            </a: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x := </a:t>
            </a:r>
            <a:r>
              <a:rPr lang="en-US" sz="3200" dirty="0" err="1">
                <a:solidFill>
                  <a:schemeClr val="tx1"/>
                </a:solidFill>
                <a:latin typeface="Lucida Sans Typewriter" panose="020B0509030504030204" pitchFamily="49" charset="77"/>
              </a:rPr>
              <a:t>Rhs</a:t>
            </a:r>
            <a:endParaRPr lang="en-US" sz="3200" dirty="0">
              <a:solidFill>
                <a:schemeClr val="tx1"/>
              </a:solidFill>
              <a:latin typeface="Lucida Sans Typewriter" panose="020B0509030504030204" pitchFamily="49" charset="77"/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|  x := </a:t>
            </a:r>
            <a:r>
              <a:rPr lang="en-US" sz="3200" dirty="0" err="1">
                <a:solidFill>
                  <a:schemeClr val="tx1"/>
                </a:solidFill>
                <a:latin typeface="Lucida Sans Typewriter" panose="020B0509030504030204" pitchFamily="49" charset="77"/>
              </a:rPr>
              <a:t>Rhs</a:t>
            </a:r>
            <a:endParaRPr lang="en-US" sz="3200" dirty="0">
              <a:solidFill>
                <a:schemeClr val="tx1"/>
              </a:solidFill>
              <a:latin typeface="Lucida Sans Typewriter" panose="020B0509030504030204" pitchFamily="49" charset="77"/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|  </a:t>
            </a:r>
            <a:r>
              <a:rPr lang="en-US" sz="32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assert</a:t>
            </a: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Expr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|  </a:t>
            </a:r>
            <a:r>
              <a:rPr lang="en-US" sz="3200" dirty="0" err="1">
                <a:solidFill>
                  <a:schemeClr val="tx1"/>
                </a:solidFill>
                <a:latin typeface="Lucida Sans Typewriter" panose="020B0509030504030204" pitchFamily="49" charset="77"/>
              </a:rPr>
              <a:t>Stmt</a:t>
            </a: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; </a:t>
            </a:r>
            <a:r>
              <a:rPr lang="en-US" sz="3200" dirty="0" err="1">
                <a:solidFill>
                  <a:schemeClr val="tx1"/>
                </a:solidFill>
                <a:latin typeface="Lucida Sans Typewriter" panose="020B0509030504030204" pitchFamily="49" charset="77"/>
              </a:rPr>
              <a:t>Stmt</a:t>
            </a:r>
            <a:endParaRPr lang="en-US" sz="3200" dirty="0">
              <a:solidFill>
                <a:schemeClr val="tx1"/>
              </a:solidFill>
              <a:latin typeface="Lucida Sans Typewriter" panose="020B0509030504030204" pitchFamily="49" charset="77"/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|  </a:t>
            </a:r>
            <a:r>
              <a:rPr lang="en-US" sz="3200" dirty="0" err="1">
                <a:solidFill>
                  <a:schemeClr val="tx1"/>
                </a:solidFill>
                <a:latin typeface="Lucida Sans Typewriter" panose="020B0509030504030204" pitchFamily="49" charset="77"/>
              </a:rPr>
              <a:t>Stmt</a:t>
            </a:r>
            <a:r>
              <a:rPr lang="en-US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</a:t>
            </a:r>
            <a:r>
              <a:rPr lang="en-US" sz="3200" spc="-6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[]</a:t>
            </a: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Lucida Sans Typewriter" panose="020B0509030504030204" pitchFamily="49" charset="77"/>
              </a:rPr>
              <a:t>Stmt</a:t>
            </a:r>
            <a:endParaRPr lang="en-US" sz="3200" dirty="0">
              <a:solidFill>
                <a:schemeClr val="tx1"/>
              </a:solidFill>
              <a:latin typeface="Lucida Sans Typewriter" panose="020B0509030504030204" pitchFamily="49" charset="77"/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|  </a:t>
            </a:r>
            <a:r>
              <a:rPr lang="en-US" sz="3200" i="1" dirty="0">
                <a:solidFill>
                  <a:schemeClr val="tx1"/>
                </a:solidFill>
              </a:rPr>
              <a:t>loop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|  </a:t>
            </a:r>
            <a:r>
              <a:rPr lang="en-US" sz="3200" i="1" dirty="0">
                <a:solidFill>
                  <a:schemeClr val="tx1"/>
                </a:solidFill>
              </a:rPr>
              <a:t>procedure call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|  …</a:t>
            </a:r>
          </a:p>
          <a:p>
            <a:pPr marL="0" indent="0">
              <a:buNone/>
            </a:pPr>
            <a:endParaRPr lang="en-US" sz="3200" dirty="0">
              <a:solidFill>
                <a:schemeClr val="tx1"/>
              </a:solidFill>
              <a:latin typeface="Lucida Sans Typewriter" panose="020B0509030504030204" pitchFamily="49" charset="77"/>
            </a:endParaRPr>
          </a:p>
          <a:p>
            <a:pPr marL="0" indent="0">
              <a:buNone/>
            </a:pPr>
            <a:r>
              <a:rPr lang="en-US" sz="3200" dirty="0" err="1">
                <a:solidFill>
                  <a:schemeClr val="tx1"/>
                </a:solidFill>
                <a:latin typeface="Lucida Sans Typewriter" panose="020B0509030504030204" pitchFamily="49" charset="77"/>
              </a:rPr>
              <a:t>Rhs</a:t>
            </a: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::=  Expr | *</a:t>
            </a:r>
          </a:p>
        </p:txBody>
      </p:sp>
      <p:pic>
        <p:nvPicPr>
          <p:cNvPr id="5" name="Picture 4" descr="No&#10;&#10;AI-generated content may be incorrect.">
            <a:extLst>
              <a:ext uri="{FF2B5EF4-FFF2-40B4-BE49-F238E27FC236}">
                <a16:creationId xmlns:a16="http://schemas.microsoft.com/office/drawing/2014/main" id="{D97B99D4-680F-D1F4-AE0A-B06C263E4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7ADE8992-089A-05E6-FFE2-5CEA416FFD0E}"/>
              </a:ext>
            </a:extLst>
          </p:cNvPr>
          <p:cNvSpPr/>
          <p:nvPr/>
        </p:nvSpPr>
        <p:spPr>
          <a:xfrm>
            <a:off x="118663" y="5339580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0621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292C7-2142-0CBE-51A6-5F2536BE7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72199-642B-7CD4-B8EC-E3ED9D911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Weakest preconditions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96CEE-419B-C025-787D-A16966F55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wp⟦ x := e, Q ⟧ =</a:t>
            </a:r>
            <a:b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Q[x := e]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wp⟦ x := *, Q ⟧ =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∀</a:t>
            </a:r>
            <a:r>
              <a:rPr lang="en-US" sz="105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x</a:t>
            </a:r>
            <a:r>
              <a:rPr lang="en-US" sz="3200" dirty="0">
                <a:solidFill>
                  <a:schemeClr val="tx1"/>
                </a:solidFill>
                <a:latin typeface="Consolas" panose="020B0609020204030204" pitchFamily="49" charset="0"/>
              </a:rPr>
              <a:t>․</a:t>
            </a: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Q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wp⟦ </a:t>
            </a:r>
            <a:r>
              <a:rPr lang="en-US" sz="32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assert</a:t>
            </a: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e, Q ⟧ =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e ∧ Q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wp⟦ S;T, Q ⟧ =</a:t>
            </a:r>
            <a:b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wp⟦ S, wp⟦ T, Q ⟧⟧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wp⟦ S</a:t>
            </a:r>
            <a:r>
              <a:rPr lang="en-US" sz="18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</a:t>
            </a:r>
            <a:r>
              <a:rPr lang="en-US" sz="3200" spc="-9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[]</a:t>
            </a: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T, Q ⟧ =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wp⟦ S, Q ⟧ ∧ wp⟦ T, Q ⟧</a:t>
            </a:r>
          </a:p>
        </p:txBody>
      </p:sp>
      <p:pic>
        <p:nvPicPr>
          <p:cNvPr id="5" name="Picture 4" descr="No&#10;&#10;AI-generated content may be incorrect.">
            <a:extLst>
              <a:ext uri="{FF2B5EF4-FFF2-40B4-BE49-F238E27FC236}">
                <a16:creationId xmlns:a16="http://schemas.microsoft.com/office/drawing/2014/main" id="{C5B52A85-0562-F9D6-DC43-66993FFBA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92C7553C-D219-9DEF-A8EC-CB650A7C4381}"/>
              </a:ext>
            </a:extLst>
          </p:cNvPr>
          <p:cNvSpPr/>
          <p:nvPr/>
        </p:nvSpPr>
        <p:spPr>
          <a:xfrm>
            <a:off x="118663" y="5590860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845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FBA0F-9FD5-C849-908A-EF810515A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C44F0-62E0-FC3E-CD8E-87E3E5D8B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16" y="1123837"/>
            <a:ext cx="3383739" cy="4601183"/>
          </a:xfrm>
        </p:spPr>
        <p:txBody>
          <a:bodyPr/>
          <a:lstStyle/>
          <a:p>
            <a:r>
              <a:rPr lang="en-US" dirty="0"/>
              <a:t>Well-formedness (simple)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FE095C-47FC-7DEC-3F44-34B4827611EE}"/>
              </a:ext>
            </a:extLst>
          </p:cNvPr>
          <p:cNvSpPr/>
          <p:nvPr/>
        </p:nvSpPr>
        <p:spPr>
          <a:xfrm>
            <a:off x="3834871" y="3588540"/>
            <a:ext cx="7015522" cy="170217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3200" dirty="0">
                <a:solidFill>
                  <a:schemeClr val="tx1"/>
                </a:solidFill>
                <a:latin typeface="Consolas" panose="020B0609020204030204" pitchFamily="49" charset="0"/>
              </a:rPr>
              <a:t> b ≠ 0</a:t>
            </a:r>
          </a:p>
          <a:p>
            <a:r>
              <a:rPr lang="en-US" sz="3200" dirty="0">
                <a:solidFill>
                  <a:schemeClr val="tx1"/>
                </a:solidFill>
                <a:latin typeface="Consolas" panose="020B0609020204030204" pitchFamily="49" charset="0"/>
              </a:rPr>
              <a:t>x := a / b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583E64-31F2-BFCC-0641-31CAF5629BAF}"/>
              </a:ext>
            </a:extLst>
          </p:cNvPr>
          <p:cNvSpPr/>
          <p:nvPr/>
        </p:nvSpPr>
        <p:spPr>
          <a:xfrm>
            <a:off x="3834871" y="1340932"/>
            <a:ext cx="7015522" cy="11928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Consolas" panose="020B0609020204030204" pitchFamily="49" charset="0"/>
              </a:rPr>
              <a:t>x := a / b</a:t>
            </a:r>
          </a:p>
        </p:txBody>
      </p:sp>
      <p:pic>
        <p:nvPicPr>
          <p:cNvPr id="14" name="Picture 13" descr="No&#10;&#10;AI-generated content may be incorrect.">
            <a:extLst>
              <a:ext uri="{FF2B5EF4-FFF2-40B4-BE49-F238E27FC236}">
                <a16:creationId xmlns:a16="http://schemas.microsoft.com/office/drawing/2014/main" id="{C5B7E9B8-A178-33FE-4981-BF86553B7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DAC7EBF3-08D9-B6FB-8DFE-26D37BDFB88E}"/>
              </a:ext>
            </a:extLst>
          </p:cNvPr>
          <p:cNvSpPr/>
          <p:nvPr/>
        </p:nvSpPr>
        <p:spPr>
          <a:xfrm>
            <a:off x="118663" y="5102251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ECF9FEC2-1435-24D9-C6CB-E97A59084E68}"/>
              </a:ext>
            </a:extLst>
          </p:cNvPr>
          <p:cNvSpPr/>
          <p:nvPr/>
        </p:nvSpPr>
        <p:spPr>
          <a:xfrm>
            <a:off x="530492" y="4886108"/>
            <a:ext cx="134256" cy="623991"/>
          </a:xfrm>
          <a:prstGeom prst="leftBrac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D7C3D17-65C9-76EE-7743-A9C55F78FCB2}"/>
              </a:ext>
            </a:extLst>
          </p:cNvPr>
          <p:cNvSpPr/>
          <p:nvPr/>
        </p:nvSpPr>
        <p:spPr>
          <a:xfrm>
            <a:off x="9946718" y="1340932"/>
            <a:ext cx="903675" cy="383164"/>
          </a:xfrm>
          <a:custGeom>
            <a:avLst/>
            <a:gdLst>
              <a:gd name="csX0" fmla="*/ 0 w 903675"/>
              <a:gd name="csY0" fmla="*/ 0 h 383164"/>
              <a:gd name="csX1" fmla="*/ 451838 w 903675"/>
              <a:gd name="csY1" fmla="*/ 0 h 383164"/>
              <a:gd name="csX2" fmla="*/ 903675 w 903675"/>
              <a:gd name="csY2" fmla="*/ 0 h 383164"/>
              <a:gd name="csX3" fmla="*/ 903675 w 903675"/>
              <a:gd name="csY3" fmla="*/ 383164 h 383164"/>
              <a:gd name="csX4" fmla="*/ 442801 w 903675"/>
              <a:gd name="csY4" fmla="*/ 383164 h 383164"/>
              <a:gd name="csX5" fmla="*/ 0 w 903675"/>
              <a:gd name="csY5" fmla="*/ 383164 h 383164"/>
              <a:gd name="csX6" fmla="*/ 0 w 903675"/>
              <a:gd name="csY6" fmla="*/ 0 h 383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3675" h="383164" fill="none" extrusionOk="0">
                <a:moveTo>
                  <a:pt x="0" y="0"/>
                </a:moveTo>
                <a:cubicBezTo>
                  <a:pt x="220712" y="-37948"/>
                  <a:pt x="291750" y="47739"/>
                  <a:pt x="451838" y="0"/>
                </a:cubicBezTo>
                <a:cubicBezTo>
                  <a:pt x="611926" y="-47739"/>
                  <a:pt x="699615" y="6375"/>
                  <a:pt x="903675" y="0"/>
                </a:cubicBezTo>
                <a:cubicBezTo>
                  <a:pt x="933963" y="174562"/>
                  <a:pt x="870730" y="279769"/>
                  <a:pt x="903675" y="383164"/>
                </a:cubicBezTo>
                <a:cubicBezTo>
                  <a:pt x="716414" y="418600"/>
                  <a:pt x="588373" y="370141"/>
                  <a:pt x="442801" y="383164"/>
                </a:cubicBezTo>
                <a:cubicBezTo>
                  <a:pt x="297229" y="396187"/>
                  <a:pt x="104606" y="333395"/>
                  <a:pt x="0" y="383164"/>
                </a:cubicBezTo>
                <a:cubicBezTo>
                  <a:pt x="-43619" y="193602"/>
                  <a:pt x="10259" y="133059"/>
                  <a:pt x="0" y="0"/>
                </a:cubicBezTo>
                <a:close/>
              </a:path>
              <a:path w="903675" h="383164" stroke="0" extrusionOk="0">
                <a:moveTo>
                  <a:pt x="0" y="0"/>
                </a:moveTo>
                <a:cubicBezTo>
                  <a:pt x="219090" y="-50859"/>
                  <a:pt x="297424" y="42318"/>
                  <a:pt x="442801" y="0"/>
                </a:cubicBezTo>
                <a:cubicBezTo>
                  <a:pt x="588178" y="-42318"/>
                  <a:pt x="776792" y="44180"/>
                  <a:pt x="903675" y="0"/>
                </a:cubicBezTo>
                <a:cubicBezTo>
                  <a:pt x="918050" y="187664"/>
                  <a:pt x="861965" y="291990"/>
                  <a:pt x="903675" y="383164"/>
                </a:cubicBezTo>
                <a:cubicBezTo>
                  <a:pt x="756246" y="404758"/>
                  <a:pt x="636520" y="343239"/>
                  <a:pt x="469911" y="383164"/>
                </a:cubicBezTo>
                <a:cubicBezTo>
                  <a:pt x="303302" y="423089"/>
                  <a:pt x="133824" y="373082"/>
                  <a:pt x="0" y="383164"/>
                </a:cubicBezTo>
                <a:cubicBezTo>
                  <a:pt x="-1756" y="204749"/>
                  <a:pt x="6722" y="187173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40732383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Source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79D5C55-2039-68D1-BE1D-6BCC103304A4}"/>
              </a:ext>
            </a:extLst>
          </p:cNvPr>
          <p:cNvSpPr/>
          <p:nvPr/>
        </p:nvSpPr>
        <p:spPr>
          <a:xfrm>
            <a:off x="9946717" y="3588541"/>
            <a:ext cx="903675" cy="3831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IVL</a:t>
            </a:r>
          </a:p>
        </p:txBody>
      </p:sp>
    </p:spTree>
    <p:extLst>
      <p:ext uri="{BB962C8B-B14F-4D97-AF65-F5344CB8AC3E}">
        <p14:creationId xmlns:p14="http://schemas.microsoft.com/office/powerpoint/2010/main" val="671726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69D59-8461-E24C-AEF1-1DC4DC75D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955C2-31A0-C3D2-6F8F-1C8E34041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Choice of integer treatments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2C9F43-43F5-6755-2506-29FBC170BE07}"/>
              </a:ext>
            </a:extLst>
          </p:cNvPr>
          <p:cNvSpPr/>
          <p:nvPr/>
        </p:nvSpPr>
        <p:spPr>
          <a:xfrm>
            <a:off x="3894925" y="1599207"/>
            <a:ext cx="7744221" cy="8089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Consolas" panose="020B0609020204030204" pitchFamily="49" charset="0"/>
              </a:rPr>
              <a:t>x := a + b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7F2BAFC-BCC0-7F29-A94D-EA34B9012CD0}"/>
              </a:ext>
            </a:extLst>
          </p:cNvPr>
          <p:cNvSpPr/>
          <p:nvPr/>
        </p:nvSpPr>
        <p:spPr>
          <a:xfrm>
            <a:off x="3894925" y="49607"/>
            <a:ext cx="7744221" cy="148602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7030A0"/>
                </a:solidFill>
                <a:latin typeface="Consolas" panose="020B0609020204030204" pitchFamily="49" charset="0"/>
              </a:rPr>
              <a:t>var</a:t>
            </a:r>
            <a:r>
              <a:rPr lang="en-US" sz="3200" dirty="0">
                <a:solidFill>
                  <a:schemeClr val="tx1"/>
                </a:solidFill>
                <a:latin typeface="Consolas" panose="020B0609020204030204" pitchFamily="49" charset="0"/>
              </a:rPr>
              <a:t> a: u32, b: u32, x: u32</a:t>
            </a:r>
            <a:br>
              <a:rPr lang="en-US" sz="3200" dirty="0">
                <a:solidFill>
                  <a:schemeClr val="tx1"/>
                </a:solidFill>
                <a:latin typeface="Consolas" panose="020B0609020204030204" pitchFamily="49" charset="0"/>
              </a:rPr>
            </a:br>
            <a:r>
              <a:rPr lang="en-US" sz="3200" dirty="0">
                <a:solidFill>
                  <a:schemeClr val="tx1"/>
                </a:solidFill>
                <a:latin typeface="Consolas" panose="020B0609020204030204" pitchFamily="49" charset="0"/>
              </a:rPr>
              <a:t>…</a:t>
            </a:r>
          </a:p>
          <a:p>
            <a:r>
              <a:rPr lang="en-US" sz="3200" dirty="0">
                <a:solidFill>
                  <a:schemeClr val="tx1"/>
                </a:solidFill>
                <a:latin typeface="Consolas" panose="020B0609020204030204" pitchFamily="49" charset="0"/>
              </a:rPr>
              <a:t>x := a + b</a:t>
            </a:r>
          </a:p>
        </p:txBody>
      </p:sp>
      <p:pic>
        <p:nvPicPr>
          <p:cNvPr id="14" name="Picture 13" descr="No&#10;&#10;AI-generated content may be incorrect.">
            <a:extLst>
              <a:ext uri="{FF2B5EF4-FFF2-40B4-BE49-F238E27FC236}">
                <a16:creationId xmlns:a16="http://schemas.microsoft.com/office/drawing/2014/main" id="{7656B7D5-E4F6-1F92-0CD0-D7E0F89D2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ADCE7415-3526-A0BD-71CC-B67F3DE427EF}"/>
              </a:ext>
            </a:extLst>
          </p:cNvPr>
          <p:cNvSpPr/>
          <p:nvPr/>
        </p:nvSpPr>
        <p:spPr>
          <a:xfrm>
            <a:off x="118663" y="5102251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600D53C3-132C-A858-A672-6382B93A34BB}"/>
              </a:ext>
            </a:extLst>
          </p:cNvPr>
          <p:cNvSpPr/>
          <p:nvPr/>
        </p:nvSpPr>
        <p:spPr>
          <a:xfrm>
            <a:off x="530492" y="4886108"/>
            <a:ext cx="134256" cy="623991"/>
          </a:xfrm>
          <a:prstGeom prst="leftBrac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4873F57-972D-3364-BA19-DD2528D55C5D}"/>
              </a:ext>
            </a:extLst>
          </p:cNvPr>
          <p:cNvSpPr/>
          <p:nvPr/>
        </p:nvSpPr>
        <p:spPr>
          <a:xfrm>
            <a:off x="10735471" y="49607"/>
            <a:ext cx="903675" cy="383164"/>
          </a:xfrm>
          <a:custGeom>
            <a:avLst/>
            <a:gdLst>
              <a:gd name="csX0" fmla="*/ 0 w 903675"/>
              <a:gd name="csY0" fmla="*/ 0 h 383164"/>
              <a:gd name="csX1" fmla="*/ 451838 w 903675"/>
              <a:gd name="csY1" fmla="*/ 0 h 383164"/>
              <a:gd name="csX2" fmla="*/ 903675 w 903675"/>
              <a:gd name="csY2" fmla="*/ 0 h 383164"/>
              <a:gd name="csX3" fmla="*/ 903675 w 903675"/>
              <a:gd name="csY3" fmla="*/ 383164 h 383164"/>
              <a:gd name="csX4" fmla="*/ 442801 w 903675"/>
              <a:gd name="csY4" fmla="*/ 383164 h 383164"/>
              <a:gd name="csX5" fmla="*/ 0 w 903675"/>
              <a:gd name="csY5" fmla="*/ 383164 h 383164"/>
              <a:gd name="csX6" fmla="*/ 0 w 903675"/>
              <a:gd name="csY6" fmla="*/ 0 h 383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3675" h="383164" fill="none" extrusionOk="0">
                <a:moveTo>
                  <a:pt x="0" y="0"/>
                </a:moveTo>
                <a:cubicBezTo>
                  <a:pt x="220712" y="-37948"/>
                  <a:pt x="291750" y="47739"/>
                  <a:pt x="451838" y="0"/>
                </a:cubicBezTo>
                <a:cubicBezTo>
                  <a:pt x="611926" y="-47739"/>
                  <a:pt x="699615" y="6375"/>
                  <a:pt x="903675" y="0"/>
                </a:cubicBezTo>
                <a:cubicBezTo>
                  <a:pt x="933963" y="174562"/>
                  <a:pt x="870730" y="279769"/>
                  <a:pt x="903675" y="383164"/>
                </a:cubicBezTo>
                <a:cubicBezTo>
                  <a:pt x="716414" y="418600"/>
                  <a:pt x="588373" y="370141"/>
                  <a:pt x="442801" y="383164"/>
                </a:cubicBezTo>
                <a:cubicBezTo>
                  <a:pt x="297229" y="396187"/>
                  <a:pt x="104606" y="333395"/>
                  <a:pt x="0" y="383164"/>
                </a:cubicBezTo>
                <a:cubicBezTo>
                  <a:pt x="-43619" y="193602"/>
                  <a:pt x="10259" y="133059"/>
                  <a:pt x="0" y="0"/>
                </a:cubicBezTo>
                <a:close/>
              </a:path>
              <a:path w="903675" h="383164" stroke="0" extrusionOk="0">
                <a:moveTo>
                  <a:pt x="0" y="0"/>
                </a:moveTo>
                <a:cubicBezTo>
                  <a:pt x="219090" y="-50859"/>
                  <a:pt x="297424" y="42318"/>
                  <a:pt x="442801" y="0"/>
                </a:cubicBezTo>
                <a:cubicBezTo>
                  <a:pt x="588178" y="-42318"/>
                  <a:pt x="776792" y="44180"/>
                  <a:pt x="903675" y="0"/>
                </a:cubicBezTo>
                <a:cubicBezTo>
                  <a:pt x="918050" y="187664"/>
                  <a:pt x="861965" y="291990"/>
                  <a:pt x="903675" y="383164"/>
                </a:cubicBezTo>
                <a:cubicBezTo>
                  <a:pt x="756246" y="404758"/>
                  <a:pt x="636520" y="343239"/>
                  <a:pt x="469911" y="383164"/>
                </a:cubicBezTo>
                <a:cubicBezTo>
                  <a:pt x="303302" y="423089"/>
                  <a:pt x="133824" y="373082"/>
                  <a:pt x="0" y="383164"/>
                </a:cubicBezTo>
                <a:cubicBezTo>
                  <a:pt x="-1756" y="204749"/>
                  <a:pt x="6722" y="187173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40732383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Source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EB9BF47-F565-F437-E731-3A9554C8001A}"/>
              </a:ext>
            </a:extLst>
          </p:cNvPr>
          <p:cNvSpPr/>
          <p:nvPr/>
        </p:nvSpPr>
        <p:spPr>
          <a:xfrm>
            <a:off x="10735470" y="1599207"/>
            <a:ext cx="903675" cy="277722"/>
          </a:xfrm>
          <a:custGeom>
            <a:avLst/>
            <a:gdLst>
              <a:gd name="csX0" fmla="*/ 0 w 903675"/>
              <a:gd name="csY0" fmla="*/ 0 h 277722"/>
              <a:gd name="csX1" fmla="*/ 460874 w 903675"/>
              <a:gd name="csY1" fmla="*/ 0 h 277722"/>
              <a:gd name="csX2" fmla="*/ 903675 w 903675"/>
              <a:gd name="csY2" fmla="*/ 0 h 277722"/>
              <a:gd name="csX3" fmla="*/ 903675 w 903675"/>
              <a:gd name="csY3" fmla="*/ 277722 h 277722"/>
              <a:gd name="csX4" fmla="*/ 451838 w 903675"/>
              <a:gd name="csY4" fmla="*/ 277722 h 277722"/>
              <a:gd name="csX5" fmla="*/ 0 w 903675"/>
              <a:gd name="csY5" fmla="*/ 277722 h 277722"/>
              <a:gd name="csX6" fmla="*/ 0 w 903675"/>
              <a:gd name="csY6" fmla="*/ 0 h 2777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3675" h="277722" fill="none" extrusionOk="0">
                <a:moveTo>
                  <a:pt x="0" y="0"/>
                </a:moveTo>
                <a:cubicBezTo>
                  <a:pt x="217978" y="-44867"/>
                  <a:pt x="289716" y="21096"/>
                  <a:pt x="460874" y="0"/>
                </a:cubicBezTo>
                <a:cubicBezTo>
                  <a:pt x="632032" y="-21096"/>
                  <a:pt x="776006" y="1722"/>
                  <a:pt x="903675" y="0"/>
                </a:cubicBezTo>
                <a:cubicBezTo>
                  <a:pt x="929432" y="115398"/>
                  <a:pt x="884362" y="160269"/>
                  <a:pt x="903675" y="277722"/>
                </a:cubicBezTo>
                <a:cubicBezTo>
                  <a:pt x="771630" y="326165"/>
                  <a:pt x="646002" y="272619"/>
                  <a:pt x="451838" y="277722"/>
                </a:cubicBezTo>
                <a:cubicBezTo>
                  <a:pt x="257674" y="282825"/>
                  <a:pt x="128273" y="239911"/>
                  <a:pt x="0" y="277722"/>
                </a:cubicBezTo>
                <a:cubicBezTo>
                  <a:pt x="-25120" y="221365"/>
                  <a:pt x="9231" y="84606"/>
                  <a:pt x="0" y="0"/>
                </a:cubicBezTo>
                <a:close/>
              </a:path>
              <a:path w="903675" h="277722" stroke="0" extrusionOk="0">
                <a:moveTo>
                  <a:pt x="0" y="0"/>
                </a:moveTo>
                <a:cubicBezTo>
                  <a:pt x="104288" y="-52591"/>
                  <a:pt x="329467" y="1962"/>
                  <a:pt x="469911" y="0"/>
                </a:cubicBezTo>
                <a:cubicBezTo>
                  <a:pt x="610355" y="-1962"/>
                  <a:pt x="760212" y="25000"/>
                  <a:pt x="903675" y="0"/>
                </a:cubicBezTo>
                <a:cubicBezTo>
                  <a:pt x="928727" y="82215"/>
                  <a:pt x="880676" y="185477"/>
                  <a:pt x="903675" y="277722"/>
                </a:cubicBezTo>
                <a:cubicBezTo>
                  <a:pt x="727072" y="292131"/>
                  <a:pt x="644691" y="252622"/>
                  <a:pt x="478948" y="277722"/>
                </a:cubicBezTo>
                <a:cubicBezTo>
                  <a:pt x="313205" y="302822"/>
                  <a:pt x="151764" y="239725"/>
                  <a:pt x="0" y="277722"/>
                </a:cubicBezTo>
                <a:cubicBezTo>
                  <a:pt x="-5226" y="190559"/>
                  <a:pt x="18317" y="124570"/>
                  <a:pt x="0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117553070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IVL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EB3120-2709-5020-9823-128CF2BA935B}"/>
              </a:ext>
            </a:extLst>
          </p:cNvPr>
          <p:cNvSpPr/>
          <p:nvPr/>
        </p:nvSpPr>
        <p:spPr>
          <a:xfrm>
            <a:off x="3894923" y="2492667"/>
            <a:ext cx="7744221" cy="80894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Consolas" panose="020B0609020204030204" pitchFamily="49" charset="0"/>
              </a:rPr>
              <a:t>x := (a + b) % 0x1_0000_0000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8F7813-0849-3737-1FAF-79FFF7960524}"/>
              </a:ext>
            </a:extLst>
          </p:cNvPr>
          <p:cNvSpPr/>
          <p:nvPr/>
        </p:nvSpPr>
        <p:spPr>
          <a:xfrm>
            <a:off x="10735468" y="2492668"/>
            <a:ext cx="903675" cy="3831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IVL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CAE9FC-3AAB-E729-EBCF-A43C9151AA46}"/>
              </a:ext>
            </a:extLst>
          </p:cNvPr>
          <p:cNvSpPr/>
          <p:nvPr/>
        </p:nvSpPr>
        <p:spPr>
          <a:xfrm>
            <a:off x="3894923" y="3386128"/>
            <a:ext cx="7744221" cy="11719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3200" dirty="0">
                <a:solidFill>
                  <a:schemeClr val="tx1"/>
                </a:solidFill>
                <a:latin typeface="Consolas" panose="020B0609020204030204" pitchFamily="49" charset="0"/>
              </a:rPr>
              <a:t> a + b &lt; 0x1_0000_0000</a:t>
            </a:r>
          </a:p>
          <a:p>
            <a:r>
              <a:rPr lang="en-US" sz="3200" dirty="0">
                <a:solidFill>
                  <a:schemeClr val="tx1"/>
                </a:solidFill>
                <a:latin typeface="Consolas" panose="020B0609020204030204" pitchFamily="49" charset="0"/>
              </a:rPr>
              <a:t>x := a + b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966D41-1FB5-E83E-DA1F-5109B8F7AA82}"/>
              </a:ext>
            </a:extLst>
          </p:cNvPr>
          <p:cNvSpPr/>
          <p:nvPr/>
        </p:nvSpPr>
        <p:spPr>
          <a:xfrm>
            <a:off x="10735468" y="3386128"/>
            <a:ext cx="903675" cy="263802"/>
          </a:xfrm>
          <a:custGeom>
            <a:avLst/>
            <a:gdLst>
              <a:gd name="csX0" fmla="*/ 0 w 903675"/>
              <a:gd name="csY0" fmla="*/ 0 h 263802"/>
              <a:gd name="csX1" fmla="*/ 460874 w 903675"/>
              <a:gd name="csY1" fmla="*/ 0 h 263802"/>
              <a:gd name="csX2" fmla="*/ 903675 w 903675"/>
              <a:gd name="csY2" fmla="*/ 0 h 263802"/>
              <a:gd name="csX3" fmla="*/ 903675 w 903675"/>
              <a:gd name="csY3" fmla="*/ 263802 h 263802"/>
              <a:gd name="csX4" fmla="*/ 460874 w 903675"/>
              <a:gd name="csY4" fmla="*/ 263802 h 263802"/>
              <a:gd name="csX5" fmla="*/ 0 w 903675"/>
              <a:gd name="csY5" fmla="*/ 263802 h 263802"/>
              <a:gd name="csX6" fmla="*/ 0 w 903675"/>
              <a:gd name="csY6" fmla="*/ 0 h 2638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3675" h="263802" fill="none" extrusionOk="0">
                <a:moveTo>
                  <a:pt x="0" y="0"/>
                </a:moveTo>
                <a:cubicBezTo>
                  <a:pt x="135253" y="-44565"/>
                  <a:pt x="242720" y="2838"/>
                  <a:pt x="460874" y="0"/>
                </a:cubicBezTo>
                <a:cubicBezTo>
                  <a:pt x="679028" y="-2838"/>
                  <a:pt x="750431" y="44988"/>
                  <a:pt x="903675" y="0"/>
                </a:cubicBezTo>
                <a:cubicBezTo>
                  <a:pt x="914311" y="90401"/>
                  <a:pt x="883526" y="142710"/>
                  <a:pt x="903675" y="263802"/>
                </a:cubicBezTo>
                <a:cubicBezTo>
                  <a:pt x="711439" y="316657"/>
                  <a:pt x="630468" y="223996"/>
                  <a:pt x="460874" y="263802"/>
                </a:cubicBezTo>
                <a:cubicBezTo>
                  <a:pt x="291280" y="303608"/>
                  <a:pt x="120214" y="229983"/>
                  <a:pt x="0" y="263802"/>
                </a:cubicBezTo>
                <a:cubicBezTo>
                  <a:pt x="-11936" y="170395"/>
                  <a:pt x="22571" y="113068"/>
                  <a:pt x="0" y="0"/>
                </a:cubicBezTo>
                <a:close/>
              </a:path>
              <a:path w="903675" h="263802" stroke="0" extrusionOk="0">
                <a:moveTo>
                  <a:pt x="0" y="0"/>
                </a:moveTo>
                <a:cubicBezTo>
                  <a:pt x="107847" y="-9117"/>
                  <a:pt x="323888" y="51431"/>
                  <a:pt x="442801" y="0"/>
                </a:cubicBezTo>
                <a:cubicBezTo>
                  <a:pt x="561714" y="-51431"/>
                  <a:pt x="740169" y="15818"/>
                  <a:pt x="903675" y="0"/>
                </a:cubicBezTo>
                <a:cubicBezTo>
                  <a:pt x="925678" y="115662"/>
                  <a:pt x="889895" y="185036"/>
                  <a:pt x="903675" y="263802"/>
                </a:cubicBezTo>
                <a:cubicBezTo>
                  <a:pt x="753693" y="289141"/>
                  <a:pt x="549437" y="259852"/>
                  <a:pt x="460874" y="263802"/>
                </a:cubicBezTo>
                <a:cubicBezTo>
                  <a:pt x="372311" y="267752"/>
                  <a:pt x="162200" y="237497"/>
                  <a:pt x="0" y="263802"/>
                </a:cubicBezTo>
                <a:cubicBezTo>
                  <a:pt x="-19721" y="208303"/>
                  <a:pt x="3784" y="86391"/>
                  <a:pt x="0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13992654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IVL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943DC3-CC7F-5747-FE74-9D6ED26B1665}"/>
              </a:ext>
            </a:extLst>
          </p:cNvPr>
          <p:cNvSpPr/>
          <p:nvPr/>
        </p:nvSpPr>
        <p:spPr>
          <a:xfrm>
            <a:off x="3894922" y="4659256"/>
            <a:ext cx="7744221" cy="213941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</a:rPr>
              <a:t> a + b &lt; 0x1_0000_0000 {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</a:rPr>
            </a:b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</a:rPr>
              <a:t>  x := a + b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</a:rPr>
            </a:b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</a:rPr>
              <a:t>} </a:t>
            </a:r>
            <a:r>
              <a:rPr lang="en-US" sz="2800" dirty="0">
                <a:solidFill>
                  <a:srgbClr val="7030A0"/>
                </a:solidFill>
                <a:latin typeface="Consolas" panose="020B0609020204030204" pitchFamily="49" charset="0"/>
              </a:rPr>
              <a:t>else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</a:rPr>
              <a:t> {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</a:rPr>
            </a:b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800" i="1" dirty="0">
                <a:solidFill>
                  <a:schemeClr val="tx1"/>
                </a:solidFill>
              </a:rPr>
              <a:t>model the throwing of an exception</a:t>
            </a:r>
            <a:br>
              <a:rPr lang="en-US" sz="2800" i="1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B5D421-A5D3-C7BA-66C6-E0491A68DF30}"/>
              </a:ext>
            </a:extLst>
          </p:cNvPr>
          <p:cNvSpPr/>
          <p:nvPr/>
        </p:nvSpPr>
        <p:spPr>
          <a:xfrm>
            <a:off x="10735467" y="4659255"/>
            <a:ext cx="903675" cy="414811"/>
          </a:xfrm>
          <a:custGeom>
            <a:avLst/>
            <a:gdLst>
              <a:gd name="csX0" fmla="*/ 0 w 903675"/>
              <a:gd name="csY0" fmla="*/ 0 h 414811"/>
              <a:gd name="csX1" fmla="*/ 460874 w 903675"/>
              <a:gd name="csY1" fmla="*/ 0 h 414811"/>
              <a:gd name="csX2" fmla="*/ 903675 w 903675"/>
              <a:gd name="csY2" fmla="*/ 0 h 414811"/>
              <a:gd name="csX3" fmla="*/ 903675 w 903675"/>
              <a:gd name="csY3" fmla="*/ 414811 h 414811"/>
              <a:gd name="csX4" fmla="*/ 460874 w 903675"/>
              <a:gd name="csY4" fmla="*/ 414811 h 414811"/>
              <a:gd name="csX5" fmla="*/ 0 w 903675"/>
              <a:gd name="csY5" fmla="*/ 414811 h 414811"/>
              <a:gd name="csX6" fmla="*/ 0 w 903675"/>
              <a:gd name="csY6" fmla="*/ 0 h 41481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3675" h="414811" fill="none" extrusionOk="0">
                <a:moveTo>
                  <a:pt x="0" y="0"/>
                </a:moveTo>
                <a:cubicBezTo>
                  <a:pt x="135253" y="-44565"/>
                  <a:pt x="242720" y="2838"/>
                  <a:pt x="460874" y="0"/>
                </a:cubicBezTo>
                <a:cubicBezTo>
                  <a:pt x="679028" y="-2838"/>
                  <a:pt x="750431" y="44988"/>
                  <a:pt x="903675" y="0"/>
                </a:cubicBezTo>
                <a:cubicBezTo>
                  <a:pt x="935077" y="188539"/>
                  <a:pt x="864867" y="271305"/>
                  <a:pt x="903675" y="414811"/>
                </a:cubicBezTo>
                <a:cubicBezTo>
                  <a:pt x="711439" y="467666"/>
                  <a:pt x="630468" y="375005"/>
                  <a:pt x="460874" y="414811"/>
                </a:cubicBezTo>
                <a:cubicBezTo>
                  <a:pt x="291280" y="454617"/>
                  <a:pt x="120214" y="380992"/>
                  <a:pt x="0" y="414811"/>
                </a:cubicBezTo>
                <a:cubicBezTo>
                  <a:pt x="-27057" y="327639"/>
                  <a:pt x="35559" y="202765"/>
                  <a:pt x="0" y="0"/>
                </a:cubicBezTo>
                <a:close/>
              </a:path>
              <a:path w="903675" h="414811" stroke="0" extrusionOk="0">
                <a:moveTo>
                  <a:pt x="0" y="0"/>
                </a:moveTo>
                <a:cubicBezTo>
                  <a:pt x="107847" y="-9117"/>
                  <a:pt x="323888" y="51431"/>
                  <a:pt x="442801" y="0"/>
                </a:cubicBezTo>
                <a:cubicBezTo>
                  <a:pt x="561714" y="-51431"/>
                  <a:pt x="740169" y="15818"/>
                  <a:pt x="903675" y="0"/>
                </a:cubicBezTo>
                <a:cubicBezTo>
                  <a:pt x="915754" y="168380"/>
                  <a:pt x="875571" y="218920"/>
                  <a:pt x="903675" y="414811"/>
                </a:cubicBezTo>
                <a:cubicBezTo>
                  <a:pt x="753693" y="440150"/>
                  <a:pt x="549437" y="410861"/>
                  <a:pt x="460874" y="414811"/>
                </a:cubicBezTo>
                <a:cubicBezTo>
                  <a:pt x="372311" y="418761"/>
                  <a:pt x="162200" y="388506"/>
                  <a:pt x="0" y="414811"/>
                </a:cubicBezTo>
                <a:cubicBezTo>
                  <a:pt x="-49603" y="288537"/>
                  <a:pt x="29414" y="173176"/>
                  <a:pt x="0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13992654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IVL</a:t>
            </a:r>
          </a:p>
        </p:txBody>
      </p:sp>
    </p:spTree>
    <p:extLst>
      <p:ext uri="{BB962C8B-B14F-4D97-AF65-F5344CB8AC3E}">
        <p14:creationId xmlns:p14="http://schemas.microsoft.com/office/powerpoint/2010/main" val="322785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1" grpId="0" animBg="1"/>
      <p:bldP spid="3" grpId="0" animBg="1"/>
      <p:bldP spid="4" grpId="0" animBg="1"/>
      <p:bldP spid="5" grpId="0" animBg="1"/>
      <p:bldP spid="7" grpId="0" animBg="1"/>
      <p:bldP spid="9" grpId="0" animBg="1"/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F8F64-C765-1ED7-CBC8-5E0307542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Definite assignment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0831E6-2290-DB98-9AD0-21D0D99A3951}"/>
              </a:ext>
            </a:extLst>
          </p:cNvPr>
          <p:cNvSpPr/>
          <p:nvPr/>
        </p:nvSpPr>
        <p:spPr>
          <a:xfrm>
            <a:off x="3834871" y="3400078"/>
            <a:ext cx="7015522" cy="315428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var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x := *;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var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_</a:t>
            </a:r>
            <a:r>
              <a:rPr lang="en-US" sz="2300" dirty="0" err="1">
                <a:solidFill>
                  <a:schemeClr val="tx1"/>
                </a:solidFill>
                <a:latin typeface="Consolas" panose="020B0609020204030204" pitchFamily="49" charset="0"/>
              </a:rPr>
              <a:t>defined_x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:=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false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B 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x := 100;  _</a:t>
            </a:r>
            <a:r>
              <a:rPr lang="en-US" sz="2300" dirty="0" err="1">
                <a:solidFill>
                  <a:schemeClr val="tx1"/>
                </a:solidFill>
                <a:latin typeface="Consolas" panose="020B0609020204030204" pitchFamily="49" charset="0"/>
              </a:rPr>
              <a:t>defined_x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:=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true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…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C 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_</a:t>
            </a:r>
            <a:r>
              <a:rPr lang="en-US" sz="2300" dirty="0" err="1">
                <a:solidFill>
                  <a:schemeClr val="tx1"/>
                </a:solidFill>
                <a:latin typeface="Consolas" panose="020B0609020204030204" pitchFamily="49" charset="0"/>
              </a:rPr>
              <a:t>defined_x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;  y := x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434127-CF93-0CB9-45BD-9C006CC6FE0C}"/>
              </a:ext>
            </a:extLst>
          </p:cNvPr>
          <p:cNvSpPr/>
          <p:nvPr/>
        </p:nvSpPr>
        <p:spPr>
          <a:xfrm>
            <a:off x="3834871" y="217131"/>
            <a:ext cx="7015522" cy="298676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var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x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B 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x := 100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…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C 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y := x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</p:txBody>
      </p:sp>
      <p:pic>
        <p:nvPicPr>
          <p:cNvPr id="14" name="Picture 13" descr="No&#10;&#10;AI-generated content may be incorrect.">
            <a:extLst>
              <a:ext uri="{FF2B5EF4-FFF2-40B4-BE49-F238E27FC236}">
                <a16:creationId xmlns:a16="http://schemas.microsoft.com/office/drawing/2014/main" id="{10CC0042-C8E3-F3D5-9C4B-BF83D4E6B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4DAD682A-061A-B09B-050F-9AE08E53F83A}"/>
              </a:ext>
            </a:extLst>
          </p:cNvPr>
          <p:cNvSpPr/>
          <p:nvPr/>
        </p:nvSpPr>
        <p:spPr>
          <a:xfrm>
            <a:off x="118663" y="5102251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E66C3C3C-13C0-79CE-F173-C2E9CE8DBE38}"/>
              </a:ext>
            </a:extLst>
          </p:cNvPr>
          <p:cNvSpPr/>
          <p:nvPr/>
        </p:nvSpPr>
        <p:spPr>
          <a:xfrm>
            <a:off x="530492" y="4886108"/>
            <a:ext cx="134256" cy="623991"/>
          </a:xfrm>
          <a:prstGeom prst="leftBrac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BDD5F34-0D1A-BDF8-4981-29395686D6A3}"/>
              </a:ext>
            </a:extLst>
          </p:cNvPr>
          <p:cNvSpPr/>
          <p:nvPr/>
        </p:nvSpPr>
        <p:spPr>
          <a:xfrm>
            <a:off x="9946718" y="217132"/>
            <a:ext cx="903675" cy="383164"/>
          </a:xfrm>
          <a:custGeom>
            <a:avLst/>
            <a:gdLst>
              <a:gd name="csX0" fmla="*/ 0 w 903675"/>
              <a:gd name="csY0" fmla="*/ 0 h 383164"/>
              <a:gd name="csX1" fmla="*/ 451838 w 903675"/>
              <a:gd name="csY1" fmla="*/ 0 h 383164"/>
              <a:gd name="csX2" fmla="*/ 903675 w 903675"/>
              <a:gd name="csY2" fmla="*/ 0 h 383164"/>
              <a:gd name="csX3" fmla="*/ 903675 w 903675"/>
              <a:gd name="csY3" fmla="*/ 383164 h 383164"/>
              <a:gd name="csX4" fmla="*/ 442801 w 903675"/>
              <a:gd name="csY4" fmla="*/ 383164 h 383164"/>
              <a:gd name="csX5" fmla="*/ 0 w 903675"/>
              <a:gd name="csY5" fmla="*/ 383164 h 383164"/>
              <a:gd name="csX6" fmla="*/ 0 w 903675"/>
              <a:gd name="csY6" fmla="*/ 0 h 383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3675" h="383164" fill="none" extrusionOk="0">
                <a:moveTo>
                  <a:pt x="0" y="0"/>
                </a:moveTo>
                <a:cubicBezTo>
                  <a:pt x="220712" y="-37948"/>
                  <a:pt x="291750" y="47739"/>
                  <a:pt x="451838" y="0"/>
                </a:cubicBezTo>
                <a:cubicBezTo>
                  <a:pt x="611926" y="-47739"/>
                  <a:pt x="699615" y="6375"/>
                  <a:pt x="903675" y="0"/>
                </a:cubicBezTo>
                <a:cubicBezTo>
                  <a:pt x="933963" y="174562"/>
                  <a:pt x="870730" y="279769"/>
                  <a:pt x="903675" y="383164"/>
                </a:cubicBezTo>
                <a:cubicBezTo>
                  <a:pt x="716414" y="418600"/>
                  <a:pt x="588373" y="370141"/>
                  <a:pt x="442801" y="383164"/>
                </a:cubicBezTo>
                <a:cubicBezTo>
                  <a:pt x="297229" y="396187"/>
                  <a:pt x="104606" y="333395"/>
                  <a:pt x="0" y="383164"/>
                </a:cubicBezTo>
                <a:cubicBezTo>
                  <a:pt x="-43619" y="193602"/>
                  <a:pt x="10259" y="133059"/>
                  <a:pt x="0" y="0"/>
                </a:cubicBezTo>
                <a:close/>
              </a:path>
              <a:path w="903675" h="383164" stroke="0" extrusionOk="0">
                <a:moveTo>
                  <a:pt x="0" y="0"/>
                </a:moveTo>
                <a:cubicBezTo>
                  <a:pt x="219090" y="-50859"/>
                  <a:pt x="297424" y="42318"/>
                  <a:pt x="442801" y="0"/>
                </a:cubicBezTo>
                <a:cubicBezTo>
                  <a:pt x="588178" y="-42318"/>
                  <a:pt x="776792" y="44180"/>
                  <a:pt x="903675" y="0"/>
                </a:cubicBezTo>
                <a:cubicBezTo>
                  <a:pt x="918050" y="187664"/>
                  <a:pt x="861965" y="291990"/>
                  <a:pt x="903675" y="383164"/>
                </a:cubicBezTo>
                <a:cubicBezTo>
                  <a:pt x="756246" y="404758"/>
                  <a:pt x="636520" y="343239"/>
                  <a:pt x="469911" y="383164"/>
                </a:cubicBezTo>
                <a:cubicBezTo>
                  <a:pt x="303302" y="423089"/>
                  <a:pt x="133824" y="373082"/>
                  <a:pt x="0" y="383164"/>
                </a:cubicBezTo>
                <a:cubicBezTo>
                  <a:pt x="-1756" y="204749"/>
                  <a:pt x="6722" y="187173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40732383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Source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BA682A-0131-840A-892D-E3CCB121159F}"/>
              </a:ext>
            </a:extLst>
          </p:cNvPr>
          <p:cNvSpPr/>
          <p:nvPr/>
        </p:nvSpPr>
        <p:spPr>
          <a:xfrm>
            <a:off x="9946717" y="3400079"/>
            <a:ext cx="903675" cy="3831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IVL</a:t>
            </a:r>
          </a:p>
        </p:txBody>
      </p:sp>
    </p:spTree>
    <p:extLst>
      <p:ext uri="{BB962C8B-B14F-4D97-AF65-F5344CB8AC3E}">
        <p14:creationId xmlns:p14="http://schemas.microsoft.com/office/powerpoint/2010/main" val="395421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5EE4F-E003-D972-BA2C-E25374C34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B4374-0748-4F11-64BC-6B6A35590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Translating a type into a larger type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5330B5-37CB-38DC-D33A-70C13B3AAB57}"/>
              </a:ext>
            </a:extLst>
          </p:cNvPr>
          <p:cNvSpPr/>
          <p:nvPr/>
        </p:nvSpPr>
        <p:spPr>
          <a:xfrm>
            <a:off x="3834871" y="3023153"/>
            <a:ext cx="7015522" cy="36219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 == Red 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S0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else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!(c == Red) &amp;&amp; c == Blue 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S1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else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!(c == Red) &amp;&amp; !(c == Blue) &amp;&amp;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        c == Green 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S2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else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false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C35868-3599-9DEF-99A2-B0AE2A1E8A66}"/>
              </a:ext>
            </a:extLst>
          </p:cNvPr>
          <p:cNvSpPr/>
          <p:nvPr/>
        </p:nvSpPr>
        <p:spPr>
          <a:xfrm>
            <a:off x="3834871" y="328812"/>
            <a:ext cx="7015522" cy="249814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datatype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Color = Red | Blue | Green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var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c: Color</a:t>
            </a:r>
          </a:p>
          <a:p>
            <a:endParaRPr lang="en-US" sz="2300" dirty="0">
              <a:solidFill>
                <a:srgbClr val="7030A0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match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</a:t>
            </a:r>
            <a:endParaRPr lang="en-US" sz="2300" dirty="0">
              <a:solidFill>
                <a:srgbClr val="7030A0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case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Red =&gt; S0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Blue =&gt; S1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Green =&gt; S2</a:t>
            </a:r>
          </a:p>
        </p:txBody>
      </p:sp>
      <p:pic>
        <p:nvPicPr>
          <p:cNvPr id="14" name="Picture 13" descr="No&#10;&#10;AI-generated content may be incorrect.">
            <a:extLst>
              <a:ext uri="{FF2B5EF4-FFF2-40B4-BE49-F238E27FC236}">
                <a16:creationId xmlns:a16="http://schemas.microsoft.com/office/drawing/2014/main" id="{5A990645-1D6B-07C2-600B-8B69E8800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6B98DE6E-07A3-9D4F-D83F-10301E18844D}"/>
              </a:ext>
            </a:extLst>
          </p:cNvPr>
          <p:cNvSpPr/>
          <p:nvPr/>
        </p:nvSpPr>
        <p:spPr>
          <a:xfrm>
            <a:off x="118663" y="5102251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A1209E87-E665-C7EA-397F-CFCAEC539CCF}"/>
              </a:ext>
            </a:extLst>
          </p:cNvPr>
          <p:cNvSpPr/>
          <p:nvPr/>
        </p:nvSpPr>
        <p:spPr>
          <a:xfrm>
            <a:off x="530492" y="4886108"/>
            <a:ext cx="134256" cy="623991"/>
          </a:xfrm>
          <a:prstGeom prst="leftBrac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0B12DDA-1405-87E3-5C78-D7E9AB1C8BCA}"/>
              </a:ext>
            </a:extLst>
          </p:cNvPr>
          <p:cNvSpPr/>
          <p:nvPr/>
        </p:nvSpPr>
        <p:spPr>
          <a:xfrm>
            <a:off x="9946718" y="328812"/>
            <a:ext cx="903675" cy="383164"/>
          </a:xfrm>
          <a:custGeom>
            <a:avLst/>
            <a:gdLst>
              <a:gd name="csX0" fmla="*/ 0 w 903675"/>
              <a:gd name="csY0" fmla="*/ 0 h 383164"/>
              <a:gd name="csX1" fmla="*/ 451838 w 903675"/>
              <a:gd name="csY1" fmla="*/ 0 h 383164"/>
              <a:gd name="csX2" fmla="*/ 903675 w 903675"/>
              <a:gd name="csY2" fmla="*/ 0 h 383164"/>
              <a:gd name="csX3" fmla="*/ 903675 w 903675"/>
              <a:gd name="csY3" fmla="*/ 383164 h 383164"/>
              <a:gd name="csX4" fmla="*/ 442801 w 903675"/>
              <a:gd name="csY4" fmla="*/ 383164 h 383164"/>
              <a:gd name="csX5" fmla="*/ 0 w 903675"/>
              <a:gd name="csY5" fmla="*/ 383164 h 383164"/>
              <a:gd name="csX6" fmla="*/ 0 w 903675"/>
              <a:gd name="csY6" fmla="*/ 0 h 383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3675" h="383164" fill="none" extrusionOk="0">
                <a:moveTo>
                  <a:pt x="0" y="0"/>
                </a:moveTo>
                <a:cubicBezTo>
                  <a:pt x="220712" y="-37948"/>
                  <a:pt x="291750" y="47739"/>
                  <a:pt x="451838" y="0"/>
                </a:cubicBezTo>
                <a:cubicBezTo>
                  <a:pt x="611926" y="-47739"/>
                  <a:pt x="699615" y="6375"/>
                  <a:pt x="903675" y="0"/>
                </a:cubicBezTo>
                <a:cubicBezTo>
                  <a:pt x="933963" y="174562"/>
                  <a:pt x="870730" y="279769"/>
                  <a:pt x="903675" y="383164"/>
                </a:cubicBezTo>
                <a:cubicBezTo>
                  <a:pt x="716414" y="418600"/>
                  <a:pt x="588373" y="370141"/>
                  <a:pt x="442801" y="383164"/>
                </a:cubicBezTo>
                <a:cubicBezTo>
                  <a:pt x="297229" y="396187"/>
                  <a:pt x="104606" y="333395"/>
                  <a:pt x="0" y="383164"/>
                </a:cubicBezTo>
                <a:cubicBezTo>
                  <a:pt x="-43619" y="193602"/>
                  <a:pt x="10259" y="133059"/>
                  <a:pt x="0" y="0"/>
                </a:cubicBezTo>
                <a:close/>
              </a:path>
              <a:path w="903675" h="383164" stroke="0" extrusionOk="0">
                <a:moveTo>
                  <a:pt x="0" y="0"/>
                </a:moveTo>
                <a:cubicBezTo>
                  <a:pt x="219090" y="-50859"/>
                  <a:pt x="297424" y="42318"/>
                  <a:pt x="442801" y="0"/>
                </a:cubicBezTo>
                <a:cubicBezTo>
                  <a:pt x="588178" y="-42318"/>
                  <a:pt x="776792" y="44180"/>
                  <a:pt x="903675" y="0"/>
                </a:cubicBezTo>
                <a:cubicBezTo>
                  <a:pt x="918050" y="187664"/>
                  <a:pt x="861965" y="291990"/>
                  <a:pt x="903675" y="383164"/>
                </a:cubicBezTo>
                <a:cubicBezTo>
                  <a:pt x="756246" y="404758"/>
                  <a:pt x="636520" y="343239"/>
                  <a:pt x="469911" y="383164"/>
                </a:cubicBezTo>
                <a:cubicBezTo>
                  <a:pt x="303302" y="423089"/>
                  <a:pt x="133824" y="373082"/>
                  <a:pt x="0" y="383164"/>
                </a:cubicBezTo>
                <a:cubicBezTo>
                  <a:pt x="-1756" y="204749"/>
                  <a:pt x="6722" y="187173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40732383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Source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95BDE7E-A47A-0724-1D36-783CB341F271}"/>
              </a:ext>
            </a:extLst>
          </p:cNvPr>
          <p:cNvSpPr/>
          <p:nvPr/>
        </p:nvSpPr>
        <p:spPr>
          <a:xfrm>
            <a:off x="9946717" y="3023154"/>
            <a:ext cx="903675" cy="3831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IVL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B56E2BA-71D9-78AD-F2B9-D91216A394F5}"/>
              </a:ext>
            </a:extLst>
          </p:cNvPr>
          <p:cNvSpPr/>
          <p:nvPr/>
        </p:nvSpPr>
        <p:spPr>
          <a:xfrm>
            <a:off x="5493381" y="3706463"/>
            <a:ext cx="1877661" cy="523511"/>
          </a:xfrm>
          <a:prstGeom prst="ellipse">
            <a:avLst/>
          </a:prstGeom>
          <a:solidFill>
            <a:srgbClr val="D5393D">
              <a:alpha val="38039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6958304-29D1-5C95-AC1F-19C6D3A9C166}"/>
              </a:ext>
            </a:extLst>
          </p:cNvPr>
          <p:cNvSpPr/>
          <p:nvPr/>
        </p:nvSpPr>
        <p:spPr>
          <a:xfrm>
            <a:off x="5493381" y="4426167"/>
            <a:ext cx="1877661" cy="523511"/>
          </a:xfrm>
          <a:prstGeom prst="ellipse">
            <a:avLst/>
          </a:prstGeom>
          <a:solidFill>
            <a:srgbClr val="D5393D">
              <a:alpha val="38039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62A4281-F6CF-D787-386D-A78B8AA7B657}"/>
              </a:ext>
            </a:extLst>
          </p:cNvPr>
          <p:cNvSpPr/>
          <p:nvPr/>
        </p:nvSpPr>
        <p:spPr>
          <a:xfrm>
            <a:off x="7936434" y="4426167"/>
            <a:ext cx="1926522" cy="523511"/>
          </a:xfrm>
          <a:prstGeom prst="ellipse">
            <a:avLst/>
          </a:prstGeom>
          <a:solidFill>
            <a:srgbClr val="D5393D">
              <a:alpha val="38039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6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1" grpId="0" animBg="1"/>
      <p:bldP spid="3" grpId="0" animBg="1"/>
      <p:bldP spid="4" grpId="0" animBg="1"/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3A69F-7BE1-4E74-B3C1-B97578284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6F4B1-59FB-5F84-2928-0D53C720A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Translating a type into a larger type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12AD12-444E-738A-3FC1-AE80F0B9DC53}"/>
              </a:ext>
            </a:extLst>
          </p:cNvPr>
          <p:cNvSpPr/>
          <p:nvPr/>
        </p:nvSpPr>
        <p:spPr>
          <a:xfrm>
            <a:off x="3834871" y="3023153"/>
            <a:ext cx="7015522" cy="36219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 == Red 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S0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else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c == Blue 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S1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else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c == Green 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S2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else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false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  <a:p>
            <a:endParaRPr lang="en-US" sz="2300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0391DA4-5D7D-C35F-258B-7DC54EC9386D}"/>
              </a:ext>
            </a:extLst>
          </p:cNvPr>
          <p:cNvSpPr/>
          <p:nvPr/>
        </p:nvSpPr>
        <p:spPr>
          <a:xfrm>
            <a:off x="3834871" y="328812"/>
            <a:ext cx="7015522" cy="249814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datatype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Color = Red | Blue | Green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var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c: Color</a:t>
            </a:r>
          </a:p>
          <a:p>
            <a:endParaRPr lang="en-US" sz="2300" dirty="0">
              <a:solidFill>
                <a:srgbClr val="7030A0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match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</a:t>
            </a:r>
            <a:endParaRPr lang="en-US" sz="2300" dirty="0">
              <a:solidFill>
                <a:srgbClr val="7030A0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case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Red =&gt; S0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Blue =&gt; S1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Green =&gt; S2</a:t>
            </a:r>
          </a:p>
        </p:txBody>
      </p:sp>
      <p:pic>
        <p:nvPicPr>
          <p:cNvPr id="14" name="Picture 13" descr="No&#10;&#10;AI-generated content may be incorrect.">
            <a:extLst>
              <a:ext uri="{FF2B5EF4-FFF2-40B4-BE49-F238E27FC236}">
                <a16:creationId xmlns:a16="http://schemas.microsoft.com/office/drawing/2014/main" id="{7A2B4379-C0C1-2640-98CD-6BA789E6E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3C7CE3A1-1BD0-74F9-8A93-EAB5B0362536}"/>
              </a:ext>
            </a:extLst>
          </p:cNvPr>
          <p:cNvSpPr/>
          <p:nvPr/>
        </p:nvSpPr>
        <p:spPr>
          <a:xfrm>
            <a:off x="118663" y="5102251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63C20256-4F52-EF83-5034-5AD9640FE33A}"/>
              </a:ext>
            </a:extLst>
          </p:cNvPr>
          <p:cNvSpPr/>
          <p:nvPr/>
        </p:nvSpPr>
        <p:spPr>
          <a:xfrm>
            <a:off x="530492" y="4886108"/>
            <a:ext cx="134256" cy="623991"/>
          </a:xfrm>
          <a:prstGeom prst="leftBrac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BA2192-8D5A-44E1-7176-57E56BF8723F}"/>
              </a:ext>
            </a:extLst>
          </p:cNvPr>
          <p:cNvSpPr/>
          <p:nvPr/>
        </p:nvSpPr>
        <p:spPr>
          <a:xfrm>
            <a:off x="9946718" y="328812"/>
            <a:ext cx="903675" cy="383164"/>
          </a:xfrm>
          <a:custGeom>
            <a:avLst/>
            <a:gdLst>
              <a:gd name="csX0" fmla="*/ 0 w 903675"/>
              <a:gd name="csY0" fmla="*/ 0 h 383164"/>
              <a:gd name="csX1" fmla="*/ 451838 w 903675"/>
              <a:gd name="csY1" fmla="*/ 0 h 383164"/>
              <a:gd name="csX2" fmla="*/ 903675 w 903675"/>
              <a:gd name="csY2" fmla="*/ 0 h 383164"/>
              <a:gd name="csX3" fmla="*/ 903675 w 903675"/>
              <a:gd name="csY3" fmla="*/ 383164 h 383164"/>
              <a:gd name="csX4" fmla="*/ 442801 w 903675"/>
              <a:gd name="csY4" fmla="*/ 383164 h 383164"/>
              <a:gd name="csX5" fmla="*/ 0 w 903675"/>
              <a:gd name="csY5" fmla="*/ 383164 h 383164"/>
              <a:gd name="csX6" fmla="*/ 0 w 903675"/>
              <a:gd name="csY6" fmla="*/ 0 h 383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3675" h="383164" fill="none" extrusionOk="0">
                <a:moveTo>
                  <a:pt x="0" y="0"/>
                </a:moveTo>
                <a:cubicBezTo>
                  <a:pt x="220712" y="-37948"/>
                  <a:pt x="291750" y="47739"/>
                  <a:pt x="451838" y="0"/>
                </a:cubicBezTo>
                <a:cubicBezTo>
                  <a:pt x="611926" y="-47739"/>
                  <a:pt x="699615" y="6375"/>
                  <a:pt x="903675" y="0"/>
                </a:cubicBezTo>
                <a:cubicBezTo>
                  <a:pt x="933963" y="174562"/>
                  <a:pt x="870730" y="279769"/>
                  <a:pt x="903675" y="383164"/>
                </a:cubicBezTo>
                <a:cubicBezTo>
                  <a:pt x="716414" y="418600"/>
                  <a:pt x="588373" y="370141"/>
                  <a:pt x="442801" y="383164"/>
                </a:cubicBezTo>
                <a:cubicBezTo>
                  <a:pt x="297229" y="396187"/>
                  <a:pt x="104606" y="333395"/>
                  <a:pt x="0" y="383164"/>
                </a:cubicBezTo>
                <a:cubicBezTo>
                  <a:pt x="-43619" y="193602"/>
                  <a:pt x="10259" y="133059"/>
                  <a:pt x="0" y="0"/>
                </a:cubicBezTo>
                <a:close/>
              </a:path>
              <a:path w="903675" h="383164" stroke="0" extrusionOk="0">
                <a:moveTo>
                  <a:pt x="0" y="0"/>
                </a:moveTo>
                <a:cubicBezTo>
                  <a:pt x="219090" y="-50859"/>
                  <a:pt x="297424" y="42318"/>
                  <a:pt x="442801" y="0"/>
                </a:cubicBezTo>
                <a:cubicBezTo>
                  <a:pt x="588178" y="-42318"/>
                  <a:pt x="776792" y="44180"/>
                  <a:pt x="903675" y="0"/>
                </a:cubicBezTo>
                <a:cubicBezTo>
                  <a:pt x="918050" y="187664"/>
                  <a:pt x="861965" y="291990"/>
                  <a:pt x="903675" y="383164"/>
                </a:cubicBezTo>
                <a:cubicBezTo>
                  <a:pt x="756246" y="404758"/>
                  <a:pt x="636520" y="343239"/>
                  <a:pt x="469911" y="383164"/>
                </a:cubicBezTo>
                <a:cubicBezTo>
                  <a:pt x="303302" y="423089"/>
                  <a:pt x="133824" y="373082"/>
                  <a:pt x="0" y="383164"/>
                </a:cubicBezTo>
                <a:cubicBezTo>
                  <a:pt x="-1756" y="204749"/>
                  <a:pt x="6722" y="187173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40732383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Source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A5B8297-4442-A237-AF20-AA18924842C8}"/>
              </a:ext>
            </a:extLst>
          </p:cNvPr>
          <p:cNvSpPr/>
          <p:nvPr/>
        </p:nvSpPr>
        <p:spPr>
          <a:xfrm>
            <a:off x="9946717" y="3023154"/>
            <a:ext cx="903675" cy="3831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IVL</a:t>
            </a: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7FA80061-7092-274F-E4C1-F8A25DD8B574}"/>
              </a:ext>
            </a:extLst>
          </p:cNvPr>
          <p:cNvSpPr/>
          <p:nvPr/>
        </p:nvSpPr>
        <p:spPr>
          <a:xfrm>
            <a:off x="6554362" y="5102251"/>
            <a:ext cx="3762303" cy="1426937"/>
          </a:xfrm>
          <a:prstGeom prst="wedgeEllipseCallout">
            <a:avLst>
              <a:gd name="adj1" fmla="val -55836"/>
              <a:gd name="adj2" fmla="val -1329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But the source-language semantics guarantees that control never reaches this branch</a:t>
            </a:r>
          </a:p>
        </p:txBody>
      </p:sp>
    </p:spTree>
    <p:extLst>
      <p:ext uri="{BB962C8B-B14F-4D97-AF65-F5344CB8AC3E}">
        <p14:creationId xmlns:p14="http://schemas.microsoft.com/office/powerpoint/2010/main" val="80257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80546-9B5F-EE52-3138-61FE50B1C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9FE89-CDD0-7FD7-EC43-B5F39EEF2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Translating a type into a larger type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EC0F40-1D1C-00D5-AEE2-C000F937047C}"/>
              </a:ext>
            </a:extLst>
          </p:cNvPr>
          <p:cNvSpPr/>
          <p:nvPr/>
        </p:nvSpPr>
        <p:spPr>
          <a:xfrm>
            <a:off x="3834871" y="3023153"/>
            <a:ext cx="7015522" cy="36219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 == Red 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S0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else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c == Blue 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S1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else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c == Green 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S2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else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{</a:t>
            </a:r>
          </a:p>
          <a:p>
            <a:r>
              <a:rPr lang="en-US" sz="2300" i="1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i="1" dirty="0">
                <a:solidFill>
                  <a:schemeClr val="tx1"/>
                </a:solidFill>
              </a:rPr>
              <a:t>assume we never get here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  <a:p>
            <a:endParaRPr lang="en-US" sz="2300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6B19C25-FAE6-D552-8F8F-1B229A32D52B}"/>
              </a:ext>
            </a:extLst>
          </p:cNvPr>
          <p:cNvSpPr/>
          <p:nvPr/>
        </p:nvSpPr>
        <p:spPr>
          <a:xfrm>
            <a:off x="3834871" y="328812"/>
            <a:ext cx="7015522" cy="249814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datatype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Color = Red | Blue | Green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var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c: Color</a:t>
            </a:r>
          </a:p>
          <a:p>
            <a:endParaRPr lang="en-US" sz="2300" dirty="0">
              <a:solidFill>
                <a:srgbClr val="7030A0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match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</a:t>
            </a:r>
            <a:endParaRPr lang="en-US" sz="2300" dirty="0">
              <a:solidFill>
                <a:srgbClr val="7030A0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case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Red =&gt; S0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Blue =&gt; S1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Green =&gt; S2</a:t>
            </a:r>
          </a:p>
        </p:txBody>
      </p:sp>
      <p:pic>
        <p:nvPicPr>
          <p:cNvPr id="14" name="Picture 13" descr="No&#10;&#10;AI-generated content may be incorrect.">
            <a:extLst>
              <a:ext uri="{FF2B5EF4-FFF2-40B4-BE49-F238E27FC236}">
                <a16:creationId xmlns:a16="http://schemas.microsoft.com/office/drawing/2014/main" id="{4B2A2EDF-475A-3731-C234-154B0B515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B87EE6F1-84E1-60F2-AF02-6585DAE5ABCF}"/>
              </a:ext>
            </a:extLst>
          </p:cNvPr>
          <p:cNvSpPr/>
          <p:nvPr/>
        </p:nvSpPr>
        <p:spPr>
          <a:xfrm>
            <a:off x="118663" y="5102251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74BBE377-4D26-9150-2618-9ADBB4F5A68B}"/>
              </a:ext>
            </a:extLst>
          </p:cNvPr>
          <p:cNvSpPr/>
          <p:nvPr/>
        </p:nvSpPr>
        <p:spPr>
          <a:xfrm>
            <a:off x="530492" y="4886108"/>
            <a:ext cx="134256" cy="623991"/>
          </a:xfrm>
          <a:prstGeom prst="leftBrac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98281FE-0D5B-786C-4781-CAE4B0F71C55}"/>
              </a:ext>
            </a:extLst>
          </p:cNvPr>
          <p:cNvSpPr/>
          <p:nvPr/>
        </p:nvSpPr>
        <p:spPr>
          <a:xfrm>
            <a:off x="9946718" y="328812"/>
            <a:ext cx="903675" cy="383164"/>
          </a:xfrm>
          <a:custGeom>
            <a:avLst/>
            <a:gdLst>
              <a:gd name="csX0" fmla="*/ 0 w 903675"/>
              <a:gd name="csY0" fmla="*/ 0 h 383164"/>
              <a:gd name="csX1" fmla="*/ 451838 w 903675"/>
              <a:gd name="csY1" fmla="*/ 0 h 383164"/>
              <a:gd name="csX2" fmla="*/ 903675 w 903675"/>
              <a:gd name="csY2" fmla="*/ 0 h 383164"/>
              <a:gd name="csX3" fmla="*/ 903675 w 903675"/>
              <a:gd name="csY3" fmla="*/ 383164 h 383164"/>
              <a:gd name="csX4" fmla="*/ 442801 w 903675"/>
              <a:gd name="csY4" fmla="*/ 383164 h 383164"/>
              <a:gd name="csX5" fmla="*/ 0 w 903675"/>
              <a:gd name="csY5" fmla="*/ 383164 h 383164"/>
              <a:gd name="csX6" fmla="*/ 0 w 903675"/>
              <a:gd name="csY6" fmla="*/ 0 h 383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3675" h="383164" fill="none" extrusionOk="0">
                <a:moveTo>
                  <a:pt x="0" y="0"/>
                </a:moveTo>
                <a:cubicBezTo>
                  <a:pt x="220712" y="-37948"/>
                  <a:pt x="291750" y="47739"/>
                  <a:pt x="451838" y="0"/>
                </a:cubicBezTo>
                <a:cubicBezTo>
                  <a:pt x="611926" y="-47739"/>
                  <a:pt x="699615" y="6375"/>
                  <a:pt x="903675" y="0"/>
                </a:cubicBezTo>
                <a:cubicBezTo>
                  <a:pt x="933963" y="174562"/>
                  <a:pt x="870730" y="279769"/>
                  <a:pt x="903675" y="383164"/>
                </a:cubicBezTo>
                <a:cubicBezTo>
                  <a:pt x="716414" y="418600"/>
                  <a:pt x="588373" y="370141"/>
                  <a:pt x="442801" y="383164"/>
                </a:cubicBezTo>
                <a:cubicBezTo>
                  <a:pt x="297229" y="396187"/>
                  <a:pt x="104606" y="333395"/>
                  <a:pt x="0" y="383164"/>
                </a:cubicBezTo>
                <a:cubicBezTo>
                  <a:pt x="-43619" y="193602"/>
                  <a:pt x="10259" y="133059"/>
                  <a:pt x="0" y="0"/>
                </a:cubicBezTo>
                <a:close/>
              </a:path>
              <a:path w="903675" h="383164" stroke="0" extrusionOk="0">
                <a:moveTo>
                  <a:pt x="0" y="0"/>
                </a:moveTo>
                <a:cubicBezTo>
                  <a:pt x="219090" y="-50859"/>
                  <a:pt x="297424" y="42318"/>
                  <a:pt x="442801" y="0"/>
                </a:cubicBezTo>
                <a:cubicBezTo>
                  <a:pt x="588178" y="-42318"/>
                  <a:pt x="776792" y="44180"/>
                  <a:pt x="903675" y="0"/>
                </a:cubicBezTo>
                <a:cubicBezTo>
                  <a:pt x="918050" y="187664"/>
                  <a:pt x="861965" y="291990"/>
                  <a:pt x="903675" y="383164"/>
                </a:cubicBezTo>
                <a:cubicBezTo>
                  <a:pt x="756246" y="404758"/>
                  <a:pt x="636520" y="343239"/>
                  <a:pt x="469911" y="383164"/>
                </a:cubicBezTo>
                <a:cubicBezTo>
                  <a:pt x="303302" y="423089"/>
                  <a:pt x="133824" y="373082"/>
                  <a:pt x="0" y="383164"/>
                </a:cubicBezTo>
                <a:cubicBezTo>
                  <a:pt x="-1756" y="204749"/>
                  <a:pt x="6722" y="187173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40732383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Source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05AFD69-62BF-A16E-740F-37E6ECC937DC}"/>
              </a:ext>
            </a:extLst>
          </p:cNvPr>
          <p:cNvSpPr/>
          <p:nvPr/>
        </p:nvSpPr>
        <p:spPr>
          <a:xfrm>
            <a:off x="9946717" y="3023154"/>
            <a:ext cx="903675" cy="3831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IVL</a:t>
            </a: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74D13356-FE21-33B2-163E-CE1619C44575}"/>
              </a:ext>
            </a:extLst>
          </p:cNvPr>
          <p:cNvSpPr/>
          <p:nvPr/>
        </p:nvSpPr>
        <p:spPr>
          <a:xfrm>
            <a:off x="7899205" y="4388782"/>
            <a:ext cx="3762303" cy="1426937"/>
          </a:xfrm>
          <a:prstGeom prst="wedgeEllipseCallout">
            <a:avLst>
              <a:gd name="adj1" fmla="val -87004"/>
              <a:gd name="adj2" fmla="val 3318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We would rather do this</a:t>
            </a:r>
          </a:p>
        </p:txBody>
      </p:sp>
    </p:spTree>
    <p:extLst>
      <p:ext uri="{BB962C8B-B14F-4D97-AF65-F5344CB8AC3E}">
        <p14:creationId xmlns:p14="http://schemas.microsoft.com/office/powerpoint/2010/main" val="2325838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F347E-83F6-FFBF-5CD2-6017D14AD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3C02F-4CED-876A-270B-DEF6ABAC6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Lecture 0:  Small programs and proofs</a:t>
            </a:r>
          </a:p>
          <a:p>
            <a:r>
              <a:rPr lang="en-US" sz="2800" dirty="0"/>
              <a:t>Lecture 1:  </a:t>
            </a:r>
            <a:r>
              <a:rPr lang="en-US" sz="2800" dirty="0" err="1"/>
              <a:t>Slighly</a:t>
            </a:r>
            <a:r>
              <a:rPr lang="en-US" sz="2800" dirty="0"/>
              <a:t> larger programs and proofs</a:t>
            </a:r>
          </a:p>
          <a:p>
            <a:r>
              <a:rPr lang="en-US" sz="2800" dirty="0"/>
              <a:t>Lecture 2:  Implementation of a verifier</a:t>
            </a:r>
          </a:p>
          <a:p>
            <a:r>
              <a:rPr lang="en-US" sz="2800" dirty="0"/>
              <a:t>Lecture 3:  Reflections on language design</a:t>
            </a:r>
          </a:p>
        </p:txBody>
      </p:sp>
    </p:spTree>
    <p:extLst>
      <p:ext uri="{BB962C8B-B14F-4D97-AF65-F5344CB8AC3E}">
        <p14:creationId xmlns:p14="http://schemas.microsoft.com/office/powerpoint/2010/main" val="31419735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6BDE9-90B4-87C9-673E-A67145ECE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CCC2F-CA99-17D6-B68A-5993D9FD3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Translating a type into a larger type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E123C5-7C85-927E-C86A-1219729DD17A}"/>
              </a:ext>
            </a:extLst>
          </p:cNvPr>
          <p:cNvSpPr/>
          <p:nvPr/>
        </p:nvSpPr>
        <p:spPr>
          <a:xfrm>
            <a:off x="3834871" y="3023153"/>
            <a:ext cx="7015522" cy="36219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 == Red 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S0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else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c == Blue 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S1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else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c == Green 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S2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else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false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  <a:p>
            <a:endParaRPr lang="en-US" sz="2300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D64CF9-F02F-8737-4C84-0E878696611E}"/>
              </a:ext>
            </a:extLst>
          </p:cNvPr>
          <p:cNvSpPr/>
          <p:nvPr/>
        </p:nvSpPr>
        <p:spPr>
          <a:xfrm>
            <a:off x="3834871" y="328812"/>
            <a:ext cx="7015522" cy="249814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datatype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Color = Red | Blue | Green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var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c: Color</a:t>
            </a:r>
          </a:p>
          <a:p>
            <a:endParaRPr lang="en-US" sz="2300" dirty="0">
              <a:solidFill>
                <a:srgbClr val="7030A0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match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</a:t>
            </a:r>
            <a:endParaRPr lang="en-US" sz="2300" dirty="0">
              <a:solidFill>
                <a:srgbClr val="7030A0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case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Red =&gt; S0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Blue =&gt; S1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Green =&gt; S2</a:t>
            </a:r>
          </a:p>
        </p:txBody>
      </p:sp>
      <p:pic>
        <p:nvPicPr>
          <p:cNvPr id="14" name="Picture 13" descr="No&#10;&#10;AI-generated content may be incorrect.">
            <a:extLst>
              <a:ext uri="{FF2B5EF4-FFF2-40B4-BE49-F238E27FC236}">
                <a16:creationId xmlns:a16="http://schemas.microsoft.com/office/drawing/2014/main" id="{9A2ECAA3-9CE7-B4C3-7483-864563CD5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9A65724F-9373-925D-F890-1DE2EAF4D218}"/>
              </a:ext>
            </a:extLst>
          </p:cNvPr>
          <p:cNvSpPr/>
          <p:nvPr/>
        </p:nvSpPr>
        <p:spPr>
          <a:xfrm>
            <a:off x="118663" y="5102251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09B3256A-6744-E786-AE93-A92778E5DEA3}"/>
              </a:ext>
            </a:extLst>
          </p:cNvPr>
          <p:cNvSpPr/>
          <p:nvPr/>
        </p:nvSpPr>
        <p:spPr>
          <a:xfrm>
            <a:off x="530492" y="4886108"/>
            <a:ext cx="134256" cy="623991"/>
          </a:xfrm>
          <a:prstGeom prst="leftBrac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1BC651E-1483-8726-34C8-18FF45D9F84F}"/>
              </a:ext>
            </a:extLst>
          </p:cNvPr>
          <p:cNvSpPr/>
          <p:nvPr/>
        </p:nvSpPr>
        <p:spPr>
          <a:xfrm>
            <a:off x="9946718" y="328812"/>
            <a:ext cx="903675" cy="383164"/>
          </a:xfrm>
          <a:custGeom>
            <a:avLst/>
            <a:gdLst>
              <a:gd name="csX0" fmla="*/ 0 w 903675"/>
              <a:gd name="csY0" fmla="*/ 0 h 383164"/>
              <a:gd name="csX1" fmla="*/ 451838 w 903675"/>
              <a:gd name="csY1" fmla="*/ 0 h 383164"/>
              <a:gd name="csX2" fmla="*/ 903675 w 903675"/>
              <a:gd name="csY2" fmla="*/ 0 h 383164"/>
              <a:gd name="csX3" fmla="*/ 903675 w 903675"/>
              <a:gd name="csY3" fmla="*/ 383164 h 383164"/>
              <a:gd name="csX4" fmla="*/ 442801 w 903675"/>
              <a:gd name="csY4" fmla="*/ 383164 h 383164"/>
              <a:gd name="csX5" fmla="*/ 0 w 903675"/>
              <a:gd name="csY5" fmla="*/ 383164 h 383164"/>
              <a:gd name="csX6" fmla="*/ 0 w 903675"/>
              <a:gd name="csY6" fmla="*/ 0 h 383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3675" h="383164" fill="none" extrusionOk="0">
                <a:moveTo>
                  <a:pt x="0" y="0"/>
                </a:moveTo>
                <a:cubicBezTo>
                  <a:pt x="220712" y="-37948"/>
                  <a:pt x="291750" y="47739"/>
                  <a:pt x="451838" y="0"/>
                </a:cubicBezTo>
                <a:cubicBezTo>
                  <a:pt x="611926" y="-47739"/>
                  <a:pt x="699615" y="6375"/>
                  <a:pt x="903675" y="0"/>
                </a:cubicBezTo>
                <a:cubicBezTo>
                  <a:pt x="933963" y="174562"/>
                  <a:pt x="870730" y="279769"/>
                  <a:pt x="903675" y="383164"/>
                </a:cubicBezTo>
                <a:cubicBezTo>
                  <a:pt x="716414" y="418600"/>
                  <a:pt x="588373" y="370141"/>
                  <a:pt x="442801" y="383164"/>
                </a:cubicBezTo>
                <a:cubicBezTo>
                  <a:pt x="297229" y="396187"/>
                  <a:pt x="104606" y="333395"/>
                  <a:pt x="0" y="383164"/>
                </a:cubicBezTo>
                <a:cubicBezTo>
                  <a:pt x="-43619" y="193602"/>
                  <a:pt x="10259" y="133059"/>
                  <a:pt x="0" y="0"/>
                </a:cubicBezTo>
                <a:close/>
              </a:path>
              <a:path w="903675" h="383164" stroke="0" extrusionOk="0">
                <a:moveTo>
                  <a:pt x="0" y="0"/>
                </a:moveTo>
                <a:cubicBezTo>
                  <a:pt x="219090" y="-50859"/>
                  <a:pt x="297424" y="42318"/>
                  <a:pt x="442801" y="0"/>
                </a:cubicBezTo>
                <a:cubicBezTo>
                  <a:pt x="588178" y="-42318"/>
                  <a:pt x="776792" y="44180"/>
                  <a:pt x="903675" y="0"/>
                </a:cubicBezTo>
                <a:cubicBezTo>
                  <a:pt x="918050" y="187664"/>
                  <a:pt x="861965" y="291990"/>
                  <a:pt x="903675" y="383164"/>
                </a:cubicBezTo>
                <a:cubicBezTo>
                  <a:pt x="756246" y="404758"/>
                  <a:pt x="636520" y="343239"/>
                  <a:pt x="469911" y="383164"/>
                </a:cubicBezTo>
                <a:cubicBezTo>
                  <a:pt x="303302" y="423089"/>
                  <a:pt x="133824" y="373082"/>
                  <a:pt x="0" y="383164"/>
                </a:cubicBezTo>
                <a:cubicBezTo>
                  <a:pt x="-1756" y="204749"/>
                  <a:pt x="6722" y="187173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40732383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Source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D6220A1-66C4-B9D1-646A-0437010AC21F}"/>
              </a:ext>
            </a:extLst>
          </p:cNvPr>
          <p:cNvSpPr/>
          <p:nvPr/>
        </p:nvSpPr>
        <p:spPr>
          <a:xfrm>
            <a:off x="9946717" y="3023154"/>
            <a:ext cx="903675" cy="3831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IVL</a:t>
            </a:r>
          </a:p>
        </p:txBody>
      </p:sp>
    </p:spTree>
    <p:extLst>
      <p:ext uri="{BB962C8B-B14F-4D97-AF65-F5344CB8AC3E}">
        <p14:creationId xmlns:p14="http://schemas.microsoft.com/office/powerpoint/2010/main" val="24429556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048BD-723E-0F19-C143-C941AAA6E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5751C-7967-E4B6-FA90-C4785DDA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Translating a type into a larger type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E2DC2A-8FFA-D7B2-A619-D86BD1C3AE92}"/>
              </a:ext>
            </a:extLst>
          </p:cNvPr>
          <p:cNvSpPr/>
          <p:nvPr/>
        </p:nvSpPr>
        <p:spPr>
          <a:xfrm>
            <a:off x="3834871" y="3023153"/>
            <a:ext cx="7015522" cy="36219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c == Red;  S0</a:t>
            </a:r>
          </a:p>
          <a:p>
            <a:r>
              <a:rPr lang="en-US" sz="2400" spc="-9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[]</a:t>
            </a:r>
            <a:endParaRPr lang="en-US" sz="2300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c == Blue;  S1</a:t>
            </a:r>
          </a:p>
          <a:p>
            <a:r>
              <a:rPr lang="en-US" sz="2400" spc="-9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[]</a:t>
            </a:r>
            <a:endParaRPr lang="en-US" sz="2300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c == Green;  S2</a:t>
            </a:r>
          </a:p>
          <a:p>
            <a:r>
              <a:rPr lang="en-US" sz="2400" spc="-9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[]</a:t>
            </a:r>
            <a:endParaRPr lang="en-US" sz="2300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false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DC7641D-0034-E207-6EA1-B61229F63C25}"/>
              </a:ext>
            </a:extLst>
          </p:cNvPr>
          <p:cNvSpPr/>
          <p:nvPr/>
        </p:nvSpPr>
        <p:spPr>
          <a:xfrm>
            <a:off x="3834871" y="328812"/>
            <a:ext cx="7015522" cy="249814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datatype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Color = Red | Blue | Green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var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c: Color</a:t>
            </a:r>
          </a:p>
          <a:p>
            <a:endParaRPr lang="en-US" sz="2300" dirty="0">
              <a:solidFill>
                <a:srgbClr val="7030A0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match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</a:t>
            </a:r>
            <a:endParaRPr lang="en-US" sz="2300" dirty="0">
              <a:solidFill>
                <a:srgbClr val="7030A0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case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Red =&gt; S0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Blue =&gt; S1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Green =&gt; S2</a:t>
            </a:r>
          </a:p>
        </p:txBody>
      </p:sp>
      <p:pic>
        <p:nvPicPr>
          <p:cNvPr id="14" name="Picture 13" descr="No&#10;&#10;AI-generated content may be incorrect.">
            <a:extLst>
              <a:ext uri="{FF2B5EF4-FFF2-40B4-BE49-F238E27FC236}">
                <a16:creationId xmlns:a16="http://schemas.microsoft.com/office/drawing/2014/main" id="{3F916C67-50B1-5FDC-B05B-AC2749A8F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DAD254BD-2065-0CBF-0B24-560AE4854947}"/>
              </a:ext>
            </a:extLst>
          </p:cNvPr>
          <p:cNvSpPr/>
          <p:nvPr/>
        </p:nvSpPr>
        <p:spPr>
          <a:xfrm>
            <a:off x="118663" y="5102251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F8A01F7E-0FC2-2481-24D9-0D8CFFE2D438}"/>
              </a:ext>
            </a:extLst>
          </p:cNvPr>
          <p:cNvSpPr/>
          <p:nvPr/>
        </p:nvSpPr>
        <p:spPr>
          <a:xfrm>
            <a:off x="530492" y="4886108"/>
            <a:ext cx="134256" cy="623991"/>
          </a:xfrm>
          <a:prstGeom prst="leftBrac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F9126F-EC51-C30F-F49B-881567DF1213}"/>
              </a:ext>
            </a:extLst>
          </p:cNvPr>
          <p:cNvSpPr/>
          <p:nvPr/>
        </p:nvSpPr>
        <p:spPr>
          <a:xfrm>
            <a:off x="9946718" y="328812"/>
            <a:ext cx="903675" cy="383164"/>
          </a:xfrm>
          <a:custGeom>
            <a:avLst/>
            <a:gdLst>
              <a:gd name="csX0" fmla="*/ 0 w 903675"/>
              <a:gd name="csY0" fmla="*/ 0 h 383164"/>
              <a:gd name="csX1" fmla="*/ 451838 w 903675"/>
              <a:gd name="csY1" fmla="*/ 0 h 383164"/>
              <a:gd name="csX2" fmla="*/ 903675 w 903675"/>
              <a:gd name="csY2" fmla="*/ 0 h 383164"/>
              <a:gd name="csX3" fmla="*/ 903675 w 903675"/>
              <a:gd name="csY3" fmla="*/ 383164 h 383164"/>
              <a:gd name="csX4" fmla="*/ 442801 w 903675"/>
              <a:gd name="csY4" fmla="*/ 383164 h 383164"/>
              <a:gd name="csX5" fmla="*/ 0 w 903675"/>
              <a:gd name="csY5" fmla="*/ 383164 h 383164"/>
              <a:gd name="csX6" fmla="*/ 0 w 903675"/>
              <a:gd name="csY6" fmla="*/ 0 h 383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3675" h="383164" fill="none" extrusionOk="0">
                <a:moveTo>
                  <a:pt x="0" y="0"/>
                </a:moveTo>
                <a:cubicBezTo>
                  <a:pt x="220712" y="-37948"/>
                  <a:pt x="291750" y="47739"/>
                  <a:pt x="451838" y="0"/>
                </a:cubicBezTo>
                <a:cubicBezTo>
                  <a:pt x="611926" y="-47739"/>
                  <a:pt x="699615" y="6375"/>
                  <a:pt x="903675" y="0"/>
                </a:cubicBezTo>
                <a:cubicBezTo>
                  <a:pt x="933963" y="174562"/>
                  <a:pt x="870730" y="279769"/>
                  <a:pt x="903675" y="383164"/>
                </a:cubicBezTo>
                <a:cubicBezTo>
                  <a:pt x="716414" y="418600"/>
                  <a:pt x="588373" y="370141"/>
                  <a:pt x="442801" y="383164"/>
                </a:cubicBezTo>
                <a:cubicBezTo>
                  <a:pt x="297229" y="396187"/>
                  <a:pt x="104606" y="333395"/>
                  <a:pt x="0" y="383164"/>
                </a:cubicBezTo>
                <a:cubicBezTo>
                  <a:pt x="-43619" y="193602"/>
                  <a:pt x="10259" y="133059"/>
                  <a:pt x="0" y="0"/>
                </a:cubicBezTo>
                <a:close/>
              </a:path>
              <a:path w="903675" h="383164" stroke="0" extrusionOk="0">
                <a:moveTo>
                  <a:pt x="0" y="0"/>
                </a:moveTo>
                <a:cubicBezTo>
                  <a:pt x="219090" y="-50859"/>
                  <a:pt x="297424" y="42318"/>
                  <a:pt x="442801" y="0"/>
                </a:cubicBezTo>
                <a:cubicBezTo>
                  <a:pt x="588178" y="-42318"/>
                  <a:pt x="776792" y="44180"/>
                  <a:pt x="903675" y="0"/>
                </a:cubicBezTo>
                <a:cubicBezTo>
                  <a:pt x="918050" y="187664"/>
                  <a:pt x="861965" y="291990"/>
                  <a:pt x="903675" y="383164"/>
                </a:cubicBezTo>
                <a:cubicBezTo>
                  <a:pt x="756246" y="404758"/>
                  <a:pt x="636520" y="343239"/>
                  <a:pt x="469911" y="383164"/>
                </a:cubicBezTo>
                <a:cubicBezTo>
                  <a:pt x="303302" y="423089"/>
                  <a:pt x="133824" y="373082"/>
                  <a:pt x="0" y="383164"/>
                </a:cubicBezTo>
                <a:cubicBezTo>
                  <a:pt x="-1756" y="204749"/>
                  <a:pt x="6722" y="187173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40732383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Source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4AD779B-4B2F-40AF-6B95-CFB2AA10C8AC}"/>
              </a:ext>
            </a:extLst>
          </p:cNvPr>
          <p:cNvSpPr/>
          <p:nvPr/>
        </p:nvSpPr>
        <p:spPr>
          <a:xfrm>
            <a:off x="9946717" y="3023154"/>
            <a:ext cx="903675" cy="3831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IVL</a:t>
            </a: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9119E892-1BA0-828E-6306-6F14785472E7}"/>
              </a:ext>
            </a:extLst>
          </p:cNvPr>
          <p:cNvSpPr/>
          <p:nvPr/>
        </p:nvSpPr>
        <p:spPr>
          <a:xfrm>
            <a:off x="7412920" y="5218172"/>
            <a:ext cx="3762303" cy="1426937"/>
          </a:xfrm>
          <a:prstGeom prst="wedgeEllipseCallout">
            <a:avLst>
              <a:gd name="adj1" fmla="val -76986"/>
              <a:gd name="adj2" fmla="val -155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/>
              <a:t>It turns out that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assume false </a:t>
            </a:r>
            <a:r>
              <a:rPr lang="en-US" sz="2300" dirty="0"/>
              <a:t>is the unit element of </a:t>
            </a:r>
            <a:r>
              <a:rPr lang="en-US" sz="2000" spc="-9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[]</a:t>
            </a:r>
            <a:endParaRPr lang="en-US" sz="2000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2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26FCB-41E2-5BD6-0AE4-6A84AB3CA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6EBF3-B131-CA74-3601-BE8F83089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Translating a type into a larger type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326428-0893-5D41-F29D-AEE1E184F341}"/>
              </a:ext>
            </a:extLst>
          </p:cNvPr>
          <p:cNvSpPr/>
          <p:nvPr/>
        </p:nvSpPr>
        <p:spPr>
          <a:xfrm>
            <a:off x="3834871" y="3023153"/>
            <a:ext cx="7015522" cy="36219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c == Red;  S0</a:t>
            </a:r>
          </a:p>
          <a:p>
            <a:r>
              <a:rPr lang="en-US" sz="2400" spc="-9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[]</a:t>
            </a:r>
            <a:endParaRPr lang="en-US" sz="2300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c == Blue;  S1</a:t>
            </a:r>
          </a:p>
          <a:p>
            <a:r>
              <a:rPr lang="en-US" sz="2400" spc="-9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[]</a:t>
            </a:r>
            <a:endParaRPr lang="en-US" sz="2300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c == Green;  S2</a:t>
            </a:r>
            <a:endParaRPr lang="en-US" sz="2300" dirty="0">
              <a:solidFill>
                <a:srgbClr val="7030A0"/>
              </a:solidFill>
              <a:latin typeface="Consolas" panose="020B0609020204030204" pitchFamily="49" charset="0"/>
            </a:endParaRPr>
          </a:p>
          <a:p>
            <a:endParaRPr lang="en-US" sz="2300" dirty="0">
              <a:solidFill>
                <a:srgbClr val="7030A0"/>
              </a:solidFill>
              <a:latin typeface="Consolas" panose="020B0609020204030204" pitchFamily="49" charset="0"/>
            </a:endParaRPr>
          </a:p>
          <a:p>
            <a:endParaRPr lang="en-US" sz="2300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490120-84D6-4908-2AEE-76FD99AC9602}"/>
              </a:ext>
            </a:extLst>
          </p:cNvPr>
          <p:cNvSpPr/>
          <p:nvPr/>
        </p:nvSpPr>
        <p:spPr>
          <a:xfrm>
            <a:off x="3834871" y="328812"/>
            <a:ext cx="7015522" cy="249814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datatype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Color = Red | Blue | Green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var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c: Color</a:t>
            </a:r>
          </a:p>
          <a:p>
            <a:endParaRPr lang="en-US" sz="2300" dirty="0">
              <a:solidFill>
                <a:srgbClr val="7030A0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match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c</a:t>
            </a:r>
            <a:endParaRPr lang="en-US" sz="2300" dirty="0">
              <a:solidFill>
                <a:srgbClr val="7030A0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case</a:t>
            </a:r>
            <a:r>
              <a:rPr lang="en-US" sz="2300" dirty="0"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Red =&gt; S0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Blue =&gt; S1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case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Green =&gt; S2</a:t>
            </a:r>
          </a:p>
        </p:txBody>
      </p:sp>
      <p:pic>
        <p:nvPicPr>
          <p:cNvPr id="14" name="Picture 13" descr="No&#10;&#10;AI-generated content may be incorrect.">
            <a:extLst>
              <a:ext uri="{FF2B5EF4-FFF2-40B4-BE49-F238E27FC236}">
                <a16:creationId xmlns:a16="http://schemas.microsoft.com/office/drawing/2014/main" id="{772A2D4C-98ED-31C2-1058-7C9A69B84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F384B43B-D6DD-984E-B0E7-5FBFA58A31BE}"/>
              </a:ext>
            </a:extLst>
          </p:cNvPr>
          <p:cNvSpPr/>
          <p:nvPr/>
        </p:nvSpPr>
        <p:spPr>
          <a:xfrm>
            <a:off x="118663" y="5102251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441A9AA9-3CD9-6CAA-7362-682221793E8B}"/>
              </a:ext>
            </a:extLst>
          </p:cNvPr>
          <p:cNvSpPr/>
          <p:nvPr/>
        </p:nvSpPr>
        <p:spPr>
          <a:xfrm>
            <a:off x="530492" y="4886108"/>
            <a:ext cx="134256" cy="623991"/>
          </a:xfrm>
          <a:prstGeom prst="leftBrac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2E4E86C-BFDB-25FB-65C3-99019D55D0BE}"/>
              </a:ext>
            </a:extLst>
          </p:cNvPr>
          <p:cNvSpPr/>
          <p:nvPr/>
        </p:nvSpPr>
        <p:spPr>
          <a:xfrm>
            <a:off x="9946718" y="328812"/>
            <a:ext cx="903675" cy="383164"/>
          </a:xfrm>
          <a:custGeom>
            <a:avLst/>
            <a:gdLst>
              <a:gd name="csX0" fmla="*/ 0 w 903675"/>
              <a:gd name="csY0" fmla="*/ 0 h 383164"/>
              <a:gd name="csX1" fmla="*/ 451838 w 903675"/>
              <a:gd name="csY1" fmla="*/ 0 h 383164"/>
              <a:gd name="csX2" fmla="*/ 903675 w 903675"/>
              <a:gd name="csY2" fmla="*/ 0 h 383164"/>
              <a:gd name="csX3" fmla="*/ 903675 w 903675"/>
              <a:gd name="csY3" fmla="*/ 383164 h 383164"/>
              <a:gd name="csX4" fmla="*/ 442801 w 903675"/>
              <a:gd name="csY4" fmla="*/ 383164 h 383164"/>
              <a:gd name="csX5" fmla="*/ 0 w 903675"/>
              <a:gd name="csY5" fmla="*/ 383164 h 383164"/>
              <a:gd name="csX6" fmla="*/ 0 w 903675"/>
              <a:gd name="csY6" fmla="*/ 0 h 383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3675" h="383164" fill="none" extrusionOk="0">
                <a:moveTo>
                  <a:pt x="0" y="0"/>
                </a:moveTo>
                <a:cubicBezTo>
                  <a:pt x="220712" y="-37948"/>
                  <a:pt x="291750" y="47739"/>
                  <a:pt x="451838" y="0"/>
                </a:cubicBezTo>
                <a:cubicBezTo>
                  <a:pt x="611926" y="-47739"/>
                  <a:pt x="699615" y="6375"/>
                  <a:pt x="903675" y="0"/>
                </a:cubicBezTo>
                <a:cubicBezTo>
                  <a:pt x="933963" y="174562"/>
                  <a:pt x="870730" y="279769"/>
                  <a:pt x="903675" y="383164"/>
                </a:cubicBezTo>
                <a:cubicBezTo>
                  <a:pt x="716414" y="418600"/>
                  <a:pt x="588373" y="370141"/>
                  <a:pt x="442801" y="383164"/>
                </a:cubicBezTo>
                <a:cubicBezTo>
                  <a:pt x="297229" y="396187"/>
                  <a:pt x="104606" y="333395"/>
                  <a:pt x="0" y="383164"/>
                </a:cubicBezTo>
                <a:cubicBezTo>
                  <a:pt x="-43619" y="193602"/>
                  <a:pt x="10259" y="133059"/>
                  <a:pt x="0" y="0"/>
                </a:cubicBezTo>
                <a:close/>
              </a:path>
              <a:path w="903675" h="383164" stroke="0" extrusionOk="0">
                <a:moveTo>
                  <a:pt x="0" y="0"/>
                </a:moveTo>
                <a:cubicBezTo>
                  <a:pt x="219090" y="-50859"/>
                  <a:pt x="297424" y="42318"/>
                  <a:pt x="442801" y="0"/>
                </a:cubicBezTo>
                <a:cubicBezTo>
                  <a:pt x="588178" y="-42318"/>
                  <a:pt x="776792" y="44180"/>
                  <a:pt x="903675" y="0"/>
                </a:cubicBezTo>
                <a:cubicBezTo>
                  <a:pt x="918050" y="187664"/>
                  <a:pt x="861965" y="291990"/>
                  <a:pt x="903675" y="383164"/>
                </a:cubicBezTo>
                <a:cubicBezTo>
                  <a:pt x="756246" y="404758"/>
                  <a:pt x="636520" y="343239"/>
                  <a:pt x="469911" y="383164"/>
                </a:cubicBezTo>
                <a:cubicBezTo>
                  <a:pt x="303302" y="423089"/>
                  <a:pt x="133824" y="373082"/>
                  <a:pt x="0" y="383164"/>
                </a:cubicBezTo>
                <a:cubicBezTo>
                  <a:pt x="-1756" y="204749"/>
                  <a:pt x="6722" y="187173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40732383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Source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4FCDEB9-FA92-5CFD-2DC4-45221E83EC51}"/>
              </a:ext>
            </a:extLst>
          </p:cNvPr>
          <p:cNvSpPr/>
          <p:nvPr/>
        </p:nvSpPr>
        <p:spPr>
          <a:xfrm>
            <a:off x="9946717" y="3023154"/>
            <a:ext cx="903675" cy="3831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IVL</a:t>
            </a:r>
          </a:p>
        </p:txBody>
      </p:sp>
    </p:spTree>
    <p:extLst>
      <p:ext uri="{BB962C8B-B14F-4D97-AF65-F5344CB8AC3E}">
        <p14:creationId xmlns:p14="http://schemas.microsoft.com/office/powerpoint/2010/main" val="1025569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C133F-F136-7705-7602-86F5418D6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D104D-A964-980E-9C57-BB11A9938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Weakest preconditions:</a:t>
            </a:r>
            <a:br>
              <a:rPr lang="en-US" dirty="0"/>
            </a:br>
            <a:r>
              <a:rPr lang="en-US" dirty="0"/>
              <a:t>assume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C74AB-8C3F-7D0C-3519-63CA27DFF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wp⟦ </a:t>
            </a:r>
            <a:r>
              <a:rPr lang="en-US" sz="32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assert</a:t>
            </a: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e, Q ⟧ =</a:t>
            </a:r>
            <a:b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</a:b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e ∧ Q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wp⟦ </a:t>
            </a:r>
            <a:r>
              <a:rPr lang="en-US" sz="3200" dirty="0">
                <a:solidFill>
                  <a:srgbClr val="7030A0"/>
                </a:solidFill>
                <a:latin typeface="Lucida Sans Typewriter" panose="020B0509030504030204" pitchFamily="49" charset="77"/>
              </a:rPr>
              <a:t>assume</a:t>
            </a: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e, Q ⟧ =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32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 e ⟹ Q</a:t>
            </a:r>
          </a:p>
          <a:p>
            <a:pPr marL="0" indent="0">
              <a:spcBef>
                <a:spcPts val="0"/>
              </a:spcBef>
              <a:buNone/>
            </a:pPr>
            <a:endParaRPr lang="en-US" sz="3200" dirty="0">
              <a:solidFill>
                <a:schemeClr val="tx1"/>
              </a:solidFill>
              <a:latin typeface="Lucida Sans Typewriter" panose="020B0509030504030204" pitchFamily="49" charset="77"/>
            </a:endParaRPr>
          </a:p>
        </p:txBody>
      </p:sp>
      <p:pic>
        <p:nvPicPr>
          <p:cNvPr id="5" name="Picture 4" descr="No&#10;&#10;AI-generated content may be incorrect.">
            <a:extLst>
              <a:ext uri="{FF2B5EF4-FFF2-40B4-BE49-F238E27FC236}">
                <a16:creationId xmlns:a16="http://schemas.microsoft.com/office/drawing/2014/main" id="{4B09463C-3469-09D7-073E-D4B0552AE4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BD67F28D-CF4A-5959-B087-DBCF118764B8}"/>
              </a:ext>
            </a:extLst>
          </p:cNvPr>
          <p:cNvSpPr/>
          <p:nvPr/>
        </p:nvSpPr>
        <p:spPr>
          <a:xfrm>
            <a:off x="118663" y="5590860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8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59B2B-F023-CC7A-BD1D-52A73E0A0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Desugar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ea typeface="+mn-ea"/>
                <a:cs typeface="+mn-cs"/>
              </a:rPr>
              <a:t>call</a:t>
            </a:r>
            <a:endParaRPr lang="en-US" sz="2300" dirty="0">
              <a:solidFill>
                <a:srgbClr val="7030A0"/>
              </a:solidFill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8FB6E3-6F40-B982-BA74-6DD304E67B34}"/>
              </a:ext>
            </a:extLst>
          </p:cNvPr>
          <p:cNvSpPr/>
          <p:nvPr/>
        </p:nvSpPr>
        <p:spPr>
          <a:xfrm>
            <a:off x="3834871" y="566140"/>
            <a:ext cx="7015522" cy="24004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procedure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M(x)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returns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(y)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requires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P 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ensures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Q</a:t>
            </a:r>
          </a:p>
          <a:p>
            <a:endParaRPr lang="en-US" sz="2300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endParaRPr lang="en-US" sz="2300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call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a := M(b)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21AB05-8364-D075-6D14-BB74EB8C8192}"/>
              </a:ext>
            </a:extLst>
          </p:cNvPr>
          <p:cNvSpPr/>
          <p:nvPr/>
        </p:nvSpPr>
        <p:spPr>
          <a:xfrm>
            <a:off x="3834871" y="3324595"/>
            <a:ext cx="7015522" cy="260155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var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x := b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P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var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y := *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Q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a := y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31AA935-DCF9-E851-59D3-03CF2F8DA69D}"/>
              </a:ext>
            </a:extLst>
          </p:cNvPr>
          <p:cNvSpPr/>
          <p:nvPr/>
        </p:nvSpPr>
        <p:spPr>
          <a:xfrm>
            <a:off x="9946718" y="566140"/>
            <a:ext cx="903675" cy="383164"/>
          </a:xfrm>
          <a:custGeom>
            <a:avLst/>
            <a:gdLst>
              <a:gd name="csX0" fmla="*/ 0 w 903675"/>
              <a:gd name="csY0" fmla="*/ 0 h 383164"/>
              <a:gd name="csX1" fmla="*/ 451838 w 903675"/>
              <a:gd name="csY1" fmla="*/ 0 h 383164"/>
              <a:gd name="csX2" fmla="*/ 903675 w 903675"/>
              <a:gd name="csY2" fmla="*/ 0 h 383164"/>
              <a:gd name="csX3" fmla="*/ 903675 w 903675"/>
              <a:gd name="csY3" fmla="*/ 383164 h 383164"/>
              <a:gd name="csX4" fmla="*/ 442801 w 903675"/>
              <a:gd name="csY4" fmla="*/ 383164 h 383164"/>
              <a:gd name="csX5" fmla="*/ 0 w 903675"/>
              <a:gd name="csY5" fmla="*/ 383164 h 383164"/>
              <a:gd name="csX6" fmla="*/ 0 w 903675"/>
              <a:gd name="csY6" fmla="*/ 0 h 383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3675" h="383164" fill="none" extrusionOk="0">
                <a:moveTo>
                  <a:pt x="0" y="0"/>
                </a:moveTo>
                <a:cubicBezTo>
                  <a:pt x="220712" y="-37948"/>
                  <a:pt x="291750" y="47739"/>
                  <a:pt x="451838" y="0"/>
                </a:cubicBezTo>
                <a:cubicBezTo>
                  <a:pt x="611926" y="-47739"/>
                  <a:pt x="699615" y="6375"/>
                  <a:pt x="903675" y="0"/>
                </a:cubicBezTo>
                <a:cubicBezTo>
                  <a:pt x="933963" y="174562"/>
                  <a:pt x="870730" y="279769"/>
                  <a:pt x="903675" y="383164"/>
                </a:cubicBezTo>
                <a:cubicBezTo>
                  <a:pt x="716414" y="418600"/>
                  <a:pt x="588373" y="370141"/>
                  <a:pt x="442801" y="383164"/>
                </a:cubicBezTo>
                <a:cubicBezTo>
                  <a:pt x="297229" y="396187"/>
                  <a:pt x="104606" y="333395"/>
                  <a:pt x="0" y="383164"/>
                </a:cubicBezTo>
                <a:cubicBezTo>
                  <a:pt x="-43619" y="193602"/>
                  <a:pt x="10259" y="133059"/>
                  <a:pt x="0" y="0"/>
                </a:cubicBezTo>
                <a:close/>
              </a:path>
              <a:path w="903675" h="383164" stroke="0" extrusionOk="0">
                <a:moveTo>
                  <a:pt x="0" y="0"/>
                </a:moveTo>
                <a:cubicBezTo>
                  <a:pt x="219090" y="-50859"/>
                  <a:pt x="297424" y="42318"/>
                  <a:pt x="442801" y="0"/>
                </a:cubicBezTo>
                <a:cubicBezTo>
                  <a:pt x="588178" y="-42318"/>
                  <a:pt x="776792" y="44180"/>
                  <a:pt x="903675" y="0"/>
                </a:cubicBezTo>
                <a:cubicBezTo>
                  <a:pt x="918050" y="187664"/>
                  <a:pt x="861965" y="291990"/>
                  <a:pt x="903675" y="383164"/>
                </a:cubicBezTo>
                <a:cubicBezTo>
                  <a:pt x="756246" y="404758"/>
                  <a:pt x="636520" y="343239"/>
                  <a:pt x="469911" y="383164"/>
                </a:cubicBezTo>
                <a:cubicBezTo>
                  <a:pt x="303302" y="423089"/>
                  <a:pt x="133824" y="373082"/>
                  <a:pt x="0" y="383164"/>
                </a:cubicBezTo>
                <a:cubicBezTo>
                  <a:pt x="-1756" y="204749"/>
                  <a:pt x="6722" y="187173"/>
                  <a:pt x="0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40732383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IVL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697171-BA0C-722C-308A-CD4D611C7D7D}"/>
              </a:ext>
            </a:extLst>
          </p:cNvPr>
          <p:cNvSpPr/>
          <p:nvPr/>
        </p:nvSpPr>
        <p:spPr>
          <a:xfrm>
            <a:off x="9178902" y="3318362"/>
            <a:ext cx="1671492" cy="383164"/>
          </a:xfrm>
          <a:custGeom>
            <a:avLst/>
            <a:gdLst>
              <a:gd name="csX0" fmla="*/ 0 w 1671492"/>
              <a:gd name="csY0" fmla="*/ 0 h 383164"/>
              <a:gd name="csX1" fmla="*/ 557164 w 1671492"/>
              <a:gd name="csY1" fmla="*/ 0 h 383164"/>
              <a:gd name="csX2" fmla="*/ 1097613 w 1671492"/>
              <a:gd name="csY2" fmla="*/ 0 h 383164"/>
              <a:gd name="csX3" fmla="*/ 1671492 w 1671492"/>
              <a:gd name="csY3" fmla="*/ 0 h 383164"/>
              <a:gd name="csX4" fmla="*/ 1671492 w 1671492"/>
              <a:gd name="csY4" fmla="*/ 383164 h 383164"/>
              <a:gd name="csX5" fmla="*/ 1164473 w 1671492"/>
              <a:gd name="csY5" fmla="*/ 383164 h 383164"/>
              <a:gd name="csX6" fmla="*/ 607309 w 1671492"/>
              <a:gd name="csY6" fmla="*/ 383164 h 383164"/>
              <a:gd name="csX7" fmla="*/ 0 w 1671492"/>
              <a:gd name="csY7" fmla="*/ 383164 h 383164"/>
              <a:gd name="csX8" fmla="*/ 0 w 1671492"/>
              <a:gd name="csY8" fmla="*/ 0 h 383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671492" h="383164" fill="none" extrusionOk="0">
                <a:moveTo>
                  <a:pt x="0" y="0"/>
                </a:moveTo>
                <a:cubicBezTo>
                  <a:pt x="277327" y="-54068"/>
                  <a:pt x="284297" y="66473"/>
                  <a:pt x="557164" y="0"/>
                </a:cubicBezTo>
                <a:cubicBezTo>
                  <a:pt x="830031" y="-66473"/>
                  <a:pt x="854994" y="32456"/>
                  <a:pt x="1097613" y="0"/>
                </a:cubicBezTo>
                <a:cubicBezTo>
                  <a:pt x="1340232" y="-32456"/>
                  <a:pt x="1481902" y="31573"/>
                  <a:pt x="1671492" y="0"/>
                </a:cubicBezTo>
                <a:cubicBezTo>
                  <a:pt x="1709091" y="181875"/>
                  <a:pt x="1645868" y="288064"/>
                  <a:pt x="1671492" y="383164"/>
                </a:cubicBezTo>
                <a:cubicBezTo>
                  <a:pt x="1438620" y="419373"/>
                  <a:pt x="1286048" y="350421"/>
                  <a:pt x="1164473" y="383164"/>
                </a:cubicBezTo>
                <a:cubicBezTo>
                  <a:pt x="1042898" y="415907"/>
                  <a:pt x="775459" y="322855"/>
                  <a:pt x="607309" y="383164"/>
                </a:cubicBezTo>
                <a:cubicBezTo>
                  <a:pt x="439159" y="443473"/>
                  <a:pt x="204653" y="315875"/>
                  <a:pt x="0" y="383164"/>
                </a:cubicBezTo>
                <a:cubicBezTo>
                  <a:pt x="-45880" y="283809"/>
                  <a:pt x="45971" y="151149"/>
                  <a:pt x="0" y="0"/>
                </a:cubicBezTo>
                <a:close/>
              </a:path>
              <a:path w="1671492" h="383164" stroke="0" extrusionOk="0">
                <a:moveTo>
                  <a:pt x="0" y="0"/>
                </a:moveTo>
                <a:cubicBezTo>
                  <a:pt x="153683" y="-54556"/>
                  <a:pt x="271420" y="40442"/>
                  <a:pt x="540449" y="0"/>
                </a:cubicBezTo>
                <a:cubicBezTo>
                  <a:pt x="809478" y="-40442"/>
                  <a:pt x="934003" y="28494"/>
                  <a:pt x="1114328" y="0"/>
                </a:cubicBezTo>
                <a:cubicBezTo>
                  <a:pt x="1294653" y="-28494"/>
                  <a:pt x="1454433" y="64193"/>
                  <a:pt x="1671492" y="0"/>
                </a:cubicBezTo>
                <a:cubicBezTo>
                  <a:pt x="1674191" y="178295"/>
                  <a:pt x="1654492" y="266049"/>
                  <a:pt x="1671492" y="383164"/>
                </a:cubicBezTo>
                <a:cubicBezTo>
                  <a:pt x="1559811" y="389491"/>
                  <a:pt x="1278844" y="364214"/>
                  <a:pt x="1164473" y="383164"/>
                </a:cubicBezTo>
                <a:cubicBezTo>
                  <a:pt x="1050102" y="402114"/>
                  <a:pt x="810414" y="341391"/>
                  <a:pt x="640739" y="383164"/>
                </a:cubicBezTo>
                <a:cubicBezTo>
                  <a:pt x="471064" y="424937"/>
                  <a:pt x="129695" y="376585"/>
                  <a:pt x="0" y="383164"/>
                </a:cubicBezTo>
                <a:cubicBezTo>
                  <a:pt x="-32684" y="275760"/>
                  <a:pt x="8377" y="120572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40732383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Desugared IVL</a:t>
            </a:r>
          </a:p>
        </p:txBody>
      </p:sp>
      <p:pic>
        <p:nvPicPr>
          <p:cNvPr id="17" name="Picture 16" descr="No&#10;&#10;AI-generated content may be incorrect.">
            <a:extLst>
              <a:ext uri="{FF2B5EF4-FFF2-40B4-BE49-F238E27FC236}">
                <a16:creationId xmlns:a16="http://schemas.microsoft.com/office/drawing/2014/main" id="{1D7C5F75-8D4E-1BE0-1FE0-FA1C8D96E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9" name="Arrow: Right 18">
            <a:extLst>
              <a:ext uri="{FF2B5EF4-FFF2-40B4-BE49-F238E27FC236}">
                <a16:creationId xmlns:a16="http://schemas.microsoft.com/office/drawing/2014/main" id="{5E26B760-A7B0-BBDF-27BC-6D137072DB0C}"/>
              </a:ext>
            </a:extLst>
          </p:cNvPr>
          <p:cNvSpPr/>
          <p:nvPr/>
        </p:nvSpPr>
        <p:spPr>
          <a:xfrm>
            <a:off x="118663" y="5590860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3BE36C-206C-D7AA-A9FF-BD155441B751}"/>
              </a:ext>
            </a:extLst>
          </p:cNvPr>
          <p:cNvSpPr txBox="1"/>
          <p:nvPr/>
        </p:nvSpPr>
        <p:spPr>
          <a:xfrm>
            <a:off x="6645106" y="3685520"/>
            <a:ext cx="420528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Bind formal in-parameter</a:t>
            </a:r>
          </a:p>
          <a:p>
            <a:r>
              <a:rPr lang="en-US" sz="2400" dirty="0"/>
              <a:t>Check precondition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/>
              <a:t>Effect the procedure’s effect</a:t>
            </a:r>
          </a:p>
          <a:p>
            <a:r>
              <a:rPr lang="en-US" sz="2400" dirty="0"/>
              <a:t>Assign actual out-parameter</a:t>
            </a:r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id="{B69A3442-00BE-B546-4E57-1091955A9E08}"/>
              </a:ext>
            </a:extLst>
          </p:cNvPr>
          <p:cNvSpPr/>
          <p:nvPr/>
        </p:nvSpPr>
        <p:spPr>
          <a:xfrm>
            <a:off x="6275157" y="4467298"/>
            <a:ext cx="279206" cy="628213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24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allAtOnce" animBg="1"/>
      <p:bldP spid="15" grpId="0" animBg="1"/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0D073-8BC0-596D-2C1A-25A451DAC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B4A2B-8226-A27A-A04C-C3141EB99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Desugar loop</a:t>
            </a:r>
            <a:endParaRPr lang="en-US" sz="2300" dirty="0">
              <a:solidFill>
                <a:srgbClr val="7030A0"/>
              </a:solidFill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8C7431-85D3-EC5F-7145-EF04E82602B9}"/>
              </a:ext>
            </a:extLst>
          </p:cNvPr>
          <p:cNvSpPr/>
          <p:nvPr/>
        </p:nvSpPr>
        <p:spPr>
          <a:xfrm>
            <a:off x="3834871" y="363718"/>
            <a:ext cx="7015522" cy="18280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while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e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invariant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J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S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712D52-ABA8-934C-27FE-B8D2EB0B0BA6}"/>
              </a:ext>
            </a:extLst>
          </p:cNvPr>
          <p:cNvSpPr/>
          <p:nvPr/>
        </p:nvSpPr>
        <p:spPr>
          <a:xfrm>
            <a:off x="3834871" y="2424159"/>
            <a:ext cx="7015522" cy="410228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300" dirty="0">
              <a:solidFill>
                <a:srgbClr val="7030A0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J</a:t>
            </a:r>
          </a:p>
          <a:p>
            <a:endParaRPr lang="en-US" sz="2300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x := *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J</a:t>
            </a:r>
          </a:p>
          <a:p>
            <a:endParaRPr lang="en-US" sz="2300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e 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S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J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false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671781-52AC-88EE-E03C-F27407B00F39}"/>
              </a:ext>
            </a:extLst>
          </p:cNvPr>
          <p:cNvSpPr/>
          <p:nvPr/>
        </p:nvSpPr>
        <p:spPr>
          <a:xfrm>
            <a:off x="9946718" y="363717"/>
            <a:ext cx="903675" cy="383164"/>
          </a:xfrm>
          <a:custGeom>
            <a:avLst/>
            <a:gdLst>
              <a:gd name="csX0" fmla="*/ 0 w 903675"/>
              <a:gd name="csY0" fmla="*/ 0 h 383164"/>
              <a:gd name="csX1" fmla="*/ 451838 w 903675"/>
              <a:gd name="csY1" fmla="*/ 0 h 383164"/>
              <a:gd name="csX2" fmla="*/ 903675 w 903675"/>
              <a:gd name="csY2" fmla="*/ 0 h 383164"/>
              <a:gd name="csX3" fmla="*/ 903675 w 903675"/>
              <a:gd name="csY3" fmla="*/ 383164 h 383164"/>
              <a:gd name="csX4" fmla="*/ 442801 w 903675"/>
              <a:gd name="csY4" fmla="*/ 383164 h 383164"/>
              <a:gd name="csX5" fmla="*/ 0 w 903675"/>
              <a:gd name="csY5" fmla="*/ 383164 h 383164"/>
              <a:gd name="csX6" fmla="*/ 0 w 903675"/>
              <a:gd name="csY6" fmla="*/ 0 h 383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3675" h="383164" fill="none" extrusionOk="0">
                <a:moveTo>
                  <a:pt x="0" y="0"/>
                </a:moveTo>
                <a:cubicBezTo>
                  <a:pt x="220712" y="-37948"/>
                  <a:pt x="291750" y="47739"/>
                  <a:pt x="451838" y="0"/>
                </a:cubicBezTo>
                <a:cubicBezTo>
                  <a:pt x="611926" y="-47739"/>
                  <a:pt x="699615" y="6375"/>
                  <a:pt x="903675" y="0"/>
                </a:cubicBezTo>
                <a:cubicBezTo>
                  <a:pt x="933963" y="174562"/>
                  <a:pt x="870730" y="279769"/>
                  <a:pt x="903675" y="383164"/>
                </a:cubicBezTo>
                <a:cubicBezTo>
                  <a:pt x="716414" y="418600"/>
                  <a:pt x="588373" y="370141"/>
                  <a:pt x="442801" y="383164"/>
                </a:cubicBezTo>
                <a:cubicBezTo>
                  <a:pt x="297229" y="396187"/>
                  <a:pt x="104606" y="333395"/>
                  <a:pt x="0" y="383164"/>
                </a:cubicBezTo>
                <a:cubicBezTo>
                  <a:pt x="-43619" y="193602"/>
                  <a:pt x="10259" y="133059"/>
                  <a:pt x="0" y="0"/>
                </a:cubicBezTo>
                <a:close/>
              </a:path>
              <a:path w="903675" h="383164" stroke="0" extrusionOk="0">
                <a:moveTo>
                  <a:pt x="0" y="0"/>
                </a:moveTo>
                <a:cubicBezTo>
                  <a:pt x="219090" y="-50859"/>
                  <a:pt x="297424" y="42318"/>
                  <a:pt x="442801" y="0"/>
                </a:cubicBezTo>
                <a:cubicBezTo>
                  <a:pt x="588178" y="-42318"/>
                  <a:pt x="776792" y="44180"/>
                  <a:pt x="903675" y="0"/>
                </a:cubicBezTo>
                <a:cubicBezTo>
                  <a:pt x="918050" y="187664"/>
                  <a:pt x="861965" y="291990"/>
                  <a:pt x="903675" y="383164"/>
                </a:cubicBezTo>
                <a:cubicBezTo>
                  <a:pt x="756246" y="404758"/>
                  <a:pt x="636520" y="343239"/>
                  <a:pt x="469911" y="383164"/>
                </a:cubicBezTo>
                <a:cubicBezTo>
                  <a:pt x="303302" y="423089"/>
                  <a:pt x="133824" y="373082"/>
                  <a:pt x="0" y="383164"/>
                </a:cubicBezTo>
                <a:cubicBezTo>
                  <a:pt x="-1756" y="204749"/>
                  <a:pt x="6722" y="187173"/>
                  <a:pt x="0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40732383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IVL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BAC1DE-AEDB-DAE9-1440-E09302F0D5A2}"/>
              </a:ext>
            </a:extLst>
          </p:cNvPr>
          <p:cNvSpPr/>
          <p:nvPr/>
        </p:nvSpPr>
        <p:spPr>
          <a:xfrm>
            <a:off x="9178902" y="2417926"/>
            <a:ext cx="1671492" cy="383164"/>
          </a:xfrm>
          <a:custGeom>
            <a:avLst/>
            <a:gdLst>
              <a:gd name="csX0" fmla="*/ 0 w 1671492"/>
              <a:gd name="csY0" fmla="*/ 0 h 383164"/>
              <a:gd name="csX1" fmla="*/ 557164 w 1671492"/>
              <a:gd name="csY1" fmla="*/ 0 h 383164"/>
              <a:gd name="csX2" fmla="*/ 1097613 w 1671492"/>
              <a:gd name="csY2" fmla="*/ 0 h 383164"/>
              <a:gd name="csX3" fmla="*/ 1671492 w 1671492"/>
              <a:gd name="csY3" fmla="*/ 0 h 383164"/>
              <a:gd name="csX4" fmla="*/ 1671492 w 1671492"/>
              <a:gd name="csY4" fmla="*/ 383164 h 383164"/>
              <a:gd name="csX5" fmla="*/ 1164473 w 1671492"/>
              <a:gd name="csY5" fmla="*/ 383164 h 383164"/>
              <a:gd name="csX6" fmla="*/ 607309 w 1671492"/>
              <a:gd name="csY6" fmla="*/ 383164 h 383164"/>
              <a:gd name="csX7" fmla="*/ 0 w 1671492"/>
              <a:gd name="csY7" fmla="*/ 383164 h 383164"/>
              <a:gd name="csX8" fmla="*/ 0 w 1671492"/>
              <a:gd name="csY8" fmla="*/ 0 h 383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671492" h="383164" fill="none" extrusionOk="0">
                <a:moveTo>
                  <a:pt x="0" y="0"/>
                </a:moveTo>
                <a:cubicBezTo>
                  <a:pt x="277327" y="-54068"/>
                  <a:pt x="284297" y="66473"/>
                  <a:pt x="557164" y="0"/>
                </a:cubicBezTo>
                <a:cubicBezTo>
                  <a:pt x="830031" y="-66473"/>
                  <a:pt x="854994" y="32456"/>
                  <a:pt x="1097613" y="0"/>
                </a:cubicBezTo>
                <a:cubicBezTo>
                  <a:pt x="1340232" y="-32456"/>
                  <a:pt x="1481902" y="31573"/>
                  <a:pt x="1671492" y="0"/>
                </a:cubicBezTo>
                <a:cubicBezTo>
                  <a:pt x="1709091" y="181875"/>
                  <a:pt x="1645868" y="288064"/>
                  <a:pt x="1671492" y="383164"/>
                </a:cubicBezTo>
                <a:cubicBezTo>
                  <a:pt x="1438620" y="419373"/>
                  <a:pt x="1286048" y="350421"/>
                  <a:pt x="1164473" y="383164"/>
                </a:cubicBezTo>
                <a:cubicBezTo>
                  <a:pt x="1042898" y="415907"/>
                  <a:pt x="775459" y="322855"/>
                  <a:pt x="607309" y="383164"/>
                </a:cubicBezTo>
                <a:cubicBezTo>
                  <a:pt x="439159" y="443473"/>
                  <a:pt x="204653" y="315875"/>
                  <a:pt x="0" y="383164"/>
                </a:cubicBezTo>
                <a:cubicBezTo>
                  <a:pt x="-45880" y="283809"/>
                  <a:pt x="45971" y="151149"/>
                  <a:pt x="0" y="0"/>
                </a:cubicBezTo>
                <a:close/>
              </a:path>
              <a:path w="1671492" h="383164" stroke="0" extrusionOk="0">
                <a:moveTo>
                  <a:pt x="0" y="0"/>
                </a:moveTo>
                <a:cubicBezTo>
                  <a:pt x="153683" y="-54556"/>
                  <a:pt x="271420" y="40442"/>
                  <a:pt x="540449" y="0"/>
                </a:cubicBezTo>
                <a:cubicBezTo>
                  <a:pt x="809478" y="-40442"/>
                  <a:pt x="934003" y="28494"/>
                  <a:pt x="1114328" y="0"/>
                </a:cubicBezTo>
                <a:cubicBezTo>
                  <a:pt x="1294653" y="-28494"/>
                  <a:pt x="1454433" y="64193"/>
                  <a:pt x="1671492" y="0"/>
                </a:cubicBezTo>
                <a:cubicBezTo>
                  <a:pt x="1674191" y="178295"/>
                  <a:pt x="1654492" y="266049"/>
                  <a:pt x="1671492" y="383164"/>
                </a:cubicBezTo>
                <a:cubicBezTo>
                  <a:pt x="1559811" y="389491"/>
                  <a:pt x="1278844" y="364214"/>
                  <a:pt x="1164473" y="383164"/>
                </a:cubicBezTo>
                <a:cubicBezTo>
                  <a:pt x="1050102" y="402114"/>
                  <a:pt x="810414" y="341391"/>
                  <a:pt x="640739" y="383164"/>
                </a:cubicBezTo>
                <a:cubicBezTo>
                  <a:pt x="471064" y="424937"/>
                  <a:pt x="129695" y="376585"/>
                  <a:pt x="0" y="383164"/>
                </a:cubicBezTo>
                <a:cubicBezTo>
                  <a:pt x="-32684" y="275760"/>
                  <a:pt x="8377" y="120572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40732383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Desugared IVL</a:t>
            </a:r>
          </a:p>
        </p:txBody>
      </p:sp>
      <p:pic>
        <p:nvPicPr>
          <p:cNvPr id="17" name="Picture 16" descr="No&#10;&#10;AI-generated content may be incorrect.">
            <a:extLst>
              <a:ext uri="{FF2B5EF4-FFF2-40B4-BE49-F238E27FC236}">
                <a16:creationId xmlns:a16="http://schemas.microsoft.com/office/drawing/2014/main" id="{EDEE1FF5-09E7-755A-FB12-417EE28D6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9" name="Arrow: Right 18">
            <a:extLst>
              <a:ext uri="{FF2B5EF4-FFF2-40B4-BE49-F238E27FC236}">
                <a16:creationId xmlns:a16="http://schemas.microsoft.com/office/drawing/2014/main" id="{43FE9740-DC54-4CA3-34CF-DFA2CBE7B3E6}"/>
              </a:ext>
            </a:extLst>
          </p:cNvPr>
          <p:cNvSpPr/>
          <p:nvPr/>
        </p:nvSpPr>
        <p:spPr>
          <a:xfrm>
            <a:off x="118663" y="5590860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F4F917-49A6-C268-2217-A7728A93E7B5}"/>
              </a:ext>
            </a:extLst>
          </p:cNvPr>
          <p:cNvSpPr txBox="1"/>
          <p:nvPr/>
        </p:nvSpPr>
        <p:spPr>
          <a:xfrm>
            <a:off x="6393825" y="1302710"/>
            <a:ext cx="4746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let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x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 denote the variables</a:t>
            </a:r>
            <a:br>
              <a:rPr lang="en-US" sz="24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assigned  to by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S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6B2374-7CA5-2D36-0941-9C4562A8B49B}"/>
              </a:ext>
            </a:extLst>
          </p:cNvPr>
          <p:cNvSpPr txBox="1"/>
          <p:nvPr/>
        </p:nvSpPr>
        <p:spPr>
          <a:xfrm>
            <a:off x="6393825" y="4770334"/>
            <a:ext cx="4205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Start in on the next iteration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0BD59DCB-5351-CA58-66C3-871B988C5572}"/>
              </a:ext>
            </a:extLst>
          </p:cNvPr>
          <p:cNvSpPr/>
          <p:nvPr/>
        </p:nvSpPr>
        <p:spPr>
          <a:xfrm>
            <a:off x="6037833" y="3671558"/>
            <a:ext cx="279206" cy="628213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3B8A15-B498-9C11-4DB8-A212937F5B01}"/>
              </a:ext>
            </a:extLst>
          </p:cNvPr>
          <p:cNvSpPr txBox="1"/>
          <p:nvPr/>
        </p:nvSpPr>
        <p:spPr>
          <a:xfrm>
            <a:off x="6393825" y="2864063"/>
            <a:ext cx="4205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Check the invariant on entry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016AB9-0219-9D66-851A-5991266AB1EC}"/>
              </a:ext>
            </a:extLst>
          </p:cNvPr>
          <p:cNvSpPr txBox="1"/>
          <p:nvPr/>
        </p:nvSpPr>
        <p:spPr>
          <a:xfrm>
            <a:off x="6393825" y="3558117"/>
            <a:ext cx="4205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Fast forward to an arbitrary loop iteration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FAAE7BD8-87B1-0583-27BF-D0258FB1F123}"/>
              </a:ext>
            </a:extLst>
          </p:cNvPr>
          <p:cNvSpPr/>
          <p:nvPr/>
        </p:nvSpPr>
        <p:spPr>
          <a:xfrm>
            <a:off x="6037833" y="4687061"/>
            <a:ext cx="279206" cy="628213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F199D6-1BAF-9CAB-32D4-6A320AA5A0A7}"/>
              </a:ext>
            </a:extLst>
          </p:cNvPr>
          <p:cNvSpPr txBox="1"/>
          <p:nvPr/>
        </p:nvSpPr>
        <p:spPr>
          <a:xfrm>
            <a:off x="6393825" y="5291763"/>
            <a:ext cx="4205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Check invariant is maintained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960064-88A1-D177-0714-5648DFF0E904}"/>
              </a:ext>
            </a:extLst>
          </p:cNvPr>
          <p:cNvSpPr txBox="1"/>
          <p:nvPr/>
        </p:nvSpPr>
        <p:spPr>
          <a:xfrm>
            <a:off x="6393825" y="5666550"/>
            <a:ext cx="4205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Stop checking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BD3FA6D2-F1E1-F696-568C-DB1C327EA1DB}"/>
              </a:ext>
            </a:extLst>
          </p:cNvPr>
          <p:cNvSpPr/>
          <p:nvPr/>
        </p:nvSpPr>
        <p:spPr>
          <a:xfrm rot="21337679">
            <a:off x="572288" y="415211"/>
            <a:ext cx="3083350" cy="2485544"/>
          </a:xfrm>
          <a:prstGeom prst="wedgeEllipseCallout">
            <a:avLst>
              <a:gd name="adj1" fmla="val -67331"/>
              <a:gd name="adj2" fmla="val -6038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Note that this translation also allows </a:t>
            </a:r>
            <a:r>
              <a:rPr lang="en-US" sz="2400" dirty="0">
                <a:latin typeface="Consolas" panose="020B0609020204030204" pitchFamily="49" charset="0"/>
              </a:rPr>
              <a:t>break</a:t>
            </a:r>
            <a:r>
              <a:rPr lang="en-US" sz="2400" dirty="0"/>
              <a:t> statements in </a:t>
            </a:r>
            <a:r>
              <a:rPr lang="en-US" sz="2400" dirty="0">
                <a:latin typeface="Consolas" panose="020B0609020204030204" pitchFamily="49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07924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allAtOnce" animBg="1"/>
      <p:bldP spid="15" grpId="0" animBg="1"/>
      <p:bldP spid="3" grpId="0"/>
      <p:bldP spid="4" grpId="0"/>
      <p:bldP spid="6" grpId="0" animBg="1"/>
      <p:bldP spid="7" grpId="0"/>
      <p:bldP spid="9" grpId="0"/>
      <p:bldP spid="10" grpId="0" animBg="1"/>
      <p:bldP spid="11" grpId="0"/>
      <p:bldP spid="12" grpId="0"/>
      <p:bldP spid="1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AAEE879-475E-3084-240C-ADB29546D95F}"/>
              </a:ext>
            </a:extLst>
          </p:cNvPr>
          <p:cNvSpPr/>
          <p:nvPr/>
        </p:nvSpPr>
        <p:spPr>
          <a:xfrm>
            <a:off x="7735824" y="5925312"/>
            <a:ext cx="2743200" cy="886968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7869A1-9AD9-DB24-2C2F-60ABA4B29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 of loop desugaring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2B1343-E5D6-1C03-4769-740C08D05109}"/>
              </a:ext>
            </a:extLst>
          </p:cNvPr>
          <p:cNvSpPr txBox="1"/>
          <p:nvPr/>
        </p:nvSpPr>
        <p:spPr>
          <a:xfrm>
            <a:off x="3430967" y="148249"/>
            <a:ext cx="6099932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wp⟦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assert J; x := *; assume J;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    if e { S; assert J; assume false; }</a:t>
            </a:r>
            <a:r>
              <a:rPr lang="en-US" dirty="0"/>
              <a:t>, Q ⟧</a:t>
            </a:r>
          </a:p>
          <a:p>
            <a:r>
              <a:rPr lang="en-US" dirty="0"/>
              <a:t>=</a:t>
            </a:r>
          </a:p>
          <a:p>
            <a:r>
              <a:rPr lang="en-US" dirty="0"/>
              <a:t>wp⟦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assert J; x := *; assume J</a:t>
            </a:r>
            <a:r>
              <a:rPr lang="en-US" dirty="0"/>
              <a:t>,</a:t>
            </a:r>
          </a:p>
          <a:p>
            <a:r>
              <a:rPr lang="en-US" dirty="0"/>
              <a:t>    wp⟦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if e { S; assert J; assume false; }</a:t>
            </a:r>
            <a:r>
              <a:rPr lang="en-US" dirty="0"/>
              <a:t>, Q ⟧⟧</a:t>
            </a:r>
          </a:p>
          <a:p>
            <a:r>
              <a:rPr lang="en-US" dirty="0"/>
              <a:t>=</a:t>
            </a:r>
          </a:p>
          <a:p>
            <a:r>
              <a:rPr lang="en-US" dirty="0"/>
              <a:t>wp⟦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assert J; x := *; assume J</a:t>
            </a:r>
            <a:r>
              <a:rPr lang="en-US" dirty="0"/>
              <a:t>,</a:t>
            </a:r>
          </a:p>
          <a:p>
            <a:r>
              <a:rPr lang="en-US" dirty="0"/>
              <a:t>    (e ⟹ wp⟦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S; assert J; assume false</a:t>
            </a:r>
            <a:r>
              <a:rPr lang="en-US" dirty="0"/>
              <a:t>, Q ⟧) ∧</a:t>
            </a:r>
          </a:p>
          <a:p>
            <a:r>
              <a:rPr lang="en-US" dirty="0"/>
              <a:t>    (¬e ⟹ Q) ⟧</a:t>
            </a:r>
          </a:p>
          <a:p>
            <a:r>
              <a:rPr lang="en-US" dirty="0"/>
              <a:t>=</a:t>
            </a:r>
          </a:p>
          <a:p>
            <a:r>
              <a:rPr lang="en-US" dirty="0"/>
              <a:t>wp⟦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assert J; x := *; assume J</a:t>
            </a:r>
            <a:r>
              <a:rPr lang="en-US" dirty="0"/>
              <a:t>,</a:t>
            </a:r>
          </a:p>
          <a:p>
            <a:r>
              <a:rPr lang="en-US" dirty="0"/>
              <a:t>    (e ⟹ wp⟦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S; assert J</a:t>
            </a:r>
            <a:r>
              <a:rPr lang="en-US" dirty="0"/>
              <a:t>, false ⟹ Q ⟧) ∧</a:t>
            </a:r>
          </a:p>
          <a:p>
            <a:r>
              <a:rPr lang="en-US" dirty="0"/>
              <a:t>    (¬e ⟹ Q) ⟧</a:t>
            </a:r>
          </a:p>
          <a:p>
            <a:r>
              <a:rPr lang="en-US" dirty="0"/>
              <a:t>=</a:t>
            </a:r>
          </a:p>
          <a:p>
            <a:r>
              <a:rPr lang="en-US" dirty="0"/>
              <a:t>wp⟦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assert J; x := *; assume J</a:t>
            </a:r>
            <a:r>
              <a:rPr lang="en-US" dirty="0"/>
              <a:t>,</a:t>
            </a:r>
          </a:p>
          <a:p>
            <a:r>
              <a:rPr lang="en-US" dirty="0"/>
              <a:t>    (e ⟹ wp⟦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S; assert J</a:t>
            </a:r>
            <a:r>
              <a:rPr lang="en-US" dirty="0"/>
              <a:t>, true ⟧) ∧</a:t>
            </a:r>
          </a:p>
          <a:p>
            <a:r>
              <a:rPr lang="en-US" dirty="0"/>
              <a:t>    (¬e ⟹ Q) ⟧</a:t>
            </a:r>
          </a:p>
          <a:p>
            <a:r>
              <a:rPr lang="en-US" dirty="0"/>
              <a:t>=</a:t>
            </a:r>
          </a:p>
          <a:p>
            <a:r>
              <a:rPr lang="en-US" dirty="0"/>
              <a:t>wp⟦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assert J; x := *; assume J</a:t>
            </a:r>
            <a:r>
              <a:rPr lang="en-US" dirty="0"/>
              <a:t>,</a:t>
            </a:r>
          </a:p>
          <a:p>
            <a:r>
              <a:rPr lang="en-US" dirty="0"/>
              <a:t>    (e ⟹ wp⟦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S</a:t>
            </a:r>
            <a:r>
              <a:rPr lang="en-US" dirty="0"/>
              <a:t>, J ∧ true ⟧) ∧</a:t>
            </a:r>
          </a:p>
          <a:p>
            <a:r>
              <a:rPr lang="en-US" dirty="0"/>
              <a:t>    (¬e ⟹ Q) ⟧</a:t>
            </a:r>
          </a:p>
          <a:p>
            <a:r>
              <a:rPr lang="en-US" dirty="0"/>
              <a:t>=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9E485DA-B6AF-E341-77DA-3C4CDDDBB9CA}"/>
              </a:ext>
            </a:extLst>
          </p:cNvPr>
          <p:cNvSpPr/>
          <p:nvPr/>
        </p:nvSpPr>
        <p:spPr>
          <a:xfrm>
            <a:off x="3749040" y="2687186"/>
            <a:ext cx="4398264" cy="3724567"/>
          </a:xfrm>
          <a:custGeom>
            <a:avLst/>
            <a:gdLst>
              <a:gd name="csX0" fmla="*/ 0 w 4398264"/>
              <a:gd name="csY0" fmla="*/ 3439294 h 3724567"/>
              <a:gd name="csX1" fmla="*/ 1078992 w 4398264"/>
              <a:gd name="csY1" fmla="*/ 3722758 h 3724567"/>
              <a:gd name="csX2" fmla="*/ 2798064 w 4398264"/>
              <a:gd name="csY2" fmla="*/ 3521590 h 3724567"/>
              <a:gd name="csX3" fmla="*/ 3749040 w 4398264"/>
              <a:gd name="csY3" fmla="*/ 2817502 h 3724567"/>
              <a:gd name="csX4" fmla="*/ 3950208 w 4398264"/>
              <a:gd name="csY4" fmla="*/ 1802518 h 3724567"/>
              <a:gd name="csX5" fmla="*/ 3941064 w 4398264"/>
              <a:gd name="csY5" fmla="*/ 540646 h 3724567"/>
              <a:gd name="csX6" fmla="*/ 4050792 w 4398264"/>
              <a:gd name="csY6" fmla="*/ 56014 h 3724567"/>
              <a:gd name="csX7" fmla="*/ 4315968 w 4398264"/>
              <a:gd name="csY7" fmla="*/ 28582 h 3724567"/>
              <a:gd name="csX8" fmla="*/ 4398264 w 4398264"/>
              <a:gd name="csY8" fmla="*/ 220606 h 37245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398264" h="3724567">
                <a:moveTo>
                  <a:pt x="0" y="3439294"/>
                </a:moveTo>
                <a:cubicBezTo>
                  <a:pt x="306324" y="3574168"/>
                  <a:pt x="612648" y="3709042"/>
                  <a:pt x="1078992" y="3722758"/>
                </a:cubicBezTo>
                <a:cubicBezTo>
                  <a:pt x="1545336" y="3736474"/>
                  <a:pt x="2353056" y="3672466"/>
                  <a:pt x="2798064" y="3521590"/>
                </a:cubicBezTo>
                <a:cubicBezTo>
                  <a:pt x="3243072" y="3370714"/>
                  <a:pt x="3557016" y="3104014"/>
                  <a:pt x="3749040" y="2817502"/>
                </a:cubicBezTo>
                <a:cubicBezTo>
                  <a:pt x="3941064" y="2530990"/>
                  <a:pt x="3918204" y="2181994"/>
                  <a:pt x="3950208" y="1802518"/>
                </a:cubicBezTo>
                <a:cubicBezTo>
                  <a:pt x="3982212" y="1423042"/>
                  <a:pt x="3924300" y="831730"/>
                  <a:pt x="3941064" y="540646"/>
                </a:cubicBezTo>
                <a:cubicBezTo>
                  <a:pt x="3957828" y="249562"/>
                  <a:pt x="3988308" y="141358"/>
                  <a:pt x="4050792" y="56014"/>
                </a:cubicBezTo>
                <a:cubicBezTo>
                  <a:pt x="4113276" y="-29330"/>
                  <a:pt x="4258056" y="1150"/>
                  <a:pt x="4315968" y="28582"/>
                </a:cubicBezTo>
                <a:cubicBezTo>
                  <a:pt x="4373880" y="56014"/>
                  <a:pt x="4386072" y="138310"/>
                  <a:pt x="4398264" y="220606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B93DBC-9AE3-1787-6BBC-A1012E6ED30D}"/>
              </a:ext>
            </a:extLst>
          </p:cNvPr>
          <p:cNvSpPr txBox="1"/>
          <p:nvPr/>
        </p:nvSpPr>
        <p:spPr>
          <a:xfrm>
            <a:off x="7814875" y="2841962"/>
            <a:ext cx="437712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wp⟦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assert J; x := *; assume J</a:t>
            </a:r>
            <a:r>
              <a:rPr lang="en-US" dirty="0"/>
              <a:t>,</a:t>
            </a:r>
          </a:p>
          <a:p>
            <a:r>
              <a:rPr lang="en-US" dirty="0"/>
              <a:t>    (e ⟹ wp⟦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S</a:t>
            </a:r>
            <a:r>
              <a:rPr lang="en-US" dirty="0"/>
              <a:t>, J ⟧) ∧ (¬e ⟹ Q) ⟧</a:t>
            </a:r>
          </a:p>
          <a:p>
            <a:r>
              <a:rPr lang="en-US" dirty="0"/>
              <a:t>=</a:t>
            </a:r>
          </a:p>
          <a:p>
            <a:r>
              <a:rPr lang="en-US" dirty="0"/>
              <a:t>wp⟦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assert J; x := *</a:t>
            </a:r>
            <a:r>
              <a:rPr lang="en-US" dirty="0"/>
              <a:t>,</a:t>
            </a:r>
          </a:p>
          <a:p>
            <a:r>
              <a:rPr lang="en-US" dirty="0"/>
              <a:t>    J ⟹ (e ⟹ wp⟦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S</a:t>
            </a:r>
            <a:r>
              <a:rPr lang="en-US" dirty="0"/>
              <a:t>, J ⟧) ∧ (¬e ⟹ Q) ⟧</a:t>
            </a:r>
          </a:p>
          <a:p>
            <a:r>
              <a:rPr lang="en-US" dirty="0"/>
              <a:t>=</a:t>
            </a:r>
          </a:p>
          <a:p>
            <a:r>
              <a:rPr lang="en-US" dirty="0"/>
              <a:t>wp⟦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assert J</a:t>
            </a:r>
            <a:r>
              <a:rPr lang="en-US" dirty="0"/>
              <a:t>,</a:t>
            </a:r>
          </a:p>
          <a:p>
            <a:r>
              <a:rPr lang="en-US" dirty="0"/>
              <a:t>    ∀ x․ J ⟹ (e ⟹ wp⟦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S</a:t>
            </a:r>
            <a:r>
              <a:rPr lang="en-US" dirty="0"/>
              <a:t>, J ⟧) ∧ (¬e ⟹ Q) ⟧</a:t>
            </a:r>
          </a:p>
          <a:p>
            <a:r>
              <a:rPr lang="en-US" dirty="0"/>
              <a:t>=</a:t>
            </a:r>
          </a:p>
          <a:p>
            <a:r>
              <a:rPr lang="en-US" dirty="0"/>
              <a:t>J ∧ ∀ x․ J ⟹ (e ⟹ wp⟦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S</a:t>
            </a:r>
            <a:r>
              <a:rPr lang="en-US" dirty="0"/>
              <a:t>, J ⟧) ∧ (¬e ⟹ Q)</a:t>
            </a:r>
          </a:p>
          <a:p>
            <a:r>
              <a:rPr lang="en-US" dirty="0"/>
              <a:t>=</a:t>
            </a:r>
          </a:p>
          <a:p>
            <a:r>
              <a:rPr lang="en-US" dirty="0"/>
              <a:t>J ∧</a:t>
            </a:r>
          </a:p>
          <a:p>
            <a:r>
              <a:rPr lang="en-US" dirty="0"/>
              <a:t>(∀ x․ J ∧ e ⟹ wp⟦ S, J ⟧) ∧</a:t>
            </a:r>
          </a:p>
          <a:p>
            <a:r>
              <a:rPr lang="en-US" dirty="0"/>
              <a:t>(∀ x․ J ∧ ¬e ⟹ Q)</a:t>
            </a:r>
          </a:p>
        </p:txBody>
      </p:sp>
    </p:spTree>
    <p:extLst>
      <p:ext uri="{BB962C8B-B14F-4D97-AF65-F5344CB8AC3E}">
        <p14:creationId xmlns:p14="http://schemas.microsoft.com/office/powerpoint/2010/main" val="102109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3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3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3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3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8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3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1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3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4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3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3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3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3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3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6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30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9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30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30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5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30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8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30"/>
                                        <p:tgtEl>
                                          <p:spTgt spid="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1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30"/>
                                        <p:tgtEl>
                                          <p:spTgt spid="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40"/>
                            </p:stCondLst>
                            <p:childTnLst>
                              <p:par>
                                <p:cTn id="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30"/>
                                        <p:tgtEl>
                                          <p:spTgt spid="7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7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30"/>
                                        <p:tgtEl>
                                          <p:spTgt spid="7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"/>
                            </p:stCondLst>
                            <p:childTnLst>
                              <p:par>
                                <p:cTn id="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5B074-0B63-F974-BB33-FD150E687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Hoare-logic rule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9F667C-5E0D-4DC5-9565-D73482389B2D}"/>
              </a:ext>
            </a:extLst>
          </p:cNvPr>
          <p:cNvSpPr txBox="1"/>
          <p:nvPr/>
        </p:nvSpPr>
        <p:spPr>
          <a:xfrm>
            <a:off x="4878532" y="3896567"/>
            <a:ext cx="56370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J ∧</a:t>
            </a:r>
          </a:p>
          <a:p>
            <a:r>
              <a:rPr lang="en-US" sz="3600" dirty="0"/>
              <a:t>(∀ x․ J ∧ e ⟹ wp⟦ S, J ⟧) ∧</a:t>
            </a:r>
          </a:p>
          <a:p>
            <a:r>
              <a:rPr lang="en-US" sz="3600" dirty="0"/>
              <a:t>(∀ x․ J ∧ ¬e ⟹ Q)</a:t>
            </a:r>
          </a:p>
        </p:txBody>
      </p:sp>
      <p:pic>
        <p:nvPicPr>
          <p:cNvPr id="8" name="Picture 7" descr="end&#10;&#10;AI-generated content may be incorrect.">
            <a:extLst>
              <a:ext uri="{FF2B5EF4-FFF2-40B4-BE49-F238E27FC236}">
                <a16:creationId xmlns:a16="http://schemas.microsoft.com/office/drawing/2014/main" id="{60EB0E16-06BF-F693-01EA-A5FCFAF1D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2907" y="1184563"/>
            <a:ext cx="6236823" cy="199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736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423C1-57BA-249D-A5CA-05B520934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1457B-D53E-17AE-22C3-2833148F0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Translating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ea typeface="+mn-ea"/>
                <a:cs typeface="+mn-cs"/>
              </a:rPr>
              <a:t>calc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F89F72-6163-72B2-D98B-E2AE53F4A8A4}"/>
              </a:ext>
            </a:extLst>
          </p:cNvPr>
          <p:cNvSpPr/>
          <p:nvPr/>
        </p:nvSpPr>
        <p:spPr>
          <a:xfrm>
            <a:off x="3834871" y="2928765"/>
            <a:ext cx="7015522" cy="36219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S0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E0 == E1</a:t>
            </a:r>
          </a:p>
          <a:p>
            <a:endParaRPr lang="en-US" sz="2300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S1</a:t>
            </a: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E1 &lt; E2</a:t>
            </a:r>
          </a:p>
          <a:p>
            <a:endParaRPr lang="en-US" sz="2300" dirty="0">
              <a:solidFill>
                <a:srgbClr val="7030A0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E0 &lt; E2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9E4870-BD51-D976-D418-678F4B72F248}"/>
              </a:ext>
            </a:extLst>
          </p:cNvPr>
          <p:cNvSpPr/>
          <p:nvPr/>
        </p:nvSpPr>
        <p:spPr>
          <a:xfrm>
            <a:off x="3834871" y="69237"/>
            <a:ext cx="7015522" cy="27568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calc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E0;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==  { S0 }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E1;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&lt;   { S1 }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E2;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</p:txBody>
      </p:sp>
      <p:pic>
        <p:nvPicPr>
          <p:cNvPr id="14" name="Picture 13" descr="No&#10;&#10;AI-generated content may be incorrect.">
            <a:extLst>
              <a:ext uri="{FF2B5EF4-FFF2-40B4-BE49-F238E27FC236}">
                <a16:creationId xmlns:a16="http://schemas.microsoft.com/office/drawing/2014/main" id="{CD5A7838-FDF3-DD69-3FED-D19AA5041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30DF9B95-7E98-E74B-6CBA-1DC57A92456B}"/>
              </a:ext>
            </a:extLst>
          </p:cNvPr>
          <p:cNvSpPr/>
          <p:nvPr/>
        </p:nvSpPr>
        <p:spPr>
          <a:xfrm>
            <a:off x="118663" y="5102251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193D7570-F243-05B3-93B6-76C1FBE3F0D8}"/>
              </a:ext>
            </a:extLst>
          </p:cNvPr>
          <p:cNvSpPr/>
          <p:nvPr/>
        </p:nvSpPr>
        <p:spPr>
          <a:xfrm>
            <a:off x="530492" y="4886108"/>
            <a:ext cx="134256" cy="623991"/>
          </a:xfrm>
          <a:prstGeom prst="leftBrac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A63DB31-547A-6352-2BF3-D2C6F21C3440}"/>
              </a:ext>
            </a:extLst>
          </p:cNvPr>
          <p:cNvSpPr/>
          <p:nvPr/>
        </p:nvSpPr>
        <p:spPr>
          <a:xfrm>
            <a:off x="9946718" y="69237"/>
            <a:ext cx="903675" cy="383164"/>
          </a:xfrm>
          <a:custGeom>
            <a:avLst/>
            <a:gdLst>
              <a:gd name="csX0" fmla="*/ 0 w 903675"/>
              <a:gd name="csY0" fmla="*/ 0 h 383164"/>
              <a:gd name="csX1" fmla="*/ 451838 w 903675"/>
              <a:gd name="csY1" fmla="*/ 0 h 383164"/>
              <a:gd name="csX2" fmla="*/ 903675 w 903675"/>
              <a:gd name="csY2" fmla="*/ 0 h 383164"/>
              <a:gd name="csX3" fmla="*/ 903675 w 903675"/>
              <a:gd name="csY3" fmla="*/ 383164 h 383164"/>
              <a:gd name="csX4" fmla="*/ 442801 w 903675"/>
              <a:gd name="csY4" fmla="*/ 383164 h 383164"/>
              <a:gd name="csX5" fmla="*/ 0 w 903675"/>
              <a:gd name="csY5" fmla="*/ 383164 h 383164"/>
              <a:gd name="csX6" fmla="*/ 0 w 903675"/>
              <a:gd name="csY6" fmla="*/ 0 h 383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3675" h="383164" fill="none" extrusionOk="0">
                <a:moveTo>
                  <a:pt x="0" y="0"/>
                </a:moveTo>
                <a:cubicBezTo>
                  <a:pt x="220712" y="-37948"/>
                  <a:pt x="291750" y="47739"/>
                  <a:pt x="451838" y="0"/>
                </a:cubicBezTo>
                <a:cubicBezTo>
                  <a:pt x="611926" y="-47739"/>
                  <a:pt x="699615" y="6375"/>
                  <a:pt x="903675" y="0"/>
                </a:cubicBezTo>
                <a:cubicBezTo>
                  <a:pt x="933963" y="174562"/>
                  <a:pt x="870730" y="279769"/>
                  <a:pt x="903675" y="383164"/>
                </a:cubicBezTo>
                <a:cubicBezTo>
                  <a:pt x="716414" y="418600"/>
                  <a:pt x="588373" y="370141"/>
                  <a:pt x="442801" y="383164"/>
                </a:cubicBezTo>
                <a:cubicBezTo>
                  <a:pt x="297229" y="396187"/>
                  <a:pt x="104606" y="333395"/>
                  <a:pt x="0" y="383164"/>
                </a:cubicBezTo>
                <a:cubicBezTo>
                  <a:pt x="-43619" y="193602"/>
                  <a:pt x="10259" y="133059"/>
                  <a:pt x="0" y="0"/>
                </a:cubicBezTo>
                <a:close/>
              </a:path>
              <a:path w="903675" h="383164" stroke="0" extrusionOk="0">
                <a:moveTo>
                  <a:pt x="0" y="0"/>
                </a:moveTo>
                <a:cubicBezTo>
                  <a:pt x="219090" y="-50859"/>
                  <a:pt x="297424" y="42318"/>
                  <a:pt x="442801" y="0"/>
                </a:cubicBezTo>
                <a:cubicBezTo>
                  <a:pt x="588178" y="-42318"/>
                  <a:pt x="776792" y="44180"/>
                  <a:pt x="903675" y="0"/>
                </a:cubicBezTo>
                <a:cubicBezTo>
                  <a:pt x="918050" y="187664"/>
                  <a:pt x="861965" y="291990"/>
                  <a:pt x="903675" y="383164"/>
                </a:cubicBezTo>
                <a:cubicBezTo>
                  <a:pt x="756246" y="404758"/>
                  <a:pt x="636520" y="343239"/>
                  <a:pt x="469911" y="383164"/>
                </a:cubicBezTo>
                <a:cubicBezTo>
                  <a:pt x="303302" y="423089"/>
                  <a:pt x="133824" y="373082"/>
                  <a:pt x="0" y="383164"/>
                </a:cubicBezTo>
                <a:cubicBezTo>
                  <a:pt x="-1756" y="204749"/>
                  <a:pt x="6722" y="187173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40732383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Source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0CBAE83-A8C9-D8C7-2A54-8F5317298648}"/>
              </a:ext>
            </a:extLst>
          </p:cNvPr>
          <p:cNvSpPr/>
          <p:nvPr/>
        </p:nvSpPr>
        <p:spPr>
          <a:xfrm>
            <a:off x="9946717" y="2928766"/>
            <a:ext cx="903675" cy="3831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IVL</a:t>
            </a:r>
          </a:p>
        </p:txBody>
      </p:sp>
    </p:spTree>
    <p:extLst>
      <p:ext uri="{BB962C8B-B14F-4D97-AF65-F5344CB8AC3E}">
        <p14:creationId xmlns:p14="http://schemas.microsoft.com/office/powerpoint/2010/main" val="318581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B689B-515C-831C-514A-B83A7AC82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DB8D7-D781-0DC2-EA85-DF7413BC6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Translating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ea typeface="+mn-ea"/>
                <a:cs typeface="+mn-cs"/>
              </a:rPr>
              <a:t>calc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0AABA3-11D8-CC11-C40B-65EEBD30B627}"/>
              </a:ext>
            </a:extLst>
          </p:cNvPr>
          <p:cNvSpPr/>
          <p:nvPr/>
        </p:nvSpPr>
        <p:spPr>
          <a:xfrm>
            <a:off x="3834871" y="2928765"/>
            <a:ext cx="7015522" cy="36219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S0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E0 == E1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false</a:t>
            </a:r>
          </a:p>
          <a:p>
            <a:r>
              <a:rPr lang="en-US" sz="2300" spc="-9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[]</a:t>
            </a:r>
            <a:endParaRPr lang="en-US" sz="2300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S1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E1 &lt; E2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false</a:t>
            </a:r>
          </a:p>
          <a:p>
            <a:r>
              <a:rPr lang="en-US" sz="2300" spc="-9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[]</a:t>
            </a:r>
            <a:endParaRPr lang="en-US" sz="2300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  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E0 &lt; E2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209C9B-23B8-ED6C-C534-282E3EB80828}"/>
              </a:ext>
            </a:extLst>
          </p:cNvPr>
          <p:cNvSpPr/>
          <p:nvPr/>
        </p:nvSpPr>
        <p:spPr>
          <a:xfrm>
            <a:off x="3834871" y="69237"/>
            <a:ext cx="7015522" cy="27568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calc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E0;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==  { S0 }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E1;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&lt;   { S1 }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E2;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</p:txBody>
      </p:sp>
      <p:pic>
        <p:nvPicPr>
          <p:cNvPr id="14" name="Picture 13" descr="No&#10;&#10;AI-generated content may be incorrect.">
            <a:extLst>
              <a:ext uri="{FF2B5EF4-FFF2-40B4-BE49-F238E27FC236}">
                <a16:creationId xmlns:a16="http://schemas.microsoft.com/office/drawing/2014/main" id="{BB1BE026-78F5-0F25-6C60-0C1FBB2EB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4C99BB6F-2CEE-6063-723A-58CB3DCEC34E}"/>
              </a:ext>
            </a:extLst>
          </p:cNvPr>
          <p:cNvSpPr/>
          <p:nvPr/>
        </p:nvSpPr>
        <p:spPr>
          <a:xfrm>
            <a:off x="118663" y="5102251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D6625187-E895-25AA-822A-90F40260A25A}"/>
              </a:ext>
            </a:extLst>
          </p:cNvPr>
          <p:cNvSpPr/>
          <p:nvPr/>
        </p:nvSpPr>
        <p:spPr>
          <a:xfrm>
            <a:off x="530492" y="4886108"/>
            <a:ext cx="134256" cy="623991"/>
          </a:xfrm>
          <a:prstGeom prst="leftBrac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441145D-0CAF-D3F8-AC24-609C553D910E}"/>
              </a:ext>
            </a:extLst>
          </p:cNvPr>
          <p:cNvSpPr/>
          <p:nvPr/>
        </p:nvSpPr>
        <p:spPr>
          <a:xfrm>
            <a:off x="9946718" y="69237"/>
            <a:ext cx="903675" cy="383164"/>
          </a:xfrm>
          <a:custGeom>
            <a:avLst/>
            <a:gdLst>
              <a:gd name="csX0" fmla="*/ 0 w 903675"/>
              <a:gd name="csY0" fmla="*/ 0 h 383164"/>
              <a:gd name="csX1" fmla="*/ 451838 w 903675"/>
              <a:gd name="csY1" fmla="*/ 0 h 383164"/>
              <a:gd name="csX2" fmla="*/ 903675 w 903675"/>
              <a:gd name="csY2" fmla="*/ 0 h 383164"/>
              <a:gd name="csX3" fmla="*/ 903675 w 903675"/>
              <a:gd name="csY3" fmla="*/ 383164 h 383164"/>
              <a:gd name="csX4" fmla="*/ 442801 w 903675"/>
              <a:gd name="csY4" fmla="*/ 383164 h 383164"/>
              <a:gd name="csX5" fmla="*/ 0 w 903675"/>
              <a:gd name="csY5" fmla="*/ 383164 h 383164"/>
              <a:gd name="csX6" fmla="*/ 0 w 903675"/>
              <a:gd name="csY6" fmla="*/ 0 h 383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3675" h="383164" fill="none" extrusionOk="0">
                <a:moveTo>
                  <a:pt x="0" y="0"/>
                </a:moveTo>
                <a:cubicBezTo>
                  <a:pt x="220712" y="-37948"/>
                  <a:pt x="291750" y="47739"/>
                  <a:pt x="451838" y="0"/>
                </a:cubicBezTo>
                <a:cubicBezTo>
                  <a:pt x="611926" y="-47739"/>
                  <a:pt x="699615" y="6375"/>
                  <a:pt x="903675" y="0"/>
                </a:cubicBezTo>
                <a:cubicBezTo>
                  <a:pt x="933963" y="174562"/>
                  <a:pt x="870730" y="279769"/>
                  <a:pt x="903675" y="383164"/>
                </a:cubicBezTo>
                <a:cubicBezTo>
                  <a:pt x="716414" y="418600"/>
                  <a:pt x="588373" y="370141"/>
                  <a:pt x="442801" y="383164"/>
                </a:cubicBezTo>
                <a:cubicBezTo>
                  <a:pt x="297229" y="396187"/>
                  <a:pt x="104606" y="333395"/>
                  <a:pt x="0" y="383164"/>
                </a:cubicBezTo>
                <a:cubicBezTo>
                  <a:pt x="-43619" y="193602"/>
                  <a:pt x="10259" y="133059"/>
                  <a:pt x="0" y="0"/>
                </a:cubicBezTo>
                <a:close/>
              </a:path>
              <a:path w="903675" h="383164" stroke="0" extrusionOk="0">
                <a:moveTo>
                  <a:pt x="0" y="0"/>
                </a:moveTo>
                <a:cubicBezTo>
                  <a:pt x="219090" y="-50859"/>
                  <a:pt x="297424" y="42318"/>
                  <a:pt x="442801" y="0"/>
                </a:cubicBezTo>
                <a:cubicBezTo>
                  <a:pt x="588178" y="-42318"/>
                  <a:pt x="776792" y="44180"/>
                  <a:pt x="903675" y="0"/>
                </a:cubicBezTo>
                <a:cubicBezTo>
                  <a:pt x="918050" y="187664"/>
                  <a:pt x="861965" y="291990"/>
                  <a:pt x="903675" y="383164"/>
                </a:cubicBezTo>
                <a:cubicBezTo>
                  <a:pt x="756246" y="404758"/>
                  <a:pt x="636520" y="343239"/>
                  <a:pt x="469911" y="383164"/>
                </a:cubicBezTo>
                <a:cubicBezTo>
                  <a:pt x="303302" y="423089"/>
                  <a:pt x="133824" y="373082"/>
                  <a:pt x="0" y="383164"/>
                </a:cubicBezTo>
                <a:cubicBezTo>
                  <a:pt x="-1756" y="204749"/>
                  <a:pt x="6722" y="187173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40732383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Source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6E428C4-8A9D-FFAA-9C6D-DA5831FFB9B1}"/>
              </a:ext>
            </a:extLst>
          </p:cNvPr>
          <p:cNvSpPr/>
          <p:nvPr/>
        </p:nvSpPr>
        <p:spPr>
          <a:xfrm>
            <a:off x="9946717" y="2928766"/>
            <a:ext cx="903675" cy="3831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IVL</a:t>
            </a:r>
          </a:p>
        </p:txBody>
      </p:sp>
    </p:spTree>
    <p:extLst>
      <p:ext uri="{BB962C8B-B14F-4D97-AF65-F5344CB8AC3E}">
        <p14:creationId xmlns:p14="http://schemas.microsoft.com/office/powerpoint/2010/main" val="946511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CCCA5-CEBB-45C6-77CF-0AB9F2678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028" y="1123837"/>
            <a:ext cx="3139211" cy="4601183"/>
          </a:xfrm>
        </p:spPr>
        <p:txBody>
          <a:bodyPr/>
          <a:lstStyle/>
          <a:p>
            <a:r>
              <a:rPr lang="en-US" dirty="0"/>
              <a:t>Goals of</a:t>
            </a:r>
            <a:br>
              <a:rPr lang="en-US" dirty="0"/>
            </a:br>
            <a:r>
              <a:rPr lang="en-US" dirty="0"/>
              <a:t>lectures 0 and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D5270-2784-6669-8069-743741558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864108"/>
            <a:ext cx="7752461" cy="512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Teach concepts of program verification</a:t>
            </a:r>
          </a:p>
          <a:p>
            <a:pPr marL="0" indent="0">
              <a:buNone/>
            </a:pPr>
            <a:r>
              <a:rPr lang="en-US" sz="2800" dirty="0"/>
              <a:t>Give you confidence that you can verify programs and write mechanically checked proofs</a:t>
            </a:r>
          </a:p>
          <a:p>
            <a:pPr marL="0" indent="0">
              <a:buNone/>
            </a:pPr>
            <a:r>
              <a:rPr lang="en-US" sz="2800" dirty="0"/>
              <a:t>Show the auto-active interaction style</a:t>
            </a:r>
          </a:p>
        </p:txBody>
      </p:sp>
    </p:spTree>
    <p:extLst>
      <p:ext uri="{BB962C8B-B14F-4D97-AF65-F5344CB8AC3E}">
        <p14:creationId xmlns:p14="http://schemas.microsoft.com/office/powerpoint/2010/main" val="24950982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D7159-060B-A5FD-36BA-202177B8B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F72AA-566A-D4E8-7FEE-B4644D6F9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Translating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ea typeface="+mn-ea"/>
                <a:cs typeface="+mn-cs"/>
              </a:rPr>
              <a:t>calc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334858-5B6E-8527-2E76-3300E1FB40F3}"/>
              </a:ext>
            </a:extLst>
          </p:cNvPr>
          <p:cNvSpPr/>
          <p:nvPr/>
        </p:nvSpPr>
        <p:spPr>
          <a:xfrm>
            <a:off x="3834871" y="2928765"/>
            <a:ext cx="7015522" cy="36219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S0;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onsolas" panose="020B0609020204030204" pitchFamily="49" charset="0"/>
              </a:rPr>
              <a:t>wf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⟦ E0 ⟧;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onsolas" panose="020B0609020204030204" pitchFamily="49" charset="0"/>
              </a:rPr>
              <a:t>wf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⟦ E1 ⟧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E0 == E1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false</a:t>
            </a:r>
          </a:p>
          <a:p>
            <a:r>
              <a:rPr lang="en-US" sz="2300" spc="-9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[]</a:t>
            </a:r>
            <a:endParaRPr lang="en-US" sz="2300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S1;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onsolas" panose="020B0609020204030204" pitchFamily="49" charset="0"/>
              </a:rPr>
              <a:t>wf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⟦ E2 ⟧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E1 &lt; E2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false</a:t>
            </a:r>
          </a:p>
          <a:p>
            <a:r>
              <a:rPr lang="en-US" sz="2300" spc="-9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[]</a:t>
            </a:r>
            <a:endParaRPr lang="en-US" sz="2300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  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E0 &lt; E2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936126-6234-CD0F-3E2B-A70F5D53AE3E}"/>
              </a:ext>
            </a:extLst>
          </p:cNvPr>
          <p:cNvSpPr/>
          <p:nvPr/>
        </p:nvSpPr>
        <p:spPr>
          <a:xfrm>
            <a:off x="3834871" y="69237"/>
            <a:ext cx="7015522" cy="27568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calc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E0;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==  { S0 }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E1;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&lt;   { S1 }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E2;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</p:txBody>
      </p:sp>
      <p:pic>
        <p:nvPicPr>
          <p:cNvPr id="14" name="Picture 13" descr="No&#10;&#10;AI-generated content may be incorrect.">
            <a:extLst>
              <a:ext uri="{FF2B5EF4-FFF2-40B4-BE49-F238E27FC236}">
                <a16:creationId xmlns:a16="http://schemas.microsoft.com/office/drawing/2014/main" id="{4F2E6379-0ADE-2071-32D6-4B73AA589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48184BC5-5692-5770-CE80-6D2CFB76B841}"/>
              </a:ext>
            </a:extLst>
          </p:cNvPr>
          <p:cNvSpPr/>
          <p:nvPr/>
        </p:nvSpPr>
        <p:spPr>
          <a:xfrm>
            <a:off x="118663" y="5102251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B037E5D2-1202-0525-C4C1-FECB6DFCA25F}"/>
              </a:ext>
            </a:extLst>
          </p:cNvPr>
          <p:cNvSpPr/>
          <p:nvPr/>
        </p:nvSpPr>
        <p:spPr>
          <a:xfrm>
            <a:off x="530492" y="4886108"/>
            <a:ext cx="134256" cy="623991"/>
          </a:xfrm>
          <a:prstGeom prst="leftBrac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BDA48FF-86B7-8A3E-B782-5D71B10F2ADC}"/>
              </a:ext>
            </a:extLst>
          </p:cNvPr>
          <p:cNvSpPr/>
          <p:nvPr/>
        </p:nvSpPr>
        <p:spPr>
          <a:xfrm>
            <a:off x="9946718" y="69237"/>
            <a:ext cx="903675" cy="383164"/>
          </a:xfrm>
          <a:custGeom>
            <a:avLst/>
            <a:gdLst>
              <a:gd name="csX0" fmla="*/ 0 w 903675"/>
              <a:gd name="csY0" fmla="*/ 0 h 383164"/>
              <a:gd name="csX1" fmla="*/ 451838 w 903675"/>
              <a:gd name="csY1" fmla="*/ 0 h 383164"/>
              <a:gd name="csX2" fmla="*/ 903675 w 903675"/>
              <a:gd name="csY2" fmla="*/ 0 h 383164"/>
              <a:gd name="csX3" fmla="*/ 903675 w 903675"/>
              <a:gd name="csY3" fmla="*/ 383164 h 383164"/>
              <a:gd name="csX4" fmla="*/ 442801 w 903675"/>
              <a:gd name="csY4" fmla="*/ 383164 h 383164"/>
              <a:gd name="csX5" fmla="*/ 0 w 903675"/>
              <a:gd name="csY5" fmla="*/ 383164 h 383164"/>
              <a:gd name="csX6" fmla="*/ 0 w 903675"/>
              <a:gd name="csY6" fmla="*/ 0 h 383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3675" h="383164" fill="none" extrusionOk="0">
                <a:moveTo>
                  <a:pt x="0" y="0"/>
                </a:moveTo>
                <a:cubicBezTo>
                  <a:pt x="220712" y="-37948"/>
                  <a:pt x="291750" y="47739"/>
                  <a:pt x="451838" y="0"/>
                </a:cubicBezTo>
                <a:cubicBezTo>
                  <a:pt x="611926" y="-47739"/>
                  <a:pt x="699615" y="6375"/>
                  <a:pt x="903675" y="0"/>
                </a:cubicBezTo>
                <a:cubicBezTo>
                  <a:pt x="933963" y="174562"/>
                  <a:pt x="870730" y="279769"/>
                  <a:pt x="903675" y="383164"/>
                </a:cubicBezTo>
                <a:cubicBezTo>
                  <a:pt x="716414" y="418600"/>
                  <a:pt x="588373" y="370141"/>
                  <a:pt x="442801" y="383164"/>
                </a:cubicBezTo>
                <a:cubicBezTo>
                  <a:pt x="297229" y="396187"/>
                  <a:pt x="104606" y="333395"/>
                  <a:pt x="0" y="383164"/>
                </a:cubicBezTo>
                <a:cubicBezTo>
                  <a:pt x="-43619" y="193602"/>
                  <a:pt x="10259" y="133059"/>
                  <a:pt x="0" y="0"/>
                </a:cubicBezTo>
                <a:close/>
              </a:path>
              <a:path w="903675" h="383164" stroke="0" extrusionOk="0">
                <a:moveTo>
                  <a:pt x="0" y="0"/>
                </a:moveTo>
                <a:cubicBezTo>
                  <a:pt x="219090" y="-50859"/>
                  <a:pt x="297424" y="42318"/>
                  <a:pt x="442801" y="0"/>
                </a:cubicBezTo>
                <a:cubicBezTo>
                  <a:pt x="588178" y="-42318"/>
                  <a:pt x="776792" y="44180"/>
                  <a:pt x="903675" y="0"/>
                </a:cubicBezTo>
                <a:cubicBezTo>
                  <a:pt x="918050" y="187664"/>
                  <a:pt x="861965" y="291990"/>
                  <a:pt x="903675" y="383164"/>
                </a:cubicBezTo>
                <a:cubicBezTo>
                  <a:pt x="756246" y="404758"/>
                  <a:pt x="636520" y="343239"/>
                  <a:pt x="469911" y="383164"/>
                </a:cubicBezTo>
                <a:cubicBezTo>
                  <a:pt x="303302" y="423089"/>
                  <a:pt x="133824" y="373082"/>
                  <a:pt x="0" y="383164"/>
                </a:cubicBezTo>
                <a:cubicBezTo>
                  <a:pt x="-1756" y="204749"/>
                  <a:pt x="6722" y="187173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40732383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Source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C04E402-B9DA-9525-AA5D-4063AC8111F0}"/>
              </a:ext>
            </a:extLst>
          </p:cNvPr>
          <p:cNvSpPr/>
          <p:nvPr/>
        </p:nvSpPr>
        <p:spPr>
          <a:xfrm>
            <a:off x="9946717" y="2928766"/>
            <a:ext cx="903675" cy="3831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IVL</a:t>
            </a:r>
          </a:p>
        </p:txBody>
      </p:sp>
    </p:spTree>
    <p:extLst>
      <p:ext uri="{BB962C8B-B14F-4D97-AF65-F5344CB8AC3E}">
        <p14:creationId xmlns:p14="http://schemas.microsoft.com/office/powerpoint/2010/main" val="28045020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7C428-376F-CECA-143D-89BB35E65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AD266-0B00-3A11-0548-D09AF44F7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Translating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ea typeface="+mn-ea"/>
                <a:cs typeface="+mn-cs"/>
              </a:rPr>
              <a:t>calc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C18ACE-3AAC-7576-C52D-B2347965BD82}"/>
              </a:ext>
            </a:extLst>
          </p:cNvPr>
          <p:cNvSpPr/>
          <p:nvPr/>
        </p:nvSpPr>
        <p:spPr>
          <a:xfrm>
            <a:off x="3834871" y="2928765"/>
            <a:ext cx="7015522" cy="36219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S0;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onsolas" panose="020B0609020204030204" pitchFamily="49" charset="0"/>
              </a:rPr>
              <a:t>wf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⟦ E0 ⟧;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onsolas" panose="020B0609020204030204" pitchFamily="49" charset="0"/>
              </a:rPr>
              <a:t>wf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⟦ E1 ⟧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E0 == E1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false</a:t>
            </a:r>
          </a:p>
          <a:p>
            <a:r>
              <a:rPr lang="en-US" sz="2300" spc="-9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[]</a:t>
            </a:r>
            <a:endParaRPr lang="en-US" sz="2300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S1;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onsolas" panose="020B0609020204030204" pitchFamily="49" charset="0"/>
              </a:rPr>
              <a:t>wf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⟦ E1 ⟧;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onsolas" panose="020B0609020204030204" pitchFamily="49" charset="0"/>
              </a:rPr>
              <a:t>wf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⟦ E2 ⟧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assert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E1 &lt; E2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false</a:t>
            </a:r>
          </a:p>
          <a:p>
            <a:r>
              <a:rPr lang="en-US" sz="2300" spc="-9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[]</a:t>
            </a:r>
            <a:endParaRPr lang="en-US" sz="2300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  assume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onsolas" panose="020B0609020204030204" pitchFamily="49" charset="0"/>
              </a:rPr>
              <a:t>wf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⟦ E0 ⟧</a:t>
            </a:r>
            <a:r>
              <a:rPr lang="en-US" sz="24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∧ </a:t>
            </a:r>
            <a:r>
              <a:rPr lang="en-US" sz="2300" dirty="0" err="1">
                <a:solidFill>
                  <a:schemeClr val="tx1"/>
                </a:solidFill>
                <a:latin typeface="Consolas" panose="020B0609020204030204" pitchFamily="49" charset="0"/>
              </a:rPr>
              <a:t>wf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⟦ E2 ⟧</a:t>
            </a:r>
            <a:r>
              <a:rPr lang="en-US" sz="2400" dirty="0">
                <a:solidFill>
                  <a:schemeClr val="tx1"/>
                </a:solidFill>
                <a:latin typeface="Lucida Sans Typewriter" panose="020B0509030504030204" pitchFamily="49" charset="77"/>
              </a:rPr>
              <a:t> ∧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E0 &lt; E2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F65FFB-277B-1D44-723B-336CDD2287CE}"/>
              </a:ext>
            </a:extLst>
          </p:cNvPr>
          <p:cNvSpPr/>
          <p:nvPr/>
        </p:nvSpPr>
        <p:spPr>
          <a:xfrm>
            <a:off x="3834871" y="69237"/>
            <a:ext cx="7015522" cy="27568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>
                <a:solidFill>
                  <a:srgbClr val="7030A0"/>
                </a:solidFill>
                <a:latin typeface="Consolas" panose="020B0609020204030204" pitchFamily="49" charset="0"/>
              </a:rPr>
              <a:t>calc </a:t>
            </a:r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E0;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==  { S0 }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E1;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&lt;   { S1 }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  E2;</a:t>
            </a:r>
          </a:p>
          <a:p>
            <a:r>
              <a:rPr lang="en-US" sz="2300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</p:txBody>
      </p:sp>
      <p:pic>
        <p:nvPicPr>
          <p:cNvPr id="14" name="Picture 13" descr="No&#10;&#10;AI-generated content may be incorrect.">
            <a:extLst>
              <a:ext uri="{FF2B5EF4-FFF2-40B4-BE49-F238E27FC236}">
                <a16:creationId xmlns:a16="http://schemas.microsoft.com/office/drawing/2014/main" id="{59730B02-BA67-2A05-8172-C16EE10AB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29" y="4799251"/>
            <a:ext cx="1726402" cy="18515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769B5D88-AC0F-AE68-EA63-672AC7EA710F}"/>
              </a:ext>
            </a:extLst>
          </p:cNvPr>
          <p:cNvSpPr/>
          <p:nvPr/>
        </p:nvSpPr>
        <p:spPr>
          <a:xfrm>
            <a:off x="118663" y="5102251"/>
            <a:ext cx="390889" cy="195444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FAA8E6DE-9F93-9F10-6C0F-5677B0B666E1}"/>
              </a:ext>
            </a:extLst>
          </p:cNvPr>
          <p:cNvSpPr/>
          <p:nvPr/>
        </p:nvSpPr>
        <p:spPr>
          <a:xfrm>
            <a:off x="530492" y="4886108"/>
            <a:ext cx="134256" cy="623991"/>
          </a:xfrm>
          <a:prstGeom prst="leftBrac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3D1149E-1AE1-A582-0CD2-4193512435A7}"/>
              </a:ext>
            </a:extLst>
          </p:cNvPr>
          <p:cNvSpPr/>
          <p:nvPr/>
        </p:nvSpPr>
        <p:spPr>
          <a:xfrm>
            <a:off x="9946718" y="69237"/>
            <a:ext cx="903675" cy="383164"/>
          </a:xfrm>
          <a:custGeom>
            <a:avLst/>
            <a:gdLst>
              <a:gd name="csX0" fmla="*/ 0 w 903675"/>
              <a:gd name="csY0" fmla="*/ 0 h 383164"/>
              <a:gd name="csX1" fmla="*/ 451838 w 903675"/>
              <a:gd name="csY1" fmla="*/ 0 h 383164"/>
              <a:gd name="csX2" fmla="*/ 903675 w 903675"/>
              <a:gd name="csY2" fmla="*/ 0 h 383164"/>
              <a:gd name="csX3" fmla="*/ 903675 w 903675"/>
              <a:gd name="csY3" fmla="*/ 383164 h 383164"/>
              <a:gd name="csX4" fmla="*/ 442801 w 903675"/>
              <a:gd name="csY4" fmla="*/ 383164 h 383164"/>
              <a:gd name="csX5" fmla="*/ 0 w 903675"/>
              <a:gd name="csY5" fmla="*/ 383164 h 383164"/>
              <a:gd name="csX6" fmla="*/ 0 w 903675"/>
              <a:gd name="csY6" fmla="*/ 0 h 383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903675" h="383164" fill="none" extrusionOk="0">
                <a:moveTo>
                  <a:pt x="0" y="0"/>
                </a:moveTo>
                <a:cubicBezTo>
                  <a:pt x="220712" y="-37948"/>
                  <a:pt x="291750" y="47739"/>
                  <a:pt x="451838" y="0"/>
                </a:cubicBezTo>
                <a:cubicBezTo>
                  <a:pt x="611926" y="-47739"/>
                  <a:pt x="699615" y="6375"/>
                  <a:pt x="903675" y="0"/>
                </a:cubicBezTo>
                <a:cubicBezTo>
                  <a:pt x="933963" y="174562"/>
                  <a:pt x="870730" y="279769"/>
                  <a:pt x="903675" y="383164"/>
                </a:cubicBezTo>
                <a:cubicBezTo>
                  <a:pt x="716414" y="418600"/>
                  <a:pt x="588373" y="370141"/>
                  <a:pt x="442801" y="383164"/>
                </a:cubicBezTo>
                <a:cubicBezTo>
                  <a:pt x="297229" y="396187"/>
                  <a:pt x="104606" y="333395"/>
                  <a:pt x="0" y="383164"/>
                </a:cubicBezTo>
                <a:cubicBezTo>
                  <a:pt x="-43619" y="193602"/>
                  <a:pt x="10259" y="133059"/>
                  <a:pt x="0" y="0"/>
                </a:cubicBezTo>
                <a:close/>
              </a:path>
              <a:path w="903675" h="383164" stroke="0" extrusionOk="0">
                <a:moveTo>
                  <a:pt x="0" y="0"/>
                </a:moveTo>
                <a:cubicBezTo>
                  <a:pt x="219090" y="-50859"/>
                  <a:pt x="297424" y="42318"/>
                  <a:pt x="442801" y="0"/>
                </a:cubicBezTo>
                <a:cubicBezTo>
                  <a:pt x="588178" y="-42318"/>
                  <a:pt x="776792" y="44180"/>
                  <a:pt x="903675" y="0"/>
                </a:cubicBezTo>
                <a:cubicBezTo>
                  <a:pt x="918050" y="187664"/>
                  <a:pt x="861965" y="291990"/>
                  <a:pt x="903675" y="383164"/>
                </a:cubicBezTo>
                <a:cubicBezTo>
                  <a:pt x="756246" y="404758"/>
                  <a:pt x="636520" y="343239"/>
                  <a:pt x="469911" y="383164"/>
                </a:cubicBezTo>
                <a:cubicBezTo>
                  <a:pt x="303302" y="423089"/>
                  <a:pt x="133824" y="373082"/>
                  <a:pt x="0" y="383164"/>
                </a:cubicBezTo>
                <a:cubicBezTo>
                  <a:pt x="-1756" y="204749"/>
                  <a:pt x="6722" y="187173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40732383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Source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F79CEA-2F7B-576C-8427-DD5729D2C3BD}"/>
              </a:ext>
            </a:extLst>
          </p:cNvPr>
          <p:cNvSpPr/>
          <p:nvPr/>
        </p:nvSpPr>
        <p:spPr>
          <a:xfrm>
            <a:off x="9946717" y="2928766"/>
            <a:ext cx="903675" cy="3831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IVL</a:t>
            </a:r>
          </a:p>
        </p:txBody>
      </p:sp>
    </p:spTree>
    <p:extLst>
      <p:ext uri="{BB962C8B-B14F-4D97-AF65-F5344CB8AC3E}">
        <p14:creationId xmlns:p14="http://schemas.microsoft.com/office/powerpoint/2010/main" val="6121835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9A7D1-148E-BB1C-2C94-1E31B391C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references</a:t>
            </a:r>
            <a:br>
              <a:rPr lang="en-US" dirty="0"/>
            </a:br>
            <a:br>
              <a:rPr lang="en-US" dirty="0"/>
            </a:br>
            <a:r>
              <a:rPr lang="en-US" sz="2000" dirty="0"/>
              <a:t>(the first 3 describe good ways to compute wp,</a:t>
            </a:r>
            <a:br>
              <a:rPr lang="en-US" sz="2000" dirty="0"/>
            </a:br>
            <a:r>
              <a:rPr lang="en-US" sz="2000" dirty="0"/>
              <a:t>the last shows the entire 2008 translation from Dafny to Boogie)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B88BC-B6BE-00CA-9E88-E0946CB05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Avoiding exponential explosion: generating compact verification conditions</a:t>
            </a:r>
            <a:br>
              <a:rPr lang="en-US" b="1" dirty="0"/>
            </a:br>
            <a:r>
              <a:rPr lang="fr-FR" dirty="0"/>
              <a:t>Cormac Flanagan and James B. Saxe.</a:t>
            </a:r>
            <a:br>
              <a:rPr lang="fr-FR" dirty="0"/>
            </a:br>
            <a:r>
              <a:rPr lang="fr-FR" dirty="0"/>
              <a:t>POPL 2001: 193-205.</a:t>
            </a:r>
          </a:p>
          <a:p>
            <a:r>
              <a:rPr lang="en-US" b="1" dirty="0"/>
              <a:t>Efficient weakest preconditions</a:t>
            </a:r>
            <a:br>
              <a:rPr lang="en-US" dirty="0"/>
            </a:br>
            <a:r>
              <a:rPr lang="en-US" dirty="0"/>
              <a:t>K. Rustan M. Leino</a:t>
            </a:r>
            <a:br>
              <a:rPr lang="en-US" dirty="0"/>
            </a:br>
            <a:r>
              <a:rPr lang="en-US" dirty="0"/>
              <a:t>Information Processing Letters, 93(6), 2005.</a:t>
            </a:r>
            <a:br>
              <a:rPr lang="en-US" dirty="0"/>
            </a:br>
            <a:r>
              <a:rPr lang="en-US" dirty="0"/>
              <a:t>https://leino.science/papers/krml114.pdf</a:t>
            </a:r>
          </a:p>
          <a:p>
            <a:r>
              <a:rPr lang="en-US" b="1" dirty="0"/>
              <a:t>Weakest-Precondition of Unstructured Programs</a:t>
            </a:r>
            <a:br>
              <a:rPr lang="en-US" dirty="0"/>
            </a:br>
            <a:r>
              <a:rPr lang="en-US" dirty="0"/>
              <a:t>Mike Barnett and K. Rustan M. Leino.</a:t>
            </a:r>
            <a:br>
              <a:rPr lang="en-US" dirty="0"/>
            </a:br>
            <a:r>
              <a:rPr lang="en-US" dirty="0"/>
              <a:t>PASTE 2005.</a:t>
            </a:r>
            <a:br>
              <a:rPr lang="en-US" dirty="0"/>
            </a:br>
            <a:r>
              <a:rPr lang="en-US" dirty="0"/>
              <a:t>https://leino.science/papers/krml157.pdf</a:t>
            </a:r>
          </a:p>
          <a:p>
            <a:r>
              <a:rPr lang="en-US" b="1" dirty="0"/>
              <a:t>Specification and verification of object-oriented software</a:t>
            </a:r>
            <a:br>
              <a:rPr lang="en-US" b="1" dirty="0"/>
            </a:br>
            <a:r>
              <a:rPr lang="en-US" dirty="0"/>
              <a:t>K. Rustan M. Leino.</a:t>
            </a:r>
            <a:br>
              <a:rPr lang="en-US" dirty="0"/>
            </a:br>
            <a:r>
              <a:rPr lang="en-US" dirty="0" err="1"/>
              <a:t>Marktoberdorf</a:t>
            </a:r>
            <a:r>
              <a:rPr lang="en-US" dirty="0"/>
              <a:t> International Summer School 2008, lecture notes.</a:t>
            </a:r>
            <a:br>
              <a:rPr lang="en-US" dirty="0"/>
            </a:br>
            <a:r>
              <a:rPr lang="en-US" dirty="0"/>
              <a:t>https://leino.science/papers/krml190.pdf</a:t>
            </a:r>
          </a:p>
        </p:txBody>
      </p:sp>
    </p:spTree>
    <p:extLst>
      <p:ext uri="{BB962C8B-B14F-4D97-AF65-F5344CB8AC3E}">
        <p14:creationId xmlns:p14="http://schemas.microsoft.com/office/powerpoint/2010/main" val="3428278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AC7E7-DB1D-80D0-5DA3-431A88734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 engine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A51B5-34EB-65C6-FB36-080215023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8017932" cy="5120640"/>
          </a:xfrm>
        </p:spPr>
        <p:txBody>
          <a:bodyPr>
            <a:normAutofit/>
          </a:bodyPr>
          <a:lstStyle/>
          <a:p>
            <a:r>
              <a:rPr lang="en-US" sz="3200" dirty="0"/>
              <a:t>Satisfiability modulo theories (SMT) solver</a:t>
            </a:r>
          </a:p>
          <a:p>
            <a:r>
              <a:rPr lang="en-US" sz="3200" dirty="0"/>
              <a:t>Saturation-based first-order prover</a:t>
            </a:r>
          </a:p>
          <a:p>
            <a:r>
              <a:rPr lang="en-US" sz="3200" dirty="0"/>
              <a:t>AI </a:t>
            </a:r>
          </a:p>
        </p:txBody>
      </p:sp>
    </p:spTree>
    <p:extLst>
      <p:ext uri="{BB962C8B-B14F-4D97-AF65-F5344CB8AC3E}">
        <p14:creationId xmlns:p14="http://schemas.microsoft.com/office/powerpoint/2010/main" val="384292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8E192-1485-B719-B30E-AA5CB066D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76F84-265F-C41F-318F-5D303D957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Reflections on</a:t>
            </a:r>
            <a:br>
              <a:rPr lang="en-US" dirty="0"/>
            </a:br>
            <a:r>
              <a:rPr lang="en-US" dirty="0"/>
              <a:t>language design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6845AE-D139-930B-9C52-D02123472E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nip Single Corner Rectangle 4">
            <a:extLst>
              <a:ext uri="{FF2B5EF4-FFF2-40B4-BE49-F238E27FC236}">
                <a16:creationId xmlns:a16="http://schemas.microsoft.com/office/drawing/2014/main" id="{5E854CBA-CA58-97D8-2B3E-3A62AB060FEF}"/>
              </a:ext>
            </a:extLst>
          </p:cNvPr>
          <p:cNvSpPr/>
          <p:nvPr/>
        </p:nvSpPr>
        <p:spPr>
          <a:xfrm>
            <a:off x="120839" y="6539186"/>
            <a:ext cx="1707961" cy="243840"/>
          </a:xfrm>
          <a:prstGeom prst="snip1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Lecture 3</a:t>
            </a:r>
          </a:p>
        </p:txBody>
      </p:sp>
    </p:spTree>
    <p:extLst>
      <p:ext uri="{BB962C8B-B14F-4D97-AF65-F5344CB8AC3E}">
        <p14:creationId xmlns:p14="http://schemas.microsoft.com/office/powerpoint/2010/main" val="4519617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12E1B-3C1E-4484-87E2-4D26B3596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D0C0D-3A20-4163-A73E-BEF9A3C07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from trying to verify Java and C#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82DFA-B977-9632-E030-EA1419E5DF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6894" y="864108"/>
            <a:ext cx="8006133" cy="5120640"/>
          </a:xfrm>
        </p:spPr>
        <p:txBody>
          <a:bodyPr>
            <a:noAutofit/>
          </a:bodyPr>
          <a:lstStyle/>
          <a:p>
            <a:r>
              <a:rPr lang="en-US" sz="2400" dirty="0"/>
              <a:t>Strings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62240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34D33-2727-E0B7-0FA0-FF8E78741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concatenation in Java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130F2-CD13-635D-51CE-EEC18A8AC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String </a:t>
            </a:r>
            <a:r>
              <a:rPr lang="en-US" sz="2800" dirty="0" err="1">
                <a:latin typeface="Consolas" panose="020B0609020204030204" pitchFamily="49" charset="0"/>
              </a:rPr>
              <a:t>concat</a:t>
            </a:r>
            <a:r>
              <a:rPr lang="en-US" sz="2800" dirty="0">
                <a:latin typeface="Consolas" panose="020B0609020204030204" pitchFamily="49" charset="0"/>
              </a:rPr>
              <a:t>(String s, String t)</a:t>
            </a:r>
            <a:br>
              <a:rPr lang="en-US" sz="2800" dirty="0">
                <a:latin typeface="Consolas" panose="020B0609020204030204" pitchFamily="49" charset="0"/>
              </a:rPr>
            </a:br>
            <a:r>
              <a:rPr lang="en-US" sz="2800" dirty="0">
                <a:latin typeface="Consolas" panose="020B0609020204030204" pitchFamily="49" charset="0"/>
              </a:rPr>
              <a:t>{</a:t>
            </a:r>
            <a:br>
              <a:rPr lang="en-US" sz="2800" dirty="0">
                <a:latin typeface="Consolas" panose="020B0609020204030204" pitchFamily="49" charset="0"/>
              </a:rPr>
            </a:br>
            <a:r>
              <a:rPr lang="en-US" sz="2800" dirty="0">
                <a:latin typeface="Consolas" panose="020B0609020204030204" pitchFamily="49" charset="0"/>
              </a:rPr>
              <a:t>    </a:t>
            </a:r>
            <a:r>
              <a:rPr lang="en-US" sz="2800" dirty="0">
                <a:solidFill>
                  <a:srgbClr val="7030A0"/>
                </a:solidFill>
                <a:latin typeface="Consolas" panose="020B0609020204030204" pitchFamily="49" charset="0"/>
              </a:rPr>
              <a:t>return</a:t>
            </a:r>
            <a:r>
              <a:rPr lang="en-US" sz="2800" dirty="0">
                <a:latin typeface="Consolas" panose="020B0609020204030204" pitchFamily="49" charset="0"/>
              </a:rPr>
              <a:t> s + t;</a:t>
            </a:r>
            <a:br>
              <a:rPr lang="en-US" sz="2800" dirty="0">
                <a:latin typeface="Consolas" panose="020B0609020204030204" pitchFamily="49" charset="0"/>
              </a:rPr>
            </a:br>
            <a:r>
              <a:rPr lang="en-US" sz="28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en-US" sz="2800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US" sz="2800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  <a:latin typeface="Consolas" panose="020B0609020204030204" pitchFamily="49" charset="0"/>
              </a:rPr>
              <a:t> </a:t>
            </a:r>
            <a:endParaRPr lang="en-US" sz="280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5560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593AA-275C-0C68-7308-C00B16355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AAE788E6-2EEA-CC49-38E8-3DEB5199AECE}"/>
              </a:ext>
            </a:extLst>
          </p:cNvPr>
          <p:cNvSpPr/>
          <p:nvPr/>
        </p:nvSpPr>
        <p:spPr>
          <a:xfrm>
            <a:off x="3553691" y="1385454"/>
            <a:ext cx="1870364" cy="7273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AC4FB2-2EBE-B732-927E-6D70B4266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Pure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A5256-F8CC-41C7-FBDC-3563AC0A5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BAD2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@Pure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BAD2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String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concat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(String s, String t)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{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return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s + t;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</a:b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}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BAD2"/>
              </a:buClr>
              <a:buSzTx/>
              <a:buFont typeface="Wingdings 2" pitchFamily="18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BAD2"/>
              </a:buClr>
              <a:buSzTx/>
              <a:buFont typeface="Wingdings 2" pitchFamily="18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40BAD2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assert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concat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(a, b) ==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concat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(a, b);</a:t>
            </a:r>
          </a:p>
        </p:txBody>
      </p:sp>
    </p:spTree>
    <p:extLst>
      <p:ext uri="{BB962C8B-B14F-4D97-AF65-F5344CB8AC3E}">
        <p14:creationId xmlns:p14="http://schemas.microsoft.com/office/powerpoint/2010/main" val="58487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B1484-E562-F726-EA3B-424AEFEDF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from trying to verify Java and C#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33BE9-6F11-D388-6880-9010BB6E1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6894" y="864108"/>
            <a:ext cx="8006133" cy="5120640"/>
          </a:xfrm>
        </p:spPr>
        <p:txBody>
          <a:bodyPr>
            <a:noAutofit/>
          </a:bodyPr>
          <a:lstStyle/>
          <a:p>
            <a:r>
              <a:rPr lang="en-US" sz="2400" dirty="0"/>
              <a:t>Strings and other immutable types should not be references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/>
              <a:t> Include non-reference types in the language</a:t>
            </a:r>
          </a:p>
          <a:p>
            <a:r>
              <a:rPr lang="en-US" sz="2400" dirty="0"/>
              <a:t>“Pure” methods are hard to make pure enough (that is, too few methods are actually pure)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/>
              <a:t> Provide functions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Equals</a:t>
            </a:r>
            <a:r>
              <a:rPr lang="en-US" sz="2400" dirty="0"/>
              <a:t> methods are the result of a too-OO mindset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/>
              <a:t> Use references if you need mutation or identity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/>
              <a:t> Otherwise, use datatypes</a:t>
            </a:r>
          </a:p>
          <a:p>
            <a:r>
              <a:rPr lang="en-US" sz="2400" dirty="0"/>
              <a:t>Don’t give access to </a:t>
            </a:r>
            <a:r>
              <a:rPr lang="en-US" sz="2400" dirty="0">
                <a:latin typeface="Consolas" panose="020B0609020204030204" pitchFamily="49" charset="0"/>
              </a:rPr>
              <a:t>this</a:t>
            </a:r>
            <a:r>
              <a:rPr lang="en-US" sz="2400" dirty="0"/>
              <a:t> until it’s really constructed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/>
              <a:t> Use 2-phase constructors</a:t>
            </a:r>
          </a:p>
          <a:p>
            <a:r>
              <a:rPr lang="en-US" sz="2400" dirty="0"/>
              <a:t>It takes effort to prove the absence of arithmetic overflows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/>
              <a:t> Provide easy access to unbounded integers (even the default?)</a:t>
            </a:r>
          </a:p>
        </p:txBody>
      </p:sp>
    </p:spTree>
    <p:extLst>
      <p:ext uri="{BB962C8B-B14F-4D97-AF65-F5344CB8AC3E}">
        <p14:creationId xmlns:p14="http://schemas.microsoft.com/office/powerpoint/2010/main" val="145598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5B78B-0942-63B9-7EE2-18C665976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41F82-E077-A280-C6B7-E19B30DEB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70007"/>
            <a:ext cx="7315200" cy="512064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Consolas" panose="020B0609020204030204" pitchFamily="49" charset="0"/>
              </a:rPr>
              <a:t>function</a:t>
            </a:r>
          </a:p>
          <a:p>
            <a:r>
              <a:rPr lang="en-US" sz="3600" dirty="0">
                <a:solidFill>
                  <a:srgbClr val="7030A0"/>
                </a:solidFill>
                <a:latin typeface="Consolas" panose="020B0609020204030204" pitchFamily="49" charset="0"/>
              </a:rPr>
              <a:t>ghost function</a:t>
            </a:r>
          </a:p>
        </p:txBody>
      </p:sp>
    </p:spTree>
    <p:extLst>
      <p:ext uri="{BB962C8B-B14F-4D97-AF65-F5344CB8AC3E}">
        <p14:creationId xmlns:p14="http://schemas.microsoft.com/office/powerpoint/2010/main" val="896859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0DF33-4E3A-09C1-E405-433A24B79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r>
              <a:rPr lang="en-US" dirty="0"/>
              <a:t>Dafny: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1C7C5-5C06-1CA2-F716-73C14CE14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2876" y="586837"/>
            <a:ext cx="4431453" cy="5650992"/>
          </a:xfrm>
        </p:spPr>
        <p:txBody>
          <a:bodyPr>
            <a:normAutofit/>
          </a:bodyPr>
          <a:lstStyle/>
          <a:p>
            <a:r>
              <a:rPr lang="en-US" sz="2800" dirty="0"/>
              <a:t>Dafny   (</a:t>
            </a:r>
            <a:r>
              <a:rPr lang="en-US" sz="2800" dirty="0">
                <a:latin typeface="Lucida Sans Typewriter" panose="020B0509030504030204" pitchFamily="49" charset="77"/>
              </a:rPr>
              <a:t>dafny</a:t>
            </a:r>
            <a:r>
              <a:rPr lang="en-US" sz="2400" dirty="0">
                <a:latin typeface="Lucida Sans Typewriter" panose="020B0509030504030204" pitchFamily="49" charset="77"/>
              </a:rPr>
              <a:t>.</a:t>
            </a:r>
            <a:r>
              <a:rPr lang="en-US" sz="2800" dirty="0">
                <a:latin typeface="Lucida Sans Typewriter" panose="020B0509030504030204" pitchFamily="49" charset="77"/>
              </a:rPr>
              <a:t>org</a:t>
            </a:r>
            <a:r>
              <a:rPr lang="en-US" sz="2800" dirty="0"/>
              <a:t>)</a:t>
            </a:r>
          </a:p>
          <a:p>
            <a:r>
              <a:rPr lang="en-US" sz="2800" dirty="0"/>
              <a:t>Programming language</a:t>
            </a:r>
          </a:p>
          <a:p>
            <a:pPr lvl="1"/>
            <a:r>
              <a:rPr lang="en-US" sz="2400" dirty="0"/>
              <a:t>General purpose</a:t>
            </a:r>
          </a:p>
          <a:p>
            <a:pPr lvl="1"/>
            <a:r>
              <a:rPr lang="en-US" sz="2400" dirty="0"/>
              <a:t>Designed to support verification</a:t>
            </a:r>
            <a:br>
              <a:rPr lang="en-US" sz="2400" dirty="0"/>
            </a:br>
            <a:r>
              <a:rPr lang="en-US" sz="2400" dirty="0"/>
              <a:t>(proof-oriented)</a:t>
            </a:r>
          </a:p>
          <a:p>
            <a:pPr lvl="1"/>
            <a:r>
              <a:rPr lang="en-US" sz="2400" dirty="0"/>
              <a:t>Designed to be familiar to mainstream developers</a:t>
            </a:r>
          </a:p>
          <a:p>
            <a:r>
              <a:rPr lang="en-US" sz="2800" dirty="0"/>
              <a:t>Constructs for</a:t>
            </a:r>
          </a:p>
          <a:p>
            <a:pPr lvl="1"/>
            <a:r>
              <a:rPr lang="en-US" sz="2400" dirty="0"/>
              <a:t>Imperative programming</a:t>
            </a:r>
          </a:p>
          <a:p>
            <a:pPr lvl="1"/>
            <a:r>
              <a:rPr lang="en-US" sz="2400" dirty="0"/>
              <a:t>Functional programming</a:t>
            </a:r>
          </a:p>
          <a:p>
            <a:pPr lvl="1"/>
            <a:r>
              <a:rPr lang="en-US" sz="2400" dirty="0"/>
              <a:t>Specifications</a:t>
            </a:r>
          </a:p>
          <a:p>
            <a:pPr lvl="1"/>
            <a:r>
              <a:rPr lang="en-US" sz="2400" dirty="0"/>
              <a:t>Proofs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2095EE-5F65-73B6-7389-4CCEC8340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7680" y="1123837"/>
            <a:ext cx="3474720" cy="2884017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DAEFD866-A4DB-CB08-BAE4-450C1CD2E734}"/>
              </a:ext>
            </a:extLst>
          </p:cNvPr>
          <p:cNvSpPr/>
          <p:nvPr/>
        </p:nvSpPr>
        <p:spPr>
          <a:xfrm rot="21337679">
            <a:off x="9356377" y="5327118"/>
            <a:ext cx="2135566" cy="1345053"/>
          </a:xfrm>
          <a:prstGeom prst="wedgeEllipseCallout">
            <a:avLst>
              <a:gd name="adj1" fmla="val 41475"/>
              <a:gd name="adj2" fmla="val 5874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LLMs do well with Dafny</a:t>
            </a:r>
          </a:p>
        </p:txBody>
      </p:sp>
    </p:spTree>
    <p:extLst>
      <p:ext uri="{BB962C8B-B14F-4D97-AF65-F5344CB8AC3E}">
        <p14:creationId xmlns:p14="http://schemas.microsoft.com/office/powerpoint/2010/main" val="73296580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6D106-D508-10FC-91F8-4FFA409E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E568E-ABAD-3E63-C1D5-920E573A9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Sometimes, loops are overly specific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4944523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865AF-FDA5-F5D4-5E69-B8846BE07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Initialize a matrix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1C4368-4758-1191-5FF2-A7E68AAB1724}"/>
              </a:ext>
            </a:extLst>
          </p:cNvPr>
          <p:cNvSpPr txBox="1"/>
          <p:nvPr/>
        </p:nvSpPr>
        <p:spPr>
          <a:xfrm>
            <a:off x="3511716" y="91664"/>
            <a:ext cx="8513798" cy="6632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700" b="0" dirty="0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method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700" b="0" dirty="0">
                <a:effectLst/>
                <a:latin typeface="Fira Code" panose="020B0809050000020004" pitchFamily="49" charset="0"/>
              </a:rPr>
              <a:t>Init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&lt;</a:t>
            </a:r>
            <a:r>
              <a:rPr lang="en-US" sz="1700" b="0" dirty="0">
                <a:solidFill>
                  <a:srgbClr val="2E8B57"/>
                </a:solidFill>
                <a:effectLst/>
                <a:latin typeface="Fira Code" panose="020B0809050000020004" pitchFamily="49" charset="0"/>
              </a:rPr>
              <a:t>X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&gt;(</a:t>
            </a:r>
            <a:r>
              <a:rPr lang="en-US" sz="17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arr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: </a:t>
            </a:r>
            <a:r>
              <a:rPr lang="en-US" sz="1700" b="0" dirty="0">
                <a:solidFill>
                  <a:srgbClr val="2E8B57"/>
                </a:solidFill>
                <a:effectLst/>
                <a:latin typeface="Fira Code" panose="020B0809050000020004" pitchFamily="49" charset="0"/>
              </a:rPr>
              <a:t>array2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&lt;</a:t>
            </a:r>
            <a:r>
              <a:rPr lang="en-US" sz="1700" b="0" dirty="0">
                <a:solidFill>
                  <a:srgbClr val="2E8B57"/>
                </a:solidFill>
                <a:effectLst/>
                <a:latin typeface="Fira Code" panose="020B0809050000020004" pitchFamily="49" charset="0"/>
              </a:rPr>
              <a:t>X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&gt;, x: </a:t>
            </a:r>
            <a:r>
              <a:rPr lang="en-US" sz="1700" b="0" dirty="0">
                <a:solidFill>
                  <a:srgbClr val="2E8B57"/>
                </a:solidFill>
                <a:effectLst/>
                <a:latin typeface="Fira Code" panose="020B0809050000020004" pitchFamily="49" charset="0"/>
              </a:rPr>
              <a:t>X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)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sz="1700" b="0" dirty="0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modifies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7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arr</a:t>
            </a:r>
            <a:endParaRPr lang="en-US" sz="1700" b="0" dirty="0">
              <a:solidFill>
                <a:srgbClr val="000000"/>
              </a:solidFill>
              <a:effectLst/>
              <a:latin typeface="Fira Code" panose="020B0809050000020004" pitchFamily="49" charset="0"/>
            </a:endParaRP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sz="1700" b="0" dirty="0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ensures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700" b="0" dirty="0" err="1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forall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7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, j :: 0 &lt;= </a:t>
            </a:r>
            <a:r>
              <a:rPr lang="en-US" sz="17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&lt; arr.Length0 &amp;&amp;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                     0 &lt;= j &lt; arr.Length1 ==&gt;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                     </a:t>
            </a:r>
            <a:r>
              <a:rPr lang="en-US" sz="17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arr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[</a:t>
            </a:r>
            <a:r>
              <a:rPr lang="en-US" sz="17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, j] == x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{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</a:t>
            </a:r>
            <a:r>
              <a:rPr lang="en-US" sz="1700" b="0" dirty="0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var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m := 0;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sz="1700" b="0" dirty="0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while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m &lt; arr.Length0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sz="1700" b="0" dirty="0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invariant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0 &lt;= m &lt;= arr.Length0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sz="1700" b="0" dirty="0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invariant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700" b="0" dirty="0" err="1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forall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a, b ::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  0 &lt;= a &lt; m &amp;&amp; 0 &lt;= b &lt; arr.Length1 ==&gt; </a:t>
            </a:r>
            <a:r>
              <a:rPr lang="en-US" sz="17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arr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[a, b] == x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{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sz="1700" b="0" dirty="0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var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n := 0;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sz="1700" b="0" dirty="0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while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n &lt; arr.Length1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  </a:t>
            </a:r>
            <a:r>
              <a:rPr lang="en-US" sz="1700" b="0" dirty="0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invariant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0 &lt;= n &lt;= arr.Length1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  </a:t>
            </a:r>
            <a:r>
              <a:rPr lang="en-US" sz="1700" b="0" dirty="0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invariant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700" b="0" dirty="0" err="1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forall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a, b ::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    0 &lt;= a &lt; m &amp;&amp; 0 &lt;= b &lt; arr.Length1 ==&gt; </a:t>
            </a:r>
            <a:r>
              <a:rPr lang="en-US" sz="17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arr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[a, b] == x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  </a:t>
            </a:r>
            <a:r>
              <a:rPr lang="en-US" sz="1700" b="0" dirty="0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invariant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700" b="0" dirty="0" err="1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forall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b :: 0 &lt;= b &lt; n ==&gt; </a:t>
            </a:r>
            <a:r>
              <a:rPr lang="en-US" sz="17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arr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[m, b] == x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{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  </a:t>
            </a:r>
            <a:r>
              <a:rPr lang="en-US" sz="17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arr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[m, n] := x;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  n := n + 1;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}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m := m + 1;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}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13057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08ECD-D58A-8E3D-EC3B-29E97B2D3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120663" cy="4601183"/>
          </a:xfrm>
        </p:spPr>
        <p:txBody>
          <a:bodyPr/>
          <a:lstStyle/>
          <a:p>
            <a:r>
              <a:rPr lang="en-US" dirty="0"/>
              <a:t>Aggregate statement </a:t>
            </a:r>
            <a:r>
              <a:rPr lang="en-US" sz="2800" dirty="0"/>
              <a:t>(</a:t>
            </a:r>
            <a:r>
              <a:rPr lang="en-US" sz="2800" dirty="0" err="1">
                <a:solidFill>
                  <a:srgbClr val="7030A0"/>
                </a:solidFill>
                <a:latin typeface="Consolas" panose="020B0609020204030204" pitchFamily="49" charset="0"/>
              </a:rPr>
              <a:t>forall</a:t>
            </a:r>
            <a:r>
              <a:rPr lang="en-US" sz="2800" dirty="0"/>
              <a:t> statement)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22006E-FEFA-4736-99C1-E911F6690356}"/>
              </a:ext>
            </a:extLst>
          </p:cNvPr>
          <p:cNvSpPr txBox="1"/>
          <p:nvPr/>
        </p:nvSpPr>
        <p:spPr>
          <a:xfrm>
            <a:off x="3542338" y="1231647"/>
            <a:ext cx="8396743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700" b="0" dirty="0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method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700" b="0" dirty="0">
                <a:effectLst/>
                <a:latin typeface="Fira Code" panose="020B0809050000020004" pitchFamily="49" charset="0"/>
              </a:rPr>
              <a:t>Init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&lt;</a:t>
            </a:r>
            <a:r>
              <a:rPr lang="en-US" sz="1700" b="0" dirty="0">
                <a:solidFill>
                  <a:srgbClr val="2E8B57"/>
                </a:solidFill>
                <a:effectLst/>
                <a:latin typeface="Fira Code" panose="020B0809050000020004" pitchFamily="49" charset="0"/>
              </a:rPr>
              <a:t>X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&gt;(</a:t>
            </a:r>
            <a:r>
              <a:rPr lang="en-US" sz="17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arr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: </a:t>
            </a:r>
            <a:r>
              <a:rPr lang="en-US" sz="1700" b="0" dirty="0">
                <a:solidFill>
                  <a:srgbClr val="2E8B57"/>
                </a:solidFill>
                <a:effectLst/>
                <a:latin typeface="Fira Code" panose="020B0809050000020004" pitchFamily="49" charset="0"/>
              </a:rPr>
              <a:t>array2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&lt;</a:t>
            </a:r>
            <a:r>
              <a:rPr lang="en-US" sz="1700" b="0" dirty="0">
                <a:solidFill>
                  <a:srgbClr val="2E8B57"/>
                </a:solidFill>
                <a:effectLst/>
                <a:latin typeface="Fira Code" panose="020B0809050000020004" pitchFamily="49" charset="0"/>
              </a:rPr>
              <a:t>X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&gt;, x: </a:t>
            </a:r>
            <a:r>
              <a:rPr lang="en-US" sz="1700" b="0" dirty="0">
                <a:solidFill>
                  <a:srgbClr val="2E8B57"/>
                </a:solidFill>
                <a:effectLst/>
                <a:latin typeface="Fira Code" panose="020B0809050000020004" pitchFamily="49" charset="0"/>
              </a:rPr>
              <a:t>X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)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sz="1700" b="0" dirty="0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modifies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7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arr</a:t>
            </a:r>
            <a:endParaRPr lang="en-US" sz="1700" b="0" dirty="0">
              <a:solidFill>
                <a:srgbClr val="000000"/>
              </a:solidFill>
              <a:effectLst/>
              <a:latin typeface="Fira Code" panose="020B0809050000020004" pitchFamily="49" charset="0"/>
            </a:endParaRP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sz="1700" b="0" dirty="0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ensures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700" b="0" dirty="0" err="1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forall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7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, j :: 0 &lt;= </a:t>
            </a:r>
            <a:r>
              <a:rPr lang="en-US" sz="17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&lt; arr.Length0 &amp;&amp;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                     0 &lt;= j &lt; arr.Length1 ==&gt;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                     </a:t>
            </a:r>
            <a:r>
              <a:rPr lang="en-US" sz="17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arr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[</a:t>
            </a:r>
            <a:r>
              <a:rPr lang="en-US" sz="17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, j] == x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{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sz="1700" b="0" dirty="0" err="1">
                <a:solidFill>
                  <a:srgbClr val="7030A0"/>
                </a:solidFill>
                <a:effectLst/>
                <a:latin typeface="Fira Code" panose="020B0809050000020004" pitchFamily="49" charset="0"/>
              </a:rPr>
              <a:t>forall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sz="17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, j | 0 &lt;= </a:t>
            </a:r>
            <a:r>
              <a:rPr lang="en-US" sz="17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&lt; arr.Length0 &amp;&amp; 0 &lt;= j &lt; arr.Length1</a:t>
            </a:r>
          </a:p>
          <a:p>
            <a:pPr>
              <a:buNone/>
            </a:pPr>
            <a:r>
              <a:rPr lang="en-US" sz="1700" dirty="0">
                <a:solidFill>
                  <a:srgbClr val="000000"/>
                </a:solidFill>
                <a:latin typeface="Fira Code" panose="020B0809050000020004" pitchFamily="49" charset="0"/>
              </a:rPr>
              <a:t>  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{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sz="17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arr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[</a:t>
            </a:r>
            <a:r>
              <a:rPr lang="en-US" sz="1700" b="0" dirty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, j] := x;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}</a:t>
            </a:r>
          </a:p>
          <a:p>
            <a:pPr>
              <a:buNone/>
            </a:pPr>
            <a: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}</a:t>
            </a:r>
          </a:p>
          <a:p>
            <a:pPr>
              <a:buNone/>
            </a:pPr>
            <a:br>
              <a:rPr lang="en-US" sz="1700" b="0" dirty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</a:br>
            <a:endParaRPr lang="en-US" sz="1700" b="0" dirty="0">
              <a:solidFill>
                <a:srgbClr val="000000"/>
              </a:solidFill>
              <a:effectLst/>
              <a:latin typeface="Fira Code" panose="020B080905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802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75D2A-2B83-764A-8E65-ABDB524FF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F8BE9-E409-DB41-FDA5-494E1DCF0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BE1D3-1953-6C93-C08B-B325228AF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Sometimes, loops are overly specific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 Add aggregate statements</a:t>
            </a:r>
          </a:p>
          <a:p>
            <a:r>
              <a:rPr lang="en-US" sz="2800" dirty="0"/>
              <a:t>Some loops are difficult to specify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8650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297E5-A1F8-BF8F-1DD4-175D4EBBC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Remove the minimum of binary search tree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E90F8-7A5A-699C-D2D1-727C5411C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0" name="Edge 8-4"/>
          <p:cNvCxnSpPr/>
          <p:nvPr/>
        </p:nvCxnSpPr>
        <p:spPr>
          <a:xfrm flipH="1">
            <a:off x="5650000" y="1150000"/>
            <a:ext cx="1900000" cy="1450000"/>
          </a:xfrm>
          <a:prstGeom prst="line">
            <a:avLst/>
          </a:prstGeom>
          <a:ln w="44450" cap="rnd">
            <a:solidFill>
              <a:srgbClr val="EE7008"/>
            </a:solidFill>
          </a:ln>
        </p:spPr>
      </p:cxnSp>
      <p:cxnSp>
        <p:nvCxnSpPr>
          <p:cNvPr id="11" name="Edge 8-12"/>
          <p:cNvCxnSpPr/>
          <p:nvPr/>
        </p:nvCxnSpPr>
        <p:spPr>
          <a:xfrm>
            <a:off x="7550000" y="1150000"/>
            <a:ext cx="1900000" cy="1450000"/>
          </a:xfrm>
          <a:prstGeom prst="line">
            <a:avLst/>
          </a:prstGeom>
          <a:ln w="19050" cap="rnd">
            <a:solidFill>
              <a:srgbClr val="808080"/>
            </a:solidFill>
          </a:ln>
        </p:spPr>
      </p:cxnSp>
      <p:cxnSp>
        <p:nvCxnSpPr>
          <p:cNvPr id="12" name="Edge 4-2"/>
          <p:cNvCxnSpPr/>
          <p:nvPr/>
        </p:nvCxnSpPr>
        <p:spPr>
          <a:xfrm flipH="1">
            <a:off x="4700000" y="2600000"/>
            <a:ext cx="950000" cy="1450000"/>
          </a:xfrm>
          <a:prstGeom prst="line">
            <a:avLst/>
          </a:prstGeom>
          <a:ln w="44450" cap="rnd">
            <a:solidFill>
              <a:srgbClr val="EE7008"/>
            </a:solidFill>
          </a:ln>
        </p:spPr>
      </p:cxnSp>
      <p:cxnSp>
        <p:nvCxnSpPr>
          <p:cNvPr id="13" name="Edge 4-6"/>
          <p:cNvCxnSpPr/>
          <p:nvPr/>
        </p:nvCxnSpPr>
        <p:spPr>
          <a:xfrm>
            <a:off x="5650000" y="2600000"/>
            <a:ext cx="950000" cy="1450000"/>
          </a:xfrm>
          <a:prstGeom prst="line">
            <a:avLst/>
          </a:prstGeom>
          <a:ln w="19050" cap="rnd">
            <a:solidFill>
              <a:srgbClr val="808080"/>
            </a:solidFill>
          </a:ln>
        </p:spPr>
      </p:cxnSp>
      <p:cxnSp>
        <p:nvCxnSpPr>
          <p:cNvPr id="14" name="Edge 12-10"/>
          <p:cNvCxnSpPr/>
          <p:nvPr/>
        </p:nvCxnSpPr>
        <p:spPr>
          <a:xfrm flipH="1">
            <a:off x="8500000" y="2600000"/>
            <a:ext cx="950000" cy="1450000"/>
          </a:xfrm>
          <a:prstGeom prst="line">
            <a:avLst/>
          </a:prstGeom>
          <a:ln w="19050" cap="rnd">
            <a:solidFill>
              <a:srgbClr val="808080"/>
            </a:solidFill>
          </a:ln>
        </p:spPr>
      </p:cxnSp>
      <p:cxnSp>
        <p:nvCxnSpPr>
          <p:cNvPr id="15" name="Edge 12-14"/>
          <p:cNvCxnSpPr/>
          <p:nvPr/>
        </p:nvCxnSpPr>
        <p:spPr>
          <a:xfrm>
            <a:off x="9450000" y="2600000"/>
            <a:ext cx="950000" cy="1450000"/>
          </a:xfrm>
          <a:prstGeom prst="line">
            <a:avLst/>
          </a:prstGeom>
          <a:ln w="19050" cap="rnd">
            <a:solidFill>
              <a:srgbClr val="808080"/>
            </a:solidFill>
          </a:ln>
        </p:spPr>
      </p:cxnSp>
      <p:cxnSp>
        <p:nvCxnSpPr>
          <p:cNvPr id="16" name="Edge 2-1"/>
          <p:cNvCxnSpPr/>
          <p:nvPr/>
        </p:nvCxnSpPr>
        <p:spPr>
          <a:xfrm flipH="1">
            <a:off x="4225000" y="4050000"/>
            <a:ext cx="475000" cy="1450000"/>
          </a:xfrm>
          <a:prstGeom prst="line">
            <a:avLst/>
          </a:prstGeom>
          <a:ln w="44450" cap="rnd">
            <a:solidFill>
              <a:srgbClr val="EE7008"/>
            </a:solidFill>
          </a:ln>
        </p:spPr>
      </p:cxnSp>
      <p:cxnSp>
        <p:nvCxnSpPr>
          <p:cNvPr id="17" name="Edge 2-3"/>
          <p:cNvCxnSpPr/>
          <p:nvPr/>
        </p:nvCxnSpPr>
        <p:spPr>
          <a:xfrm>
            <a:off x="4700000" y="4050000"/>
            <a:ext cx="475000" cy="1450000"/>
          </a:xfrm>
          <a:prstGeom prst="line">
            <a:avLst/>
          </a:prstGeom>
          <a:ln w="19050" cap="rnd">
            <a:solidFill>
              <a:srgbClr val="808080"/>
            </a:solidFill>
          </a:ln>
        </p:spPr>
      </p:cxnSp>
      <p:cxnSp>
        <p:nvCxnSpPr>
          <p:cNvPr id="18" name="Edge 6-5"/>
          <p:cNvCxnSpPr/>
          <p:nvPr/>
        </p:nvCxnSpPr>
        <p:spPr>
          <a:xfrm flipH="1">
            <a:off x="6125000" y="4050000"/>
            <a:ext cx="475000" cy="1450000"/>
          </a:xfrm>
          <a:prstGeom prst="line">
            <a:avLst/>
          </a:prstGeom>
          <a:ln w="19050" cap="rnd">
            <a:solidFill>
              <a:srgbClr val="808080"/>
            </a:solidFill>
          </a:ln>
        </p:spPr>
      </p:cxnSp>
      <p:cxnSp>
        <p:nvCxnSpPr>
          <p:cNvPr id="19" name="Edge 6-7"/>
          <p:cNvCxnSpPr/>
          <p:nvPr/>
        </p:nvCxnSpPr>
        <p:spPr>
          <a:xfrm>
            <a:off x="6600000" y="4050000"/>
            <a:ext cx="475000" cy="1450000"/>
          </a:xfrm>
          <a:prstGeom prst="line">
            <a:avLst/>
          </a:prstGeom>
          <a:ln w="19050" cap="rnd">
            <a:solidFill>
              <a:srgbClr val="808080"/>
            </a:solidFill>
          </a:ln>
        </p:spPr>
      </p:cxnSp>
      <p:cxnSp>
        <p:nvCxnSpPr>
          <p:cNvPr id="20" name="Edge 10-9"/>
          <p:cNvCxnSpPr/>
          <p:nvPr/>
        </p:nvCxnSpPr>
        <p:spPr>
          <a:xfrm flipH="1">
            <a:off x="8025000" y="4050000"/>
            <a:ext cx="475000" cy="1450000"/>
          </a:xfrm>
          <a:prstGeom prst="line">
            <a:avLst/>
          </a:prstGeom>
          <a:ln w="19050" cap="rnd">
            <a:solidFill>
              <a:srgbClr val="808080"/>
            </a:solidFill>
          </a:ln>
        </p:spPr>
      </p:cxnSp>
      <p:cxnSp>
        <p:nvCxnSpPr>
          <p:cNvPr id="21" name="Edge 10-11"/>
          <p:cNvCxnSpPr/>
          <p:nvPr/>
        </p:nvCxnSpPr>
        <p:spPr>
          <a:xfrm>
            <a:off x="8500000" y="4050000"/>
            <a:ext cx="475000" cy="1450000"/>
          </a:xfrm>
          <a:prstGeom prst="line">
            <a:avLst/>
          </a:prstGeom>
          <a:ln w="19050" cap="rnd">
            <a:solidFill>
              <a:srgbClr val="808080"/>
            </a:solidFill>
          </a:ln>
        </p:spPr>
      </p:cxnSp>
      <p:cxnSp>
        <p:nvCxnSpPr>
          <p:cNvPr id="22" name="Edge 14-13"/>
          <p:cNvCxnSpPr/>
          <p:nvPr/>
        </p:nvCxnSpPr>
        <p:spPr>
          <a:xfrm flipH="1">
            <a:off x="9925000" y="4050000"/>
            <a:ext cx="475000" cy="1450000"/>
          </a:xfrm>
          <a:prstGeom prst="line">
            <a:avLst/>
          </a:prstGeom>
          <a:ln w="19050" cap="rnd">
            <a:solidFill>
              <a:srgbClr val="808080"/>
            </a:solidFill>
          </a:ln>
        </p:spPr>
      </p:cxnSp>
      <p:cxnSp>
        <p:nvCxnSpPr>
          <p:cNvPr id="23" name="Edge 14-15"/>
          <p:cNvCxnSpPr/>
          <p:nvPr/>
        </p:nvCxnSpPr>
        <p:spPr>
          <a:xfrm>
            <a:off x="10400000" y="4050000"/>
            <a:ext cx="475000" cy="1450000"/>
          </a:xfrm>
          <a:prstGeom prst="line">
            <a:avLst/>
          </a:prstGeom>
          <a:ln w="19050" cap="rnd">
            <a:solidFill>
              <a:srgbClr val="808080"/>
            </a:solidFill>
          </a:ln>
        </p:spPr>
      </p:cxnSp>
      <p:sp>
        <p:nvSpPr>
          <p:cNvPr id="24" name="Node 8"/>
          <p:cNvSpPr/>
          <p:nvPr/>
        </p:nvSpPr>
        <p:spPr>
          <a:xfrm>
            <a:off x="7270000" y="870000"/>
            <a:ext cx="560000" cy="560000"/>
          </a:xfrm>
          <a:prstGeom prst="ellipse">
            <a:avLst/>
          </a:prstGeom>
          <a:solidFill>
            <a:srgbClr val="EE7008"/>
          </a:solidFill>
          <a:ln w="28575">
            <a:solidFill>
              <a:srgbClr val="EE7008"/>
            </a:solidFill>
          </a:ln>
        </p:spPr>
        <p:txBody>
          <a:bodyPr wrap="none" lIns="0" tIns="0" rIns="0" bIns="0" rtlCol="0" anchor="ctr"/>
          <a:lstStyle/>
          <a:p>
            <a:pPr algn="ctr"/>
            <a:r>
              <a:rPr lang="en-US" sz="1700" b="1" dirty="0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25" name="Node 4"/>
          <p:cNvSpPr/>
          <p:nvPr/>
        </p:nvSpPr>
        <p:spPr>
          <a:xfrm>
            <a:off x="5370000" y="2320000"/>
            <a:ext cx="560000" cy="560000"/>
          </a:xfrm>
          <a:prstGeom prst="ellipse">
            <a:avLst/>
          </a:prstGeom>
          <a:solidFill>
            <a:srgbClr val="EE7008"/>
          </a:solidFill>
          <a:ln w="28575">
            <a:solidFill>
              <a:srgbClr val="EE7008"/>
            </a:solidFill>
          </a:ln>
        </p:spPr>
        <p:txBody>
          <a:bodyPr wrap="none" lIns="0" tIns="0" rIns="0" bIns="0" rtlCol="0" anchor="ctr"/>
          <a:lstStyle/>
          <a:p>
            <a:pPr algn="ctr"/>
            <a:r>
              <a:rPr lang="en-US" sz="1700" b="1" dirty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6" name="Node 12"/>
          <p:cNvSpPr/>
          <p:nvPr/>
        </p:nvSpPr>
        <p:spPr>
          <a:xfrm>
            <a:off x="9170000" y="2320000"/>
            <a:ext cx="560000" cy="56000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40BAD2"/>
            </a:solidFill>
          </a:ln>
        </p:spPr>
        <p:txBody>
          <a:bodyPr wrap="none" lIns="0" tIns="0" rIns="0" bIns="0" rtlCol="0" anchor="ctr"/>
          <a:lstStyle/>
          <a:p>
            <a:pPr algn="ctr"/>
            <a:r>
              <a:rPr lang="en-US" sz="1700" b="1" dirty="0">
                <a:solidFill>
                  <a:srgbClr val="0E2841"/>
                </a:solidFill>
              </a:rPr>
              <a:t>12</a:t>
            </a:r>
          </a:p>
        </p:txBody>
      </p:sp>
      <p:sp>
        <p:nvSpPr>
          <p:cNvPr id="27" name="Node 2"/>
          <p:cNvSpPr/>
          <p:nvPr/>
        </p:nvSpPr>
        <p:spPr>
          <a:xfrm>
            <a:off x="4420000" y="3770000"/>
            <a:ext cx="560000" cy="560000"/>
          </a:xfrm>
          <a:prstGeom prst="ellipse">
            <a:avLst/>
          </a:prstGeom>
          <a:solidFill>
            <a:srgbClr val="EE7008"/>
          </a:solidFill>
          <a:ln w="28575">
            <a:solidFill>
              <a:srgbClr val="EE7008"/>
            </a:solidFill>
          </a:ln>
        </p:spPr>
        <p:txBody>
          <a:bodyPr wrap="none" lIns="0" tIns="0" rIns="0" bIns="0" rtlCol="0" anchor="ctr"/>
          <a:lstStyle/>
          <a:p>
            <a:pPr algn="ctr"/>
            <a:r>
              <a:rPr lang="en-US" sz="1700" b="1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28" name="Node 6"/>
          <p:cNvSpPr/>
          <p:nvPr/>
        </p:nvSpPr>
        <p:spPr>
          <a:xfrm>
            <a:off x="6320000" y="3770000"/>
            <a:ext cx="560000" cy="56000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40BAD2"/>
            </a:solidFill>
          </a:ln>
        </p:spPr>
        <p:txBody>
          <a:bodyPr wrap="none" lIns="0" tIns="0" rIns="0" bIns="0" rtlCol="0" anchor="ctr"/>
          <a:lstStyle/>
          <a:p>
            <a:pPr algn="ctr"/>
            <a:r>
              <a:rPr lang="en-US" sz="1700" b="1" dirty="0">
                <a:solidFill>
                  <a:srgbClr val="0E2841"/>
                </a:solidFill>
              </a:rPr>
              <a:t>6</a:t>
            </a:r>
          </a:p>
        </p:txBody>
      </p:sp>
      <p:sp>
        <p:nvSpPr>
          <p:cNvPr id="29" name="Node 10"/>
          <p:cNvSpPr/>
          <p:nvPr/>
        </p:nvSpPr>
        <p:spPr>
          <a:xfrm>
            <a:off x="8220000" y="3770000"/>
            <a:ext cx="560000" cy="56000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40BAD2"/>
            </a:solidFill>
          </a:ln>
        </p:spPr>
        <p:txBody>
          <a:bodyPr wrap="none" lIns="0" tIns="0" rIns="0" bIns="0" rtlCol="0" anchor="ctr"/>
          <a:lstStyle/>
          <a:p>
            <a:pPr algn="ctr"/>
            <a:r>
              <a:rPr lang="en-US" sz="1700" b="1" dirty="0">
                <a:solidFill>
                  <a:srgbClr val="0E2841"/>
                </a:solidFill>
              </a:rPr>
              <a:t>10</a:t>
            </a:r>
          </a:p>
        </p:txBody>
      </p:sp>
      <p:sp>
        <p:nvSpPr>
          <p:cNvPr id="30" name="Node 14"/>
          <p:cNvSpPr/>
          <p:nvPr/>
        </p:nvSpPr>
        <p:spPr>
          <a:xfrm>
            <a:off x="10120000" y="3770000"/>
            <a:ext cx="560000" cy="56000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40BAD2"/>
            </a:solidFill>
          </a:ln>
        </p:spPr>
        <p:txBody>
          <a:bodyPr wrap="none" lIns="0" tIns="0" rIns="0" bIns="0" rtlCol="0" anchor="ctr"/>
          <a:lstStyle/>
          <a:p>
            <a:pPr algn="ctr"/>
            <a:r>
              <a:rPr lang="en-US" sz="1700" b="1" dirty="0">
                <a:solidFill>
                  <a:srgbClr val="0E2841"/>
                </a:solidFill>
              </a:rPr>
              <a:t>14</a:t>
            </a:r>
          </a:p>
        </p:txBody>
      </p:sp>
      <p:sp>
        <p:nvSpPr>
          <p:cNvPr id="31" name="Node 1"/>
          <p:cNvSpPr/>
          <p:nvPr/>
        </p:nvSpPr>
        <p:spPr>
          <a:xfrm>
            <a:off x="3945000" y="5220000"/>
            <a:ext cx="560000" cy="560000"/>
          </a:xfrm>
          <a:prstGeom prst="ellipse">
            <a:avLst/>
          </a:prstGeom>
          <a:solidFill>
            <a:srgbClr val="EE7008"/>
          </a:solidFill>
          <a:ln w="28575">
            <a:solidFill>
              <a:srgbClr val="EE7008"/>
            </a:solidFill>
          </a:ln>
        </p:spPr>
        <p:txBody>
          <a:bodyPr wrap="none" lIns="0" tIns="0" rIns="0" bIns="0" rtlCol="0" anchor="ctr"/>
          <a:lstStyle/>
          <a:p>
            <a:pPr algn="ctr"/>
            <a:r>
              <a:rPr lang="en-US" sz="1700" b="1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32" name="Node 3"/>
          <p:cNvSpPr/>
          <p:nvPr/>
        </p:nvSpPr>
        <p:spPr>
          <a:xfrm>
            <a:off x="4895000" y="5220000"/>
            <a:ext cx="560000" cy="56000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40BAD2"/>
            </a:solidFill>
          </a:ln>
        </p:spPr>
        <p:txBody>
          <a:bodyPr wrap="none" lIns="0" tIns="0" rIns="0" bIns="0" rtlCol="0" anchor="ctr"/>
          <a:lstStyle/>
          <a:p>
            <a:pPr algn="ctr"/>
            <a:r>
              <a:rPr lang="en-US" sz="1700" b="1" dirty="0">
                <a:solidFill>
                  <a:srgbClr val="0E2841"/>
                </a:solidFill>
              </a:rPr>
              <a:t>3</a:t>
            </a:r>
          </a:p>
        </p:txBody>
      </p:sp>
      <p:sp>
        <p:nvSpPr>
          <p:cNvPr id="33" name="Node 5"/>
          <p:cNvSpPr/>
          <p:nvPr/>
        </p:nvSpPr>
        <p:spPr>
          <a:xfrm>
            <a:off x="5845000" y="5220000"/>
            <a:ext cx="560000" cy="56000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40BAD2"/>
            </a:solidFill>
          </a:ln>
        </p:spPr>
        <p:txBody>
          <a:bodyPr wrap="none" lIns="0" tIns="0" rIns="0" bIns="0" rtlCol="0" anchor="ctr"/>
          <a:lstStyle/>
          <a:p>
            <a:pPr algn="ctr"/>
            <a:r>
              <a:rPr lang="en-US" sz="1700" b="1" dirty="0">
                <a:solidFill>
                  <a:srgbClr val="0E2841"/>
                </a:solidFill>
              </a:rPr>
              <a:t>5</a:t>
            </a:r>
          </a:p>
        </p:txBody>
      </p:sp>
      <p:sp>
        <p:nvSpPr>
          <p:cNvPr id="34" name="Node 7"/>
          <p:cNvSpPr/>
          <p:nvPr/>
        </p:nvSpPr>
        <p:spPr>
          <a:xfrm>
            <a:off x="6795000" y="5220000"/>
            <a:ext cx="560000" cy="56000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40BAD2"/>
            </a:solidFill>
          </a:ln>
        </p:spPr>
        <p:txBody>
          <a:bodyPr wrap="none" lIns="0" tIns="0" rIns="0" bIns="0" rtlCol="0" anchor="ctr"/>
          <a:lstStyle/>
          <a:p>
            <a:pPr algn="ctr"/>
            <a:r>
              <a:rPr lang="en-US" sz="1700" b="1" dirty="0">
                <a:solidFill>
                  <a:srgbClr val="0E2841"/>
                </a:solidFill>
              </a:rPr>
              <a:t>7</a:t>
            </a:r>
          </a:p>
        </p:txBody>
      </p:sp>
      <p:sp>
        <p:nvSpPr>
          <p:cNvPr id="35" name="Node 9"/>
          <p:cNvSpPr/>
          <p:nvPr/>
        </p:nvSpPr>
        <p:spPr>
          <a:xfrm>
            <a:off x="7745000" y="5220000"/>
            <a:ext cx="560000" cy="56000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40BAD2"/>
            </a:solidFill>
          </a:ln>
        </p:spPr>
        <p:txBody>
          <a:bodyPr wrap="none" lIns="0" tIns="0" rIns="0" bIns="0" rtlCol="0" anchor="ctr"/>
          <a:lstStyle/>
          <a:p>
            <a:pPr algn="ctr"/>
            <a:r>
              <a:rPr lang="en-US" sz="1700" b="1" dirty="0">
                <a:solidFill>
                  <a:srgbClr val="0E2841"/>
                </a:solidFill>
              </a:rPr>
              <a:t>9</a:t>
            </a:r>
          </a:p>
        </p:txBody>
      </p:sp>
      <p:sp>
        <p:nvSpPr>
          <p:cNvPr id="36" name="Node 11"/>
          <p:cNvSpPr/>
          <p:nvPr/>
        </p:nvSpPr>
        <p:spPr>
          <a:xfrm>
            <a:off x="8695000" y="5220000"/>
            <a:ext cx="560000" cy="56000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40BAD2"/>
            </a:solidFill>
          </a:ln>
        </p:spPr>
        <p:txBody>
          <a:bodyPr wrap="none" lIns="0" tIns="0" rIns="0" bIns="0" rtlCol="0" anchor="ctr"/>
          <a:lstStyle/>
          <a:p>
            <a:pPr algn="ctr"/>
            <a:r>
              <a:rPr lang="en-US" sz="1700" b="1" dirty="0">
                <a:solidFill>
                  <a:srgbClr val="0E2841"/>
                </a:solidFill>
              </a:rPr>
              <a:t>11</a:t>
            </a:r>
          </a:p>
        </p:txBody>
      </p:sp>
      <p:sp>
        <p:nvSpPr>
          <p:cNvPr id="37" name="Node 13"/>
          <p:cNvSpPr/>
          <p:nvPr/>
        </p:nvSpPr>
        <p:spPr>
          <a:xfrm>
            <a:off x="9645000" y="5220000"/>
            <a:ext cx="560000" cy="56000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40BAD2"/>
            </a:solidFill>
          </a:ln>
        </p:spPr>
        <p:txBody>
          <a:bodyPr wrap="none" lIns="0" tIns="0" rIns="0" bIns="0" rtlCol="0" anchor="ctr"/>
          <a:lstStyle/>
          <a:p>
            <a:pPr algn="ctr"/>
            <a:r>
              <a:rPr lang="en-US" sz="1700" b="1" dirty="0">
                <a:solidFill>
                  <a:srgbClr val="0E2841"/>
                </a:solidFill>
              </a:rPr>
              <a:t>13</a:t>
            </a:r>
          </a:p>
        </p:txBody>
      </p:sp>
      <p:sp>
        <p:nvSpPr>
          <p:cNvPr id="38" name="Node 15"/>
          <p:cNvSpPr/>
          <p:nvPr/>
        </p:nvSpPr>
        <p:spPr>
          <a:xfrm>
            <a:off x="10595000" y="5220000"/>
            <a:ext cx="560000" cy="56000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40BAD2"/>
            </a:solidFill>
          </a:ln>
        </p:spPr>
        <p:txBody>
          <a:bodyPr wrap="none" lIns="0" tIns="0" rIns="0" bIns="0" rtlCol="0" anchor="ctr"/>
          <a:lstStyle/>
          <a:p>
            <a:pPr algn="ctr"/>
            <a:r>
              <a:rPr lang="en-US" sz="1700" b="1" dirty="0">
                <a:solidFill>
                  <a:srgbClr val="0E2841"/>
                </a:solidFill>
              </a:rPr>
              <a:t>15</a:t>
            </a:r>
          </a:p>
        </p:txBody>
      </p:sp>
      <p:sp>
        <p:nvSpPr>
          <p:cNvPr id="39" name="Caption"/>
          <p:cNvSpPr>
            <a:spLocks noGrp="1"/>
          </p:cNvSpPr>
          <p:nvPr/>
        </p:nvSpPr>
        <p:spPr>
          <a:xfrm>
            <a:off x="3750000" y="6100000"/>
            <a:ext cx="7600000" cy="500000"/>
          </a:xfrm>
          <a:prstGeom prst="rect">
            <a:avLst/>
          </a:prstGeom>
        </p:spPr>
        <p:txBody>
          <a:bodyPr wrap="none" lIns="0" tIns="0" rIns="0" bIns="0" rtlCol="0" anchor="ctr"/>
          <a:lstStyle/>
          <a:p>
            <a:pPr algn="ctr"/>
            <a:r>
              <a:rPr lang="en-US" sz="1400" dirty="0">
                <a:solidFill>
                  <a:srgbClr val="0E2841"/>
                </a:solidFill>
              </a:rPr>
              <a:t>The minimum is the leftmost node: follow left children from the root, </a:t>
            </a:r>
            <a:r>
              <a:rPr lang="en-US" sz="1400" b="1" dirty="0">
                <a:solidFill>
                  <a:srgbClr val="EE7008"/>
                </a:solidFill>
              </a:rPr>
              <a:t>8 → 4 → 2 → 1</a:t>
            </a:r>
            <a:r>
              <a:rPr lang="en-US" sz="1400" dirty="0">
                <a:solidFill>
                  <a:srgbClr val="0E284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840621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1FB68-A04F-3BED-6C1F-1C1770A1E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for removing minimum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443E4-9240-0A94-CEB4-BAD7CE86C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56310"/>
            <a:ext cx="5770418" cy="2951017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nsolas" panose="020B0609020204030204" pitchFamily="49" charset="0"/>
              </a:rPr>
              <a:t>Remove(root: Node)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</a:rPr>
              <a:t>var</a:t>
            </a:r>
            <a:r>
              <a:rPr lang="en-US" dirty="0">
                <a:latin typeface="Consolas" panose="020B0609020204030204" pitchFamily="49" charset="0"/>
              </a:rPr>
              <a:t> p := root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</a:rPr>
              <a:t>while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</a:rPr>
              <a:t>p.left</a:t>
            </a:r>
            <a:r>
              <a:rPr lang="en-US" dirty="0">
                <a:latin typeface="Consolas" panose="020B0609020204030204" pitchFamily="49" charset="0"/>
              </a:rPr>
              <a:t> !=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</a:rPr>
              <a:t>null</a:t>
            </a:r>
            <a:r>
              <a:rPr lang="en-US" dirty="0">
                <a:latin typeface="Consolas" panose="020B0609020204030204" pitchFamily="49" charset="0"/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nsolas" panose="020B0609020204030204" pitchFamily="49" charset="0"/>
              </a:rPr>
              <a:t>    p := </a:t>
            </a:r>
            <a:r>
              <a:rPr lang="en-US" dirty="0" err="1">
                <a:latin typeface="Consolas" panose="020B0609020204030204" pitchFamily="49" charset="0"/>
              </a:rPr>
              <a:t>p.left</a:t>
            </a:r>
            <a:endParaRPr lang="en-US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p.parent.left</a:t>
            </a:r>
            <a:r>
              <a:rPr lang="en-US" dirty="0">
                <a:latin typeface="Consolas" panose="020B0609020204030204" pitchFamily="49" charset="0"/>
              </a:rPr>
              <a:t> :=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</a:rPr>
              <a:t>null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</a:rPr>
              <a:t>// update all the Descendants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</a:rPr>
              <a:t>return</a:t>
            </a:r>
            <a:r>
              <a:rPr lang="en-US" dirty="0">
                <a:latin typeface="Consolas" panose="020B0609020204030204" pitchFamily="49" charset="0"/>
              </a:rPr>
              <a:t> p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8B9B8C1-E6ED-70E6-245D-6645DED3EB10}"/>
              </a:ext>
            </a:extLst>
          </p:cNvPr>
          <p:cNvSpPr txBox="1">
            <a:spLocks/>
          </p:cNvSpPr>
          <p:nvPr/>
        </p:nvSpPr>
        <p:spPr>
          <a:xfrm>
            <a:off x="6096000" y="3327445"/>
            <a:ext cx="5770418" cy="30317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</a:pPr>
            <a:r>
              <a:rPr lang="en-US" dirty="0" err="1">
                <a:latin typeface="Consolas" panose="020B0609020204030204" pitchFamily="49" charset="0"/>
              </a:rPr>
              <a:t>RecursiveRemove</a:t>
            </a:r>
            <a:r>
              <a:rPr lang="en-US" dirty="0">
                <a:latin typeface="Consolas" panose="020B0609020204030204" pitchFamily="49" charset="0"/>
              </a:rPr>
              <a:t>(root: Node)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</a:rPr>
              <a:t>if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</a:rPr>
              <a:t>p.left</a:t>
            </a:r>
            <a:r>
              <a:rPr lang="en-US" dirty="0">
                <a:latin typeface="Consolas" panose="020B0609020204030204" pitchFamily="49" charset="0"/>
              </a:rPr>
              <a:t> ==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</a:rPr>
              <a:t>null</a:t>
            </a:r>
            <a:r>
              <a:rPr lang="en-US" dirty="0">
                <a:latin typeface="Consolas" panose="020B0609020204030204" pitchFamily="49" charset="0"/>
              </a:rPr>
              <a:t>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</a:pPr>
            <a:r>
              <a:rPr lang="en-US" dirty="0">
                <a:latin typeface="Consolas" panose="020B0609020204030204" pitchFamily="49" charset="0"/>
              </a:rPr>
              <a:t>    </a:t>
            </a:r>
            <a:r>
              <a:rPr lang="en-US" dirty="0" err="1">
                <a:latin typeface="Consolas" panose="020B0609020204030204" pitchFamily="49" charset="0"/>
              </a:rPr>
              <a:t>p.parent.left</a:t>
            </a:r>
            <a:r>
              <a:rPr lang="en-US" dirty="0">
                <a:latin typeface="Consolas" panose="020B0609020204030204" pitchFamily="49" charset="0"/>
              </a:rPr>
              <a:t> :=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</a:rPr>
              <a:t>null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</a:pPr>
            <a:r>
              <a:rPr lang="en-US" dirty="0">
                <a:latin typeface="Consolas" panose="020B0609020204030204" pitchFamily="49" charset="0"/>
              </a:rPr>
              <a:t>   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</a:rPr>
              <a:t>return</a:t>
            </a:r>
            <a:r>
              <a:rPr lang="en-US" dirty="0">
                <a:latin typeface="Consolas" panose="020B0609020204030204" pitchFamily="49" charset="0"/>
              </a:rPr>
              <a:t> p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</a:pPr>
            <a:r>
              <a:rPr lang="en-US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</a:rPr>
              <a:t>var</a:t>
            </a:r>
            <a:r>
              <a:rPr lang="en-US" dirty="0">
                <a:latin typeface="Consolas" panose="020B0609020204030204" pitchFamily="49" charset="0"/>
              </a:rPr>
              <a:t> r := </a:t>
            </a:r>
            <a:r>
              <a:rPr lang="en-US" dirty="0" err="1">
                <a:latin typeface="Consolas" panose="020B0609020204030204" pitchFamily="49" charset="0"/>
              </a:rPr>
              <a:t>RecursiveRemove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 err="1">
                <a:latin typeface="Consolas" panose="020B0609020204030204" pitchFamily="49" charset="0"/>
              </a:rPr>
              <a:t>p.left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p.Descendants</a:t>
            </a:r>
            <a:r>
              <a:rPr lang="en-US" dirty="0">
                <a:latin typeface="Consolas" panose="020B0609020204030204" pitchFamily="49" charset="0"/>
              </a:rPr>
              <a:t> := </a:t>
            </a:r>
            <a:r>
              <a:rPr lang="en-US" dirty="0" err="1">
                <a:latin typeface="Consolas" panose="020B0609020204030204" pitchFamily="49" charset="0"/>
              </a:rPr>
              <a:t>p.Descendants</a:t>
            </a:r>
            <a:r>
              <a:rPr lang="en-US" dirty="0">
                <a:latin typeface="Consolas" panose="020B0609020204030204" pitchFamily="49" charset="0"/>
              </a:rPr>
              <a:t> – {r}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</a:rPr>
              <a:t>return</a:t>
            </a:r>
            <a:r>
              <a:rPr lang="en-US" dirty="0">
                <a:latin typeface="Consolas" panose="020B0609020204030204" pitchFamily="49" charset="0"/>
              </a:rPr>
              <a:t> 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 2" pitchFamily="18" charset="2"/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750E71-D141-C761-1FBE-4E5F33AC0978}"/>
              </a:ext>
            </a:extLst>
          </p:cNvPr>
          <p:cNvSpPr txBox="1"/>
          <p:nvPr/>
        </p:nvSpPr>
        <p:spPr>
          <a:xfrm>
            <a:off x="290916" y="6419211"/>
            <a:ext cx="5671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*)  specifications and various edge cases omitted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51FC5B2-4E70-6683-381A-2B952D82D9C5}"/>
              </a:ext>
            </a:extLst>
          </p:cNvPr>
          <p:cNvSpPr/>
          <p:nvPr/>
        </p:nvSpPr>
        <p:spPr>
          <a:xfrm>
            <a:off x="824348" y="96984"/>
            <a:ext cx="4980709" cy="2154380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</a:rPr>
              <a:t>class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Node {</a:t>
            </a:r>
          </a:p>
          <a:p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</a:rPr>
              <a:t>var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value: 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Consolas" panose="020B0609020204030204" pitchFamily="49" charset="0"/>
              </a:rPr>
              <a:t>int</a:t>
            </a:r>
          </a:p>
          <a:p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</a:rPr>
              <a:t>var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parent: Node</a:t>
            </a:r>
          </a:p>
          <a:p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</a:rPr>
              <a:t>var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left: Node?</a:t>
            </a:r>
          </a:p>
          <a:p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</a:rPr>
              <a:t>var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right: Node?</a:t>
            </a:r>
          </a:p>
          <a:p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</a:rPr>
              <a:t>ghost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</a:rPr>
              <a:t>var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Descendants: 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  <a:latin typeface="Consolas" panose="020B0609020204030204" pitchFamily="49" charset="0"/>
              </a:rPr>
              <a:t>set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&lt;Node&gt;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75556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7F83B-06C7-F87A-0FE1-DAFD92ABE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B7189-B707-E9C1-D012-F79B5C37B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CAA2F7-4FBA-B785-80D1-AD9148C39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Sometimes, loops are overly specific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 Add aggregate statements</a:t>
            </a:r>
          </a:p>
          <a:p>
            <a:r>
              <a:rPr lang="en-US" sz="2800" dirty="0"/>
              <a:t>Some loops are difficult to specify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 Offer tail-recursive compilation, </a:t>
            </a:r>
            <a:r>
              <a:rPr lang="en-US" sz="2400" i="1" dirty="0"/>
              <a:t>modulo ghosts</a:t>
            </a:r>
          </a:p>
          <a:p>
            <a:r>
              <a:rPr lang="en-US" sz="2800" dirty="0"/>
              <a:t>Having to rewrite functions with accumulators to make them tail recursive is cumbersome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 Offer auto-accumulator tail recursion</a:t>
            </a:r>
          </a:p>
          <a:p>
            <a:r>
              <a:rPr lang="en-US" sz="2800" dirty="0"/>
              <a:t>User-defined well-founded orders are difficult to verify correct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 Provide a fixed well-founded order for all types</a:t>
            </a:r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9034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9D6C4-E3C8-D6A7-B739-7BAFC9121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A9AC8-A455-13B9-7109-DBDEAE2DD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Dafny supports specifying and verifying mutable data structures in the </a:t>
            </a:r>
            <a:r>
              <a:rPr lang="en-US" sz="3200"/>
              <a:t>heap by</a:t>
            </a:r>
            <a:br>
              <a:rPr lang="en-US" sz="3200"/>
            </a:br>
            <a:endParaRPr lang="en-US" sz="3200" dirty="0"/>
          </a:p>
          <a:p>
            <a:pPr lvl="1"/>
            <a:r>
              <a:rPr lang="en-US" sz="2800" dirty="0"/>
              <a:t>Including </a:t>
            </a:r>
            <a:r>
              <a:rPr lang="en-US" sz="2800" dirty="0">
                <a:latin typeface="Consolas" panose="020B0609020204030204" pitchFamily="49" charset="0"/>
              </a:rPr>
              <a:t>modifies</a:t>
            </a:r>
            <a:r>
              <a:rPr lang="en-US" sz="2800" dirty="0"/>
              <a:t> and </a:t>
            </a:r>
            <a:r>
              <a:rPr lang="en-US" sz="2800" dirty="0">
                <a:latin typeface="Consolas" panose="020B0609020204030204" pitchFamily="49" charset="0"/>
              </a:rPr>
              <a:t>reads</a:t>
            </a:r>
            <a:r>
              <a:rPr lang="en-US" sz="2800" dirty="0"/>
              <a:t> clauses</a:t>
            </a:r>
          </a:p>
          <a:p>
            <a:pPr lvl="1"/>
            <a:r>
              <a:rPr lang="en-US" sz="2800" dirty="0"/>
              <a:t>Including sets</a:t>
            </a:r>
          </a:p>
          <a:p>
            <a:pPr lvl="1"/>
            <a:r>
              <a:rPr lang="en-US" sz="2800" dirty="0"/>
              <a:t>Including ghosts</a:t>
            </a:r>
          </a:p>
        </p:txBody>
      </p:sp>
    </p:spTree>
    <p:extLst>
      <p:ext uri="{BB962C8B-B14F-4D97-AF65-F5344CB8AC3E}">
        <p14:creationId xmlns:p14="http://schemas.microsoft.com/office/powerpoint/2010/main" val="274007421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86BBE-B3B7-4C30-223C-A4A65C58C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A34ED-C464-E0D0-8887-482A78F30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575" y="832935"/>
            <a:ext cx="8194505" cy="5120640"/>
          </a:xfrm>
        </p:spPr>
        <p:txBody>
          <a:bodyPr>
            <a:normAutofit/>
          </a:bodyPr>
          <a:lstStyle/>
          <a:p>
            <a:r>
              <a:rPr lang="en-US" sz="3200" dirty="0"/>
              <a:t>Program proofs are becoming more accessible</a:t>
            </a:r>
          </a:p>
          <a:p>
            <a:r>
              <a:rPr lang="en-US" sz="3200" dirty="0"/>
              <a:t>Become familiar with proving programs!</a:t>
            </a:r>
          </a:p>
          <a:p>
            <a:r>
              <a:rPr lang="en-US" sz="3200" dirty="0"/>
              <a:t>Teach!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7DB34B-F110-B67F-4AB9-0D5581409F33}"/>
              </a:ext>
            </a:extLst>
          </p:cNvPr>
          <p:cNvSpPr txBox="1"/>
          <p:nvPr/>
        </p:nvSpPr>
        <p:spPr>
          <a:xfrm rot="20777364">
            <a:off x="8448860" y="4925938"/>
            <a:ext cx="3921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Rastanty Cortez" panose="020F0502020204030204" pitchFamily="34" charset="0"/>
                <a:cs typeface="Rastanty Cortez" panose="020F0502020204030204" pitchFamily="34" charset="0"/>
              </a:rPr>
              <a:t>Program safely!</a:t>
            </a:r>
          </a:p>
        </p:txBody>
      </p:sp>
    </p:spTree>
    <p:extLst>
      <p:ext uri="{BB962C8B-B14F-4D97-AF65-F5344CB8AC3E}">
        <p14:creationId xmlns:p14="http://schemas.microsoft.com/office/powerpoint/2010/main" val="150127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e document discusses the formalization of the semantics of the Intermediate Verification Language (IVL) B3, including its Verification Condition (VC) Generator, and a proof of its soundness.&#10;&#10;AI-generated content may be incorrect.">
            <a:extLst>
              <a:ext uri="{FF2B5EF4-FFF2-40B4-BE49-F238E27FC236}">
                <a16:creationId xmlns:a16="http://schemas.microsoft.com/office/drawing/2014/main" id="{C0F87DCC-5533-A3DB-D053-7DAA01D643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314" t="8702" r="11462"/>
          <a:stretch>
            <a:fillRect/>
          </a:stretch>
        </p:blipFill>
        <p:spPr>
          <a:xfrm rot="188739">
            <a:off x="6008917" y="5075190"/>
            <a:ext cx="4489785" cy="6436948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7C7DEA-D663-64FB-BC8E-07EDDEE79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uses of Dafny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76BFA-E325-75CF-F573-37EC660D9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508" y="194016"/>
            <a:ext cx="7315200" cy="5648838"/>
          </a:xfrm>
        </p:spPr>
        <p:txBody>
          <a:bodyPr>
            <a:normAutofit/>
          </a:bodyPr>
          <a:lstStyle/>
          <a:p>
            <a:r>
              <a:rPr lang="en-US" sz="2800" dirty="0"/>
              <a:t>Teaching</a:t>
            </a:r>
          </a:p>
          <a:p>
            <a:pPr lvl="1"/>
            <a:r>
              <a:rPr lang="en-US" sz="2400" dirty="0"/>
              <a:t>Over a decade, many universities</a:t>
            </a:r>
          </a:p>
          <a:p>
            <a:endParaRPr lang="en-US" sz="2800" dirty="0"/>
          </a:p>
          <a:p>
            <a:r>
              <a:rPr lang="en-US" sz="2800" dirty="0"/>
              <a:t>Industrial use</a:t>
            </a:r>
          </a:p>
          <a:p>
            <a:pPr lvl="1"/>
            <a:r>
              <a:rPr lang="en-US" sz="2400" dirty="0"/>
              <a:t>AWS’s authorization engine</a:t>
            </a:r>
            <a:br>
              <a:rPr lang="en-US" sz="2400" dirty="0"/>
            </a:br>
            <a:r>
              <a:rPr lang="en-US" sz="2000" dirty="0"/>
              <a:t>  Paper at ICSE 2025.</a:t>
            </a:r>
            <a:br>
              <a:rPr lang="en-US" sz="2000" dirty="0"/>
            </a:br>
            <a:r>
              <a:rPr lang="en-US" sz="2000" dirty="0"/>
              <a:t>  Talk at AWS </a:t>
            </a:r>
            <a:r>
              <a:rPr lang="en-US" sz="2000" dirty="0" err="1"/>
              <a:t>re:Inforce</a:t>
            </a:r>
            <a:r>
              <a:rPr lang="en-US" sz="2000" dirty="0"/>
              <a:t> 2024:</a:t>
            </a:r>
            <a:br>
              <a:rPr lang="en-US" sz="2000" dirty="0"/>
            </a:br>
            <a:r>
              <a:rPr lang="en-US" sz="2000" dirty="0"/>
              <a:t>  </a:t>
            </a:r>
            <a:r>
              <a:rPr lang="en-US" sz="2000" dirty="0">
                <a:hlinkClick r:id="rId3"/>
              </a:rPr>
              <a:t>https://youtu.be/oshxAJGrwMU</a:t>
            </a:r>
            <a:endParaRPr lang="en-US" sz="2400" dirty="0"/>
          </a:p>
          <a:p>
            <a:endParaRPr lang="en-US" sz="2800" dirty="0"/>
          </a:p>
          <a:p>
            <a:r>
              <a:rPr lang="en-US" sz="2800" dirty="0"/>
              <a:t>Research projects</a:t>
            </a:r>
          </a:p>
          <a:p>
            <a:pPr lvl="1"/>
            <a:r>
              <a:rPr lang="en-US" sz="2600" dirty="0"/>
              <a:t>Ironclad Apps, </a:t>
            </a:r>
            <a:r>
              <a:rPr lang="en-US" sz="2600" dirty="0" err="1"/>
              <a:t>IronFleet</a:t>
            </a:r>
            <a:r>
              <a:rPr lang="en-US" sz="2600" dirty="0"/>
              <a:t>, Armada, Vale, …</a:t>
            </a:r>
          </a:p>
          <a:p>
            <a:pPr lvl="1"/>
            <a:r>
              <a:rPr lang="en-US" sz="2600" dirty="0"/>
              <a:t>Meta theory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0E5878-076A-9C7F-2E94-1511D965F5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28977">
            <a:off x="7920629" y="2322757"/>
            <a:ext cx="3891191" cy="2212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FC7AD0-649A-5426-A4CF-E0F2486FFF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557" y="1123837"/>
            <a:ext cx="1791908" cy="14872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E512DB2-3EE0-7ED0-5052-E9D9BF2727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75413">
            <a:off x="8788157" y="-30881"/>
            <a:ext cx="1894890" cy="2458236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74B164-C09E-9B09-5193-4384A63CAA03}"/>
              </a:ext>
            </a:extLst>
          </p:cNvPr>
          <p:cNvSpPr txBox="1"/>
          <p:nvPr/>
        </p:nvSpPr>
        <p:spPr>
          <a:xfrm rot="206331">
            <a:off x="9598250" y="6041120"/>
            <a:ext cx="1415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ITP 2026</a:t>
            </a:r>
          </a:p>
        </p:txBody>
      </p:sp>
    </p:spTree>
    <p:extLst>
      <p:ext uri="{BB962C8B-B14F-4D97-AF65-F5344CB8AC3E}">
        <p14:creationId xmlns:p14="http://schemas.microsoft.com/office/powerpoint/2010/main" val="973533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CC0D82-F4FB-E477-0686-4C999223D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B1019-867F-AB61-2E06-BF0400B4A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Double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Min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Sums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err="1"/>
              <a:t>BoolSort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00599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89E82-6713-8FC9-83DE-C3CEB5824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A51E0A4-4F99-593A-B468-D5CF8A041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“What remains to be done” invariants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C1039F-D13F-3652-9354-FA705A0B5234}"/>
              </a:ext>
            </a:extLst>
          </p:cNvPr>
          <p:cNvSpPr txBox="1"/>
          <p:nvPr/>
        </p:nvSpPr>
        <p:spPr>
          <a:xfrm>
            <a:off x="3631622" y="684074"/>
            <a:ext cx="786143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function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Sum(s: </a:t>
            </a:r>
            <a:r>
              <a:rPr lang="en-US" b="0">
                <a:solidFill>
                  <a:srgbClr val="22863A"/>
                </a:solidFill>
                <a:effectLst/>
                <a:latin typeface="Fira Code" panose="020B0809050000020004" pitchFamily="49" charset="0"/>
              </a:rPr>
              <a:t>seq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&lt;</a:t>
            </a:r>
            <a:r>
              <a:rPr lang="en-US" b="0">
                <a:solidFill>
                  <a:srgbClr val="22863A"/>
                </a:solidFill>
                <a:effectLst/>
                <a:latin typeface="Fira Code" panose="020B0809050000020004" pitchFamily="49" charset="0"/>
              </a:rPr>
              <a:t>int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&gt;): </a:t>
            </a:r>
            <a:r>
              <a:rPr lang="en-US" b="0">
                <a:solidFill>
                  <a:srgbClr val="22863A"/>
                </a:solidFill>
                <a:effectLst/>
                <a:latin typeface="Fira Code" panose="020B0809050000020004" pitchFamily="49" charset="0"/>
              </a:rPr>
              <a:t>int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{</a:t>
            </a:r>
          </a:p>
          <a:p>
            <a:pPr>
              <a:buNone/>
            </a:pP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b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if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|s| == 0 </a:t>
            </a:r>
            <a:r>
              <a:rPr lang="en-US" b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then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0 </a:t>
            </a:r>
            <a:r>
              <a:rPr lang="en-US" b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else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s[0] + Sum(s[1..])</a:t>
            </a:r>
          </a:p>
          <a:p>
            <a:pPr>
              <a:buNone/>
            </a:pP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}</a:t>
            </a:r>
          </a:p>
          <a:p>
            <a:pPr>
              <a:buNone/>
            </a:pPr>
            <a:b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</a:br>
            <a:endParaRPr lang="en-US" b="0">
              <a:solidFill>
                <a:srgbClr val="000000"/>
              </a:solidFill>
              <a:effectLst/>
              <a:latin typeface="Fira Code" panose="020B0809050000020004" pitchFamily="49" charset="0"/>
            </a:endParaRPr>
          </a:p>
          <a:p>
            <a:pPr>
              <a:buNone/>
            </a:pPr>
            <a:r>
              <a:rPr lang="en-US" b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method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b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ComputeSum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(s: </a:t>
            </a:r>
            <a:r>
              <a:rPr lang="en-US" b="0">
                <a:solidFill>
                  <a:srgbClr val="22863A"/>
                </a:solidFill>
                <a:effectLst/>
                <a:latin typeface="Fira Code" panose="020B0809050000020004" pitchFamily="49" charset="0"/>
              </a:rPr>
              <a:t>seq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&lt;</a:t>
            </a:r>
            <a:r>
              <a:rPr lang="en-US" b="0">
                <a:solidFill>
                  <a:srgbClr val="22863A"/>
                </a:solidFill>
                <a:effectLst/>
                <a:latin typeface="Fira Code" panose="020B0809050000020004" pitchFamily="49" charset="0"/>
              </a:rPr>
              <a:t>int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&gt;) </a:t>
            </a:r>
            <a:r>
              <a:rPr lang="en-US" b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returns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(r: </a:t>
            </a:r>
            <a:r>
              <a:rPr lang="en-US" b="0">
                <a:solidFill>
                  <a:srgbClr val="22863A"/>
                </a:solidFill>
                <a:effectLst/>
                <a:latin typeface="Fira Code" panose="020B0809050000020004" pitchFamily="49" charset="0"/>
              </a:rPr>
              <a:t>int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)</a:t>
            </a:r>
          </a:p>
          <a:p>
            <a:pPr>
              <a:buNone/>
            </a:pP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b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ensures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r == Sum(s)</a:t>
            </a:r>
          </a:p>
          <a:p>
            <a:pPr>
              <a:buNone/>
            </a:pP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{</a:t>
            </a:r>
          </a:p>
          <a:p>
            <a:pPr>
              <a:buNone/>
            </a:pP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r := 0;</a:t>
            </a:r>
          </a:p>
          <a:p>
            <a:pPr>
              <a:buNone/>
            </a:pP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b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var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b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:= 0;</a:t>
            </a:r>
          </a:p>
          <a:p>
            <a:pPr>
              <a:buNone/>
            </a:pP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</a:t>
            </a:r>
            <a:r>
              <a:rPr lang="en-US" b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while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</a:t>
            </a:r>
            <a:r>
              <a:rPr lang="en-US" b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&lt; |s|</a:t>
            </a:r>
          </a:p>
          <a:p>
            <a:pPr>
              <a:buNone/>
            </a:pP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b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invariant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0 &lt;= </a:t>
            </a:r>
            <a:r>
              <a:rPr lang="en-US" b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&lt;= |s|</a:t>
            </a:r>
          </a:p>
          <a:p>
            <a:pPr>
              <a:buNone/>
            </a:pP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b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invariant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r == Sum(s[..</a:t>
            </a:r>
            <a:r>
              <a:rPr lang="en-US" b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])</a:t>
            </a:r>
          </a:p>
          <a:p>
            <a:pPr>
              <a:buNone/>
            </a:pP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</a:t>
            </a:r>
            <a:r>
              <a:rPr lang="en-US" b="0">
                <a:solidFill>
                  <a:srgbClr val="8250DF"/>
                </a:solidFill>
                <a:effectLst/>
                <a:latin typeface="Fira Code" panose="020B0809050000020004" pitchFamily="49" charset="0"/>
              </a:rPr>
              <a:t>invariant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Sum(s) == r + Sum(s[</a:t>
            </a:r>
            <a:r>
              <a:rPr lang="en-US" b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..])</a:t>
            </a:r>
          </a:p>
          <a:p>
            <a:pPr>
              <a:buNone/>
            </a:pP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{</a:t>
            </a:r>
          </a:p>
          <a:p>
            <a:pPr>
              <a:buNone/>
            </a:pP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  r, </a:t>
            </a:r>
            <a:r>
              <a:rPr lang="en-US" b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:= r + s[</a:t>
            </a:r>
            <a:r>
              <a:rPr lang="en-US" b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], </a:t>
            </a:r>
            <a:r>
              <a:rPr lang="en-US" b="0" err="1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i</a:t>
            </a: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 + 1;</a:t>
            </a:r>
          </a:p>
          <a:p>
            <a:pPr>
              <a:buNone/>
            </a:pP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  }</a:t>
            </a:r>
          </a:p>
          <a:p>
            <a:pPr>
              <a:buNone/>
            </a:pPr>
            <a: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  <a:t>}</a:t>
            </a:r>
          </a:p>
          <a:p>
            <a:pPr>
              <a:buNone/>
            </a:pPr>
            <a:br>
              <a:rPr lang="en-US" b="0">
                <a:solidFill>
                  <a:srgbClr val="000000"/>
                </a:solidFill>
                <a:effectLst/>
                <a:latin typeface="Fira Code" panose="020B0809050000020004" pitchFamily="49" charset="0"/>
              </a:rPr>
            </a:br>
            <a:endParaRPr lang="en-US" b="0">
              <a:solidFill>
                <a:srgbClr val="000000"/>
              </a:solidFill>
              <a:effectLst/>
              <a:latin typeface="Fira Code" panose="020B080905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3562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38673</TotalTime>
  <Words>4899</Words>
  <Application>Microsoft Office PowerPoint</Application>
  <PresentationFormat>Widescreen</PresentationFormat>
  <Paragraphs>908</Paragraphs>
  <Slides>68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80" baseType="lpstr">
      <vt:lpstr>Aptos</vt:lpstr>
      <vt:lpstr>Arial</vt:lpstr>
      <vt:lpstr>Cambria Math</vt:lpstr>
      <vt:lpstr>Consolas</vt:lpstr>
      <vt:lpstr>Corbel</vt:lpstr>
      <vt:lpstr>Fira Code</vt:lpstr>
      <vt:lpstr>Lucida Sans Typewriter</vt:lpstr>
      <vt:lpstr>Rastanty Cortez</vt:lpstr>
      <vt:lpstr>Segoe</vt:lpstr>
      <vt:lpstr>Wingdings</vt:lpstr>
      <vt:lpstr>Wingdings 2</vt:lpstr>
      <vt:lpstr>Frame</vt:lpstr>
      <vt:lpstr>The use and anatomy of an auto-active verifier</vt:lpstr>
      <vt:lpstr>Auto-matic inter-active</vt:lpstr>
      <vt:lpstr>Auto-matic inter-active</vt:lpstr>
      <vt:lpstr>Outline</vt:lpstr>
      <vt:lpstr>Goals of lectures 0 and 1</vt:lpstr>
      <vt:lpstr>Dafny: language</vt:lpstr>
      <vt:lpstr>Some uses of Dafny</vt:lpstr>
      <vt:lpstr>Programs</vt:lpstr>
      <vt:lpstr>“What remains to be done” invariants</vt:lpstr>
      <vt:lpstr>Sort with boolean keys: solution (variation 0)</vt:lpstr>
      <vt:lpstr>Sort with boolean keys: solution (variation 1)</vt:lpstr>
      <vt:lpstr>Sort with boolean keys: solution (variation 2)</vt:lpstr>
      <vt:lpstr>Methods vs functions</vt:lpstr>
      <vt:lpstr>Statements vs expressions</vt:lpstr>
      <vt:lpstr>Programs</vt:lpstr>
      <vt:lpstr>BruteSort (0/2)</vt:lpstr>
      <vt:lpstr>BruteSort (1/2)</vt:lpstr>
      <vt:lpstr>Methods and lemmas</vt:lpstr>
      <vt:lpstr>Methods and lemmas</vt:lpstr>
      <vt:lpstr>Methods and lemmas</vt:lpstr>
      <vt:lpstr>Methods and lemmas</vt:lpstr>
      <vt:lpstr>Methods and lemmas</vt:lpstr>
      <vt:lpstr>lemma ≈ method</vt:lpstr>
      <vt:lpstr>Triangle numbers</vt:lpstr>
      <vt:lpstr>Homework</vt:lpstr>
      <vt:lpstr>PowerPoint Presentation</vt:lpstr>
      <vt:lpstr>Intermediate verification languages (IVLs)</vt:lpstr>
      <vt:lpstr>Verifier architecture</vt:lpstr>
      <vt:lpstr>IVL in a nutshell</vt:lpstr>
      <vt:lpstr>VC generation in a nutshell</vt:lpstr>
      <vt:lpstr>Demo</vt:lpstr>
      <vt:lpstr>IVL in more detail</vt:lpstr>
      <vt:lpstr>Weakest preconditions</vt:lpstr>
      <vt:lpstr>Well-formedness (simple)</vt:lpstr>
      <vt:lpstr>Choice of integer treatments</vt:lpstr>
      <vt:lpstr>Definite assignment</vt:lpstr>
      <vt:lpstr>Translating a type into a larger type</vt:lpstr>
      <vt:lpstr>Translating a type into a larger type</vt:lpstr>
      <vt:lpstr>Translating a type into a larger type</vt:lpstr>
      <vt:lpstr>Translating a type into a larger type</vt:lpstr>
      <vt:lpstr>Translating a type into a larger type</vt:lpstr>
      <vt:lpstr>Translating a type into a larger type</vt:lpstr>
      <vt:lpstr>Weakest preconditions: assume</vt:lpstr>
      <vt:lpstr>Desugar call</vt:lpstr>
      <vt:lpstr>Desugar loop</vt:lpstr>
      <vt:lpstr>wp of loop desugaring</vt:lpstr>
      <vt:lpstr>Hoare-logic rule</vt:lpstr>
      <vt:lpstr>Translating calc</vt:lpstr>
      <vt:lpstr>Translating calc</vt:lpstr>
      <vt:lpstr>Translating calc</vt:lpstr>
      <vt:lpstr>Translating calc</vt:lpstr>
      <vt:lpstr>Some references  (the first 3 describe good ways to compute wp, the last shows the entire 2008 translation from Dafny to Boogie)</vt:lpstr>
      <vt:lpstr>Logic engine</vt:lpstr>
      <vt:lpstr>Reflections on language design</vt:lpstr>
      <vt:lpstr>Learning from trying to verify Java and C#</vt:lpstr>
      <vt:lpstr>String concatenation in Java</vt:lpstr>
      <vt:lpstr>Pure methods</vt:lpstr>
      <vt:lpstr>Learning from trying to verify Java and C#</vt:lpstr>
      <vt:lpstr>Syntax</vt:lpstr>
      <vt:lpstr>Specifications</vt:lpstr>
      <vt:lpstr>Initialize a matrix</vt:lpstr>
      <vt:lpstr>Aggregate statement (forall statement)</vt:lpstr>
      <vt:lpstr>Specifications</vt:lpstr>
      <vt:lpstr>Remove the minimum of binary search tree</vt:lpstr>
      <vt:lpstr>Code for removing minimum</vt:lpstr>
      <vt:lpstr>Specifications</vt:lpstr>
      <vt:lpstr>Framing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Partial functions by total functions</dc:title>
  <dc:creator>Leino, Rustan</dc:creator>
  <cp:lastModifiedBy>Rustan Leino</cp:lastModifiedBy>
  <cp:revision>152</cp:revision>
  <cp:lastPrinted>2026-07-02T20:35:29Z</cp:lastPrinted>
  <dcterms:created xsi:type="dcterms:W3CDTF">2024-05-08T20:26:49Z</dcterms:created>
  <dcterms:modified xsi:type="dcterms:W3CDTF">2026-07-07T03:57:44Z</dcterms:modified>
</cp:coreProperties>
</file>